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309" r:id="rId3"/>
    <p:sldId id="267" r:id="rId4"/>
    <p:sldId id="305" r:id="rId5"/>
    <p:sldId id="310" r:id="rId6"/>
    <p:sldId id="306" r:id="rId7"/>
    <p:sldId id="287" r:id="rId8"/>
    <p:sldId id="292" r:id="rId9"/>
    <p:sldId id="288" r:id="rId10"/>
    <p:sldId id="278" r:id="rId11"/>
    <p:sldId id="293" r:id="rId12"/>
    <p:sldId id="269" r:id="rId13"/>
    <p:sldId id="295" r:id="rId14"/>
    <p:sldId id="285" r:id="rId15"/>
    <p:sldId id="297" r:id="rId16"/>
    <p:sldId id="274" r:id="rId17"/>
    <p:sldId id="311" r:id="rId18"/>
    <p:sldId id="300" r:id="rId19"/>
    <p:sldId id="301" r:id="rId20"/>
    <p:sldId id="302" r:id="rId21"/>
    <p:sldId id="304" r:id="rId22"/>
    <p:sldId id="281" r:id="rId23"/>
    <p:sldId id="265" r:id="rId24"/>
    <p:sldId id="284"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7BC0B1-C569-9F4E-B593-67E009BBE5C6}" v="83" dt="2021-09-08T22:33:04.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1"/>
    <p:restoredTop sz="79184"/>
  </p:normalViewPr>
  <p:slideViewPr>
    <p:cSldViewPr snapToGrid="0" snapToObjects="1">
      <p:cViewPr varScale="1">
        <p:scale>
          <a:sx n="100" d="100"/>
          <a:sy n="100" d="100"/>
        </p:scale>
        <p:origin x="8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E66F4-3CA6-CC4D-AFCF-BD5EC58DFDC6}" type="datetimeFigureOut">
              <a:rPr lang="en-US" smtClean="0"/>
              <a:t>9/2/21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D788C8-8B38-C04F-BEE7-35504AA8650B}" type="slidenum">
              <a:rPr lang="en-US" smtClean="0"/>
              <a:t>‹#›</a:t>
            </a:fld>
            <a:endParaRPr lang="en-US"/>
          </a:p>
        </p:txBody>
      </p:sp>
    </p:spTree>
    <p:extLst>
      <p:ext uri="{BB962C8B-B14F-4D97-AF65-F5344CB8AC3E}">
        <p14:creationId xmlns:p14="http://schemas.microsoft.com/office/powerpoint/2010/main" val="1405761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Racklette</a:t>
            </a:r>
            <a:r>
              <a:rPr lang="en-US" dirty="0"/>
              <a:t> which is one of recent </a:t>
            </a:r>
            <a:r>
              <a:rPr lang="en-US" dirty="0" err="1"/>
              <a:t>rackscale</a:t>
            </a:r>
            <a:r>
              <a:rPr lang="en-US" dirty="0"/>
              <a:t> computing efforts, driven to brand rack as a more integrated computing platform than a traditional </a:t>
            </a:r>
            <a:r>
              <a:rPr lang="en-US" dirty="0" err="1"/>
              <a:t>distribued</a:t>
            </a:r>
            <a:r>
              <a:rPr lang="en-US" dirty="0"/>
              <a:t>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Driven by recent hardware trends like fast, low latency networks, CXL, and disaggregated memory, Rack resembles more and more like a multi-core server; and the goal is to exploit this to provide simplified programming models and better resource utilization through global decision making. </a:t>
            </a:r>
          </a:p>
          <a:p>
            <a:endParaRPr lang="en-US" dirty="0"/>
          </a:p>
          <a:p>
            <a:r>
              <a:rPr lang="en-US" dirty="0"/>
              <a:t>While there are many open questions on the design, an important one is how we are </a:t>
            </a:r>
            <a:r>
              <a:rPr lang="en-US" dirty="0" err="1"/>
              <a:t>gonna</a:t>
            </a:r>
            <a:r>
              <a:rPr lang="en-US" dirty="0"/>
              <a:t> do CPU scheduling, both across the rack and within each node</a:t>
            </a:r>
          </a:p>
        </p:txBody>
      </p:sp>
      <p:sp>
        <p:nvSpPr>
          <p:cNvPr id="4" name="Slide Number Placeholder 3"/>
          <p:cNvSpPr>
            <a:spLocks noGrp="1"/>
          </p:cNvSpPr>
          <p:nvPr>
            <p:ph type="sldNum" sz="quarter" idx="5"/>
          </p:nvPr>
        </p:nvSpPr>
        <p:spPr/>
        <p:txBody>
          <a:bodyPr/>
          <a:lstStyle/>
          <a:p>
            <a:fld id="{0CD788C8-8B38-C04F-BEE7-35504AA8650B}" type="slidenum">
              <a:rPr lang="en-US" smtClean="0"/>
              <a:t>2</a:t>
            </a:fld>
            <a:endParaRPr lang="en-US"/>
          </a:p>
        </p:txBody>
      </p:sp>
    </p:spTree>
    <p:extLst>
      <p:ext uri="{BB962C8B-B14F-4D97-AF65-F5344CB8AC3E}">
        <p14:creationId xmlns:p14="http://schemas.microsoft.com/office/powerpoint/2010/main" val="440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Providing the application with native memory interface but giving it the control over how the local cache is managed.</a:t>
            </a:r>
          </a:p>
        </p:txBody>
      </p:sp>
      <p:sp>
        <p:nvSpPr>
          <p:cNvPr id="4" name="Slide Number Placeholder 3"/>
          <p:cNvSpPr>
            <a:spLocks noGrp="1"/>
          </p:cNvSpPr>
          <p:nvPr>
            <p:ph type="sldNum" sz="quarter" idx="5"/>
          </p:nvPr>
        </p:nvSpPr>
        <p:spPr/>
        <p:txBody>
          <a:bodyPr/>
          <a:lstStyle/>
          <a:p>
            <a:fld id="{0CD788C8-8B38-C04F-BEE7-35504AA8650B}" type="slidenum">
              <a:rPr lang="en-US" smtClean="0"/>
              <a:t>13</a:t>
            </a:fld>
            <a:endParaRPr lang="en-US"/>
          </a:p>
        </p:txBody>
      </p:sp>
    </p:spTree>
    <p:extLst>
      <p:ext uri="{BB962C8B-B14F-4D97-AF65-F5344CB8AC3E}">
        <p14:creationId xmlns:p14="http://schemas.microsoft.com/office/powerpoint/2010/main" val="2396141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from a </a:t>
            </a:r>
            <a:r>
              <a:rPr lang="en-US" dirty="0" err="1"/>
              <a:t>cpu</a:t>
            </a:r>
            <a:r>
              <a:rPr lang="en-US" dirty="0"/>
              <a:t> allocation perspective</a:t>
            </a:r>
          </a:p>
        </p:txBody>
      </p:sp>
      <p:sp>
        <p:nvSpPr>
          <p:cNvPr id="4" name="Slide Number Placeholder 3"/>
          <p:cNvSpPr>
            <a:spLocks noGrp="1"/>
          </p:cNvSpPr>
          <p:nvPr>
            <p:ph type="sldNum" sz="quarter" idx="5"/>
          </p:nvPr>
        </p:nvSpPr>
        <p:spPr/>
        <p:txBody>
          <a:bodyPr/>
          <a:lstStyle/>
          <a:p>
            <a:fld id="{0CD788C8-8B38-C04F-BEE7-35504AA8650B}" type="slidenum">
              <a:rPr lang="en-US" smtClean="0"/>
              <a:t>14</a:t>
            </a:fld>
            <a:endParaRPr lang="en-US"/>
          </a:p>
        </p:txBody>
      </p:sp>
    </p:spTree>
    <p:extLst>
      <p:ext uri="{BB962C8B-B14F-4D97-AF65-F5344CB8AC3E}">
        <p14:creationId xmlns:p14="http://schemas.microsoft.com/office/powerpoint/2010/main" val="24475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and shenango are core-isolated, with shenango managing rest of the threads. Has it own net stack, etc. </a:t>
            </a:r>
          </a:p>
          <a:p>
            <a:endParaRPr lang="en-US" dirty="0"/>
          </a:p>
          <a:p>
            <a:r>
              <a:rPr lang="en-US" dirty="0"/>
              <a:t>All working memory is local, only app heap goes on the remote memory.</a:t>
            </a:r>
          </a:p>
        </p:txBody>
      </p:sp>
      <p:sp>
        <p:nvSpPr>
          <p:cNvPr id="4" name="Slide Number Placeholder 3"/>
          <p:cNvSpPr>
            <a:spLocks noGrp="1"/>
          </p:cNvSpPr>
          <p:nvPr>
            <p:ph type="sldNum" sz="quarter" idx="5"/>
          </p:nvPr>
        </p:nvSpPr>
        <p:spPr/>
        <p:txBody>
          <a:bodyPr/>
          <a:lstStyle/>
          <a:p>
            <a:fld id="{0CD788C8-8B38-C04F-BEE7-35504AA8650B}" type="slidenum">
              <a:rPr lang="en-US" smtClean="0"/>
              <a:t>15</a:t>
            </a:fld>
            <a:endParaRPr lang="en-US"/>
          </a:p>
        </p:txBody>
      </p:sp>
    </p:spTree>
    <p:extLst>
      <p:ext uri="{BB962C8B-B14F-4D97-AF65-F5344CB8AC3E}">
        <p14:creationId xmlns:p14="http://schemas.microsoft.com/office/powerpoint/2010/main" val="202454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Degradation as expected. Of course, the challenge is to separate the degradation due to hardware and due to system design. Only way to know is to figure out where the bottlenecks are coming from. </a:t>
            </a:r>
          </a:p>
        </p:txBody>
      </p:sp>
      <p:sp>
        <p:nvSpPr>
          <p:cNvPr id="4" name="Slide Number Placeholder 3"/>
          <p:cNvSpPr>
            <a:spLocks noGrp="1"/>
          </p:cNvSpPr>
          <p:nvPr>
            <p:ph type="sldNum" sz="quarter" idx="5"/>
          </p:nvPr>
        </p:nvSpPr>
        <p:spPr/>
        <p:txBody>
          <a:bodyPr/>
          <a:lstStyle/>
          <a:p>
            <a:fld id="{0CD788C8-8B38-C04F-BEE7-35504AA8650B}" type="slidenum">
              <a:rPr lang="en-US" smtClean="0"/>
              <a:t>16</a:t>
            </a:fld>
            <a:endParaRPr lang="en-US"/>
          </a:p>
        </p:txBody>
      </p:sp>
    </p:spTree>
    <p:extLst>
      <p:ext uri="{BB962C8B-B14F-4D97-AF65-F5344CB8AC3E}">
        <p14:creationId xmlns:p14="http://schemas.microsoft.com/office/powerpoint/2010/main" val="3381574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Degradation as expected. Of course, the challenge is to separate the degradation due to hardware and due to system design. Only way to know is to figure out where the bottlenecks are coming from. </a:t>
            </a:r>
          </a:p>
        </p:txBody>
      </p:sp>
      <p:sp>
        <p:nvSpPr>
          <p:cNvPr id="4" name="Slide Number Placeholder 3"/>
          <p:cNvSpPr>
            <a:spLocks noGrp="1"/>
          </p:cNvSpPr>
          <p:nvPr>
            <p:ph type="sldNum" sz="quarter" idx="5"/>
          </p:nvPr>
        </p:nvSpPr>
        <p:spPr/>
        <p:txBody>
          <a:bodyPr/>
          <a:lstStyle/>
          <a:p>
            <a:fld id="{0CD788C8-8B38-C04F-BEE7-35504AA8650B}" type="slidenum">
              <a:rPr lang="en-US" smtClean="0"/>
              <a:t>17</a:t>
            </a:fld>
            <a:endParaRPr lang="en-US"/>
          </a:p>
        </p:txBody>
      </p:sp>
    </p:spTree>
    <p:extLst>
      <p:ext uri="{BB962C8B-B14F-4D97-AF65-F5344CB8AC3E}">
        <p14:creationId xmlns:p14="http://schemas.microsoft.com/office/powerpoint/2010/main" val="2060169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with its single core, is not able to keep up. </a:t>
            </a:r>
          </a:p>
        </p:txBody>
      </p:sp>
      <p:sp>
        <p:nvSpPr>
          <p:cNvPr id="4" name="Slide Number Placeholder 3"/>
          <p:cNvSpPr>
            <a:spLocks noGrp="1"/>
          </p:cNvSpPr>
          <p:nvPr>
            <p:ph type="sldNum" sz="quarter" idx="5"/>
          </p:nvPr>
        </p:nvSpPr>
        <p:spPr/>
        <p:txBody>
          <a:bodyPr/>
          <a:lstStyle/>
          <a:p>
            <a:fld id="{0CD788C8-8B38-C04F-BEE7-35504AA8650B}" type="slidenum">
              <a:rPr lang="en-US" smtClean="0"/>
              <a:t>20</a:t>
            </a:fld>
            <a:endParaRPr lang="en-US"/>
          </a:p>
        </p:txBody>
      </p:sp>
    </p:spTree>
    <p:extLst>
      <p:ext uri="{BB962C8B-B14F-4D97-AF65-F5344CB8AC3E}">
        <p14:creationId xmlns:p14="http://schemas.microsoft.com/office/powerpoint/2010/main" val="1738068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this shows is that  1) page faults are synchronous and threads aren’t doing any other work, and 2) even after removing bottlenecks in Kona, you won’t be able to put more that 10 concurrent </a:t>
            </a:r>
            <a:r>
              <a:rPr lang="en-US" dirty="0" err="1"/>
              <a:t>rdma</a:t>
            </a:r>
            <a:r>
              <a:rPr lang="en-US" dirty="0"/>
              <a:t> in flight</a:t>
            </a:r>
          </a:p>
        </p:txBody>
      </p:sp>
      <p:sp>
        <p:nvSpPr>
          <p:cNvPr id="4" name="Slide Number Placeholder 3"/>
          <p:cNvSpPr>
            <a:spLocks noGrp="1"/>
          </p:cNvSpPr>
          <p:nvPr>
            <p:ph type="sldNum" sz="quarter" idx="5"/>
          </p:nvPr>
        </p:nvSpPr>
        <p:spPr/>
        <p:txBody>
          <a:bodyPr/>
          <a:lstStyle/>
          <a:p>
            <a:fld id="{0CD788C8-8B38-C04F-BEE7-35504AA8650B}" type="slidenum">
              <a:rPr lang="en-US" smtClean="0"/>
              <a:t>21</a:t>
            </a:fld>
            <a:endParaRPr lang="en-US"/>
          </a:p>
        </p:txBody>
      </p:sp>
    </p:spTree>
    <p:extLst>
      <p:ext uri="{BB962C8B-B14F-4D97-AF65-F5344CB8AC3E}">
        <p14:creationId xmlns:p14="http://schemas.microsoft.com/office/powerpoint/2010/main" val="3528881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as if by foresight, Kona already does its work in </a:t>
            </a:r>
            <a:r>
              <a:rPr lang="en-US" dirty="0" err="1"/>
              <a:t>userspace</a:t>
            </a:r>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22</a:t>
            </a:fld>
            <a:endParaRPr lang="en-US"/>
          </a:p>
        </p:txBody>
      </p:sp>
    </p:spTree>
    <p:extLst>
      <p:ext uri="{BB962C8B-B14F-4D97-AF65-F5344CB8AC3E}">
        <p14:creationId xmlns:p14="http://schemas.microsoft.com/office/powerpoint/2010/main" val="4213639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24</a:t>
            </a:fld>
            <a:endParaRPr lang="en-US"/>
          </a:p>
        </p:txBody>
      </p:sp>
    </p:spTree>
    <p:extLst>
      <p:ext uri="{BB962C8B-B14F-4D97-AF65-F5344CB8AC3E}">
        <p14:creationId xmlns:p14="http://schemas.microsoft.com/office/powerpoint/2010/main" val="132190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Racklette</a:t>
            </a:r>
            <a:r>
              <a:rPr lang="en-US" dirty="0"/>
              <a:t> which is one of recent </a:t>
            </a:r>
            <a:r>
              <a:rPr lang="en-US" dirty="0" err="1"/>
              <a:t>rackscale</a:t>
            </a:r>
            <a:r>
              <a:rPr lang="en-US" dirty="0"/>
              <a:t> computing efforts, driven to brand rack as a more integrated computing platform than a traditional </a:t>
            </a:r>
            <a:r>
              <a:rPr lang="en-US" dirty="0" err="1"/>
              <a:t>distribued</a:t>
            </a:r>
            <a:r>
              <a:rPr lang="en-US" dirty="0"/>
              <a:t>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Driven by recent hardware trends like fast, low latency networks, CXL, and disaggregated memory, Rack resembles more and more like a multi-core server; and the goal is to exploit this to provide simplified programming models and better resource utilization through global decision making. </a:t>
            </a:r>
          </a:p>
          <a:p>
            <a:endParaRPr lang="en-US" dirty="0"/>
          </a:p>
          <a:p>
            <a:r>
              <a:rPr lang="en-US" dirty="0"/>
              <a:t>While there are many open questions on the design, an important one is how we are </a:t>
            </a:r>
            <a:r>
              <a:rPr lang="en-US" dirty="0" err="1"/>
              <a:t>gonna</a:t>
            </a:r>
            <a:r>
              <a:rPr lang="en-US" dirty="0"/>
              <a:t> do CPU scheduling, both across the rack and within each node</a:t>
            </a:r>
          </a:p>
        </p:txBody>
      </p:sp>
      <p:sp>
        <p:nvSpPr>
          <p:cNvPr id="4" name="Slide Number Placeholder 3"/>
          <p:cNvSpPr>
            <a:spLocks noGrp="1"/>
          </p:cNvSpPr>
          <p:nvPr>
            <p:ph type="sldNum" sz="quarter" idx="5"/>
          </p:nvPr>
        </p:nvSpPr>
        <p:spPr/>
        <p:txBody>
          <a:bodyPr/>
          <a:lstStyle/>
          <a:p>
            <a:fld id="{0CD788C8-8B38-C04F-BEE7-35504AA8650B}" type="slidenum">
              <a:rPr lang="en-US" smtClean="0"/>
              <a:t>3</a:t>
            </a:fld>
            <a:endParaRPr lang="en-US"/>
          </a:p>
        </p:txBody>
      </p:sp>
    </p:spTree>
    <p:extLst>
      <p:ext uri="{BB962C8B-B14F-4D97-AF65-F5344CB8AC3E}">
        <p14:creationId xmlns:p14="http://schemas.microsoft.com/office/powerpoint/2010/main" val="3525921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narrow down the problem, these are some choices/assumptions that we make</a:t>
            </a:r>
          </a:p>
        </p:txBody>
      </p:sp>
      <p:sp>
        <p:nvSpPr>
          <p:cNvPr id="4" name="Slide Number Placeholder 3"/>
          <p:cNvSpPr>
            <a:spLocks noGrp="1"/>
          </p:cNvSpPr>
          <p:nvPr>
            <p:ph type="sldNum" sz="quarter" idx="5"/>
          </p:nvPr>
        </p:nvSpPr>
        <p:spPr/>
        <p:txBody>
          <a:bodyPr/>
          <a:lstStyle/>
          <a:p>
            <a:fld id="{0CD788C8-8B38-C04F-BEE7-35504AA8650B}" type="slidenum">
              <a:rPr lang="en-US" smtClean="0"/>
              <a:t>4</a:t>
            </a:fld>
            <a:endParaRPr lang="en-US"/>
          </a:p>
        </p:txBody>
      </p:sp>
    </p:spTree>
    <p:extLst>
      <p:ext uri="{BB962C8B-B14F-4D97-AF65-F5344CB8AC3E}">
        <p14:creationId xmlns:p14="http://schemas.microsoft.com/office/powerpoint/2010/main" val="283761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the question comes down to:</a:t>
            </a:r>
          </a:p>
        </p:txBody>
      </p:sp>
      <p:sp>
        <p:nvSpPr>
          <p:cNvPr id="4" name="Slide Number Placeholder 3"/>
          <p:cNvSpPr>
            <a:spLocks noGrp="1"/>
          </p:cNvSpPr>
          <p:nvPr>
            <p:ph type="sldNum" sz="quarter" idx="5"/>
          </p:nvPr>
        </p:nvSpPr>
        <p:spPr/>
        <p:txBody>
          <a:bodyPr/>
          <a:lstStyle/>
          <a:p>
            <a:fld id="{0CD788C8-8B38-C04F-BEE7-35504AA8650B}" type="slidenum">
              <a:rPr lang="en-US" smtClean="0"/>
              <a:t>5</a:t>
            </a:fld>
            <a:endParaRPr lang="en-US"/>
          </a:p>
        </p:txBody>
      </p:sp>
    </p:spTree>
    <p:extLst>
      <p:ext uri="{BB962C8B-B14F-4D97-AF65-F5344CB8AC3E}">
        <p14:creationId xmlns:p14="http://schemas.microsoft.com/office/powerpoint/2010/main" val="1710933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is to explore this option.</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6</a:t>
            </a:fld>
            <a:endParaRPr lang="en-US"/>
          </a:p>
        </p:txBody>
      </p:sp>
    </p:spTree>
    <p:extLst>
      <p:ext uri="{BB962C8B-B14F-4D97-AF65-F5344CB8AC3E}">
        <p14:creationId xmlns:p14="http://schemas.microsoft.com/office/powerpoint/2010/main" val="2428141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different ways to provide remote memory…</a:t>
            </a:r>
          </a:p>
        </p:txBody>
      </p:sp>
      <p:sp>
        <p:nvSpPr>
          <p:cNvPr id="4" name="Slide Number Placeholder 3"/>
          <p:cNvSpPr>
            <a:spLocks noGrp="1"/>
          </p:cNvSpPr>
          <p:nvPr>
            <p:ph type="sldNum" sz="quarter" idx="5"/>
          </p:nvPr>
        </p:nvSpPr>
        <p:spPr/>
        <p:txBody>
          <a:bodyPr/>
          <a:lstStyle/>
          <a:p>
            <a:fld id="{0CD788C8-8B38-C04F-BEE7-35504AA8650B}" type="slidenum">
              <a:rPr lang="en-US" smtClean="0"/>
              <a:t>8</a:t>
            </a:fld>
            <a:endParaRPr lang="en-US"/>
          </a:p>
        </p:txBody>
      </p:sp>
    </p:spTree>
    <p:extLst>
      <p:ext uri="{BB962C8B-B14F-4D97-AF65-F5344CB8AC3E}">
        <p14:creationId xmlns:p14="http://schemas.microsoft.com/office/powerpoint/2010/main" val="1999196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presents a problem for user-level schedulers who want the kernel out of the picture.</a:t>
            </a:r>
          </a:p>
        </p:txBody>
      </p:sp>
      <p:sp>
        <p:nvSpPr>
          <p:cNvPr id="4" name="Slide Number Placeholder 3"/>
          <p:cNvSpPr>
            <a:spLocks noGrp="1"/>
          </p:cNvSpPr>
          <p:nvPr>
            <p:ph type="sldNum" sz="quarter" idx="5"/>
          </p:nvPr>
        </p:nvSpPr>
        <p:spPr/>
        <p:txBody>
          <a:bodyPr/>
          <a:lstStyle/>
          <a:p>
            <a:fld id="{0CD788C8-8B38-C04F-BEE7-35504AA8650B}" type="slidenum">
              <a:rPr lang="en-US" smtClean="0"/>
              <a:t>9</a:t>
            </a:fld>
            <a:endParaRPr lang="en-US"/>
          </a:p>
        </p:txBody>
      </p:sp>
    </p:spTree>
    <p:extLst>
      <p:ext uri="{BB962C8B-B14F-4D97-AF65-F5344CB8AC3E}">
        <p14:creationId xmlns:p14="http://schemas.microsoft.com/office/powerpoint/2010/main" val="2553794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11</a:t>
            </a:fld>
            <a:endParaRPr lang="en-US"/>
          </a:p>
        </p:txBody>
      </p:sp>
    </p:spTree>
    <p:extLst>
      <p:ext uri="{BB962C8B-B14F-4D97-AF65-F5344CB8AC3E}">
        <p14:creationId xmlns:p14="http://schemas.microsoft.com/office/powerpoint/2010/main" val="183452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few more details about the setup</a:t>
            </a:r>
          </a:p>
        </p:txBody>
      </p:sp>
      <p:sp>
        <p:nvSpPr>
          <p:cNvPr id="4" name="Slide Number Placeholder 3"/>
          <p:cNvSpPr>
            <a:spLocks noGrp="1"/>
          </p:cNvSpPr>
          <p:nvPr>
            <p:ph type="sldNum" sz="quarter" idx="5"/>
          </p:nvPr>
        </p:nvSpPr>
        <p:spPr/>
        <p:txBody>
          <a:bodyPr/>
          <a:lstStyle/>
          <a:p>
            <a:fld id="{0CD788C8-8B38-C04F-BEE7-35504AA8650B}" type="slidenum">
              <a:rPr lang="en-US" smtClean="0"/>
              <a:t>12</a:t>
            </a:fld>
            <a:endParaRPr lang="en-US"/>
          </a:p>
        </p:txBody>
      </p:sp>
    </p:spTree>
    <p:extLst>
      <p:ext uri="{BB962C8B-B14F-4D97-AF65-F5344CB8AC3E}">
        <p14:creationId xmlns:p14="http://schemas.microsoft.com/office/powerpoint/2010/main" val="175676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7541-80EA-2645-9B6A-AA679982EC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AB13AE-9B80-B94B-A8C0-BDE6B992B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ADE5B1-2D25-AB45-A5D1-2704AFFDDD4F}"/>
              </a:ext>
            </a:extLst>
          </p:cNvPr>
          <p:cNvSpPr>
            <a:spLocks noGrp="1"/>
          </p:cNvSpPr>
          <p:nvPr>
            <p:ph type="dt" sz="half" idx="10"/>
          </p:nvPr>
        </p:nvSpPr>
        <p:spPr/>
        <p:txBody>
          <a:bodyPr/>
          <a:lstStyle/>
          <a:p>
            <a:fld id="{2D27C780-D7ED-FC4F-BDF5-1C725B21E8BC}" type="datetime1">
              <a:rPr lang="en-US" smtClean="0"/>
              <a:t>9/2/21</a:t>
            </a:fld>
            <a:endParaRPr lang="en-US"/>
          </a:p>
        </p:txBody>
      </p:sp>
      <p:sp>
        <p:nvSpPr>
          <p:cNvPr id="5" name="Footer Placeholder 4">
            <a:extLst>
              <a:ext uri="{FF2B5EF4-FFF2-40B4-BE49-F238E27FC236}">
                <a16:creationId xmlns:a16="http://schemas.microsoft.com/office/drawing/2014/main" id="{A69FBDBE-94C7-144C-BF3C-898EE777D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93711-3997-2B4B-B48C-67B34C8AFC0E}"/>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192657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992A-3619-C04E-AA9B-24D4C7CFF6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3988FB-E353-1B47-AFBA-A0A112245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643AA-28F6-6B4D-9FDA-A1A2C06AD87B}"/>
              </a:ext>
            </a:extLst>
          </p:cNvPr>
          <p:cNvSpPr>
            <a:spLocks noGrp="1"/>
          </p:cNvSpPr>
          <p:nvPr>
            <p:ph type="dt" sz="half" idx="10"/>
          </p:nvPr>
        </p:nvSpPr>
        <p:spPr/>
        <p:txBody>
          <a:bodyPr/>
          <a:lstStyle/>
          <a:p>
            <a:fld id="{5CD36758-A1B2-1B41-81E1-86C30385E9D7}" type="datetime1">
              <a:rPr lang="en-US" smtClean="0"/>
              <a:t>9/2/21</a:t>
            </a:fld>
            <a:endParaRPr lang="en-US"/>
          </a:p>
        </p:txBody>
      </p:sp>
      <p:sp>
        <p:nvSpPr>
          <p:cNvPr id="5" name="Footer Placeholder 4">
            <a:extLst>
              <a:ext uri="{FF2B5EF4-FFF2-40B4-BE49-F238E27FC236}">
                <a16:creationId xmlns:a16="http://schemas.microsoft.com/office/drawing/2014/main" id="{97BFC183-2E02-3C46-A833-1FD385317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D26F2-F828-4D4B-A57B-16A1C526FFC6}"/>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373529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43EE7B-D5B8-7346-B542-48065A2E1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B25BCC-A4C2-1F48-B792-B453675E8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60088-271E-C849-94DA-CD9A73C0B77B}"/>
              </a:ext>
            </a:extLst>
          </p:cNvPr>
          <p:cNvSpPr>
            <a:spLocks noGrp="1"/>
          </p:cNvSpPr>
          <p:nvPr>
            <p:ph type="dt" sz="half" idx="10"/>
          </p:nvPr>
        </p:nvSpPr>
        <p:spPr/>
        <p:txBody>
          <a:bodyPr/>
          <a:lstStyle/>
          <a:p>
            <a:fld id="{87A1F925-0A80-E442-8423-5112284B33C8}" type="datetime1">
              <a:rPr lang="en-US" smtClean="0"/>
              <a:t>9/2/21</a:t>
            </a:fld>
            <a:endParaRPr lang="en-US"/>
          </a:p>
        </p:txBody>
      </p:sp>
      <p:sp>
        <p:nvSpPr>
          <p:cNvPr id="5" name="Footer Placeholder 4">
            <a:extLst>
              <a:ext uri="{FF2B5EF4-FFF2-40B4-BE49-F238E27FC236}">
                <a16:creationId xmlns:a16="http://schemas.microsoft.com/office/drawing/2014/main" id="{1F248D9E-2F73-6549-8A07-5A47BA756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36E54-A9DE-B549-8770-26E65A4F918C}"/>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135717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381-6A8D-B542-A98B-F5B98D765D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5C99E-0099-3D40-B8B6-D8EF75BADA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85F21-E3EB-5C40-9216-19DF28B6062A}"/>
              </a:ext>
            </a:extLst>
          </p:cNvPr>
          <p:cNvSpPr>
            <a:spLocks noGrp="1"/>
          </p:cNvSpPr>
          <p:nvPr>
            <p:ph type="dt" sz="half" idx="10"/>
          </p:nvPr>
        </p:nvSpPr>
        <p:spPr/>
        <p:txBody>
          <a:bodyPr/>
          <a:lstStyle/>
          <a:p>
            <a:fld id="{F92884C4-ABDD-BA42-A670-DDF274C72072}" type="datetime1">
              <a:rPr lang="en-US" smtClean="0"/>
              <a:t>9/2/21</a:t>
            </a:fld>
            <a:endParaRPr lang="en-US"/>
          </a:p>
        </p:txBody>
      </p:sp>
      <p:sp>
        <p:nvSpPr>
          <p:cNvPr id="5" name="Footer Placeholder 4">
            <a:extLst>
              <a:ext uri="{FF2B5EF4-FFF2-40B4-BE49-F238E27FC236}">
                <a16:creationId xmlns:a16="http://schemas.microsoft.com/office/drawing/2014/main" id="{4F32789A-D582-DD4F-B5F3-D9D9D15DC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BB645-596E-DF47-A4BE-BF25989456FF}"/>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80253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5CCD-9753-7646-A139-647CA408B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318FFF-BAFC-F443-8DF2-400342D6F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D1664-3B1D-5745-AB77-ABF23EC8FDD7}"/>
              </a:ext>
            </a:extLst>
          </p:cNvPr>
          <p:cNvSpPr>
            <a:spLocks noGrp="1"/>
          </p:cNvSpPr>
          <p:nvPr>
            <p:ph type="dt" sz="half" idx="10"/>
          </p:nvPr>
        </p:nvSpPr>
        <p:spPr/>
        <p:txBody>
          <a:bodyPr/>
          <a:lstStyle/>
          <a:p>
            <a:fld id="{652F7281-BA44-DF44-88D1-173987F7871A}" type="datetime1">
              <a:rPr lang="en-US" smtClean="0"/>
              <a:t>9/2/21</a:t>
            </a:fld>
            <a:endParaRPr lang="en-US"/>
          </a:p>
        </p:txBody>
      </p:sp>
      <p:sp>
        <p:nvSpPr>
          <p:cNvPr id="5" name="Footer Placeholder 4">
            <a:extLst>
              <a:ext uri="{FF2B5EF4-FFF2-40B4-BE49-F238E27FC236}">
                <a16:creationId xmlns:a16="http://schemas.microsoft.com/office/drawing/2014/main" id="{C9D33320-E2F5-2B42-A4BA-9DB8D5EB4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B2972-FF9B-1347-A6F1-5C8C801A4FFC}"/>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75302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1BAC-96D0-D548-825C-36FF89C3E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D87EA1-1DBB-914F-8535-C5C33A5DB3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05FDB1-3FA3-C847-BAB3-E8A723ABD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587676-CB56-6048-B685-155983198DE1}"/>
              </a:ext>
            </a:extLst>
          </p:cNvPr>
          <p:cNvSpPr>
            <a:spLocks noGrp="1"/>
          </p:cNvSpPr>
          <p:nvPr>
            <p:ph type="dt" sz="half" idx="10"/>
          </p:nvPr>
        </p:nvSpPr>
        <p:spPr/>
        <p:txBody>
          <a:bodyPr/>
          <a:lstStyle/>
          <a:p>
            <a:fld id="{9969E906-88C5-1240-A06E-0ACD18001770}" type="datetime1">
              <a:rPr lang="en-US" smtClean="0"/>
              <a:t>9/2/21</a:t>
            </a:fld>
            <a:endParaRPr lang="en-US"/>
          </a:p>
        </p:txBody>
      </p:sp>
      <p:sp>
        <p:nvSpPr>
          <p:cNvPr id="6" name="Footer Placeholder 5">
            <a:extLst>
              <a:ext uri="{FF2B5EF4-FFF2-40B4-BE49-F238E27FC236}">
                <a16:creationId xmlns:a16="http://schemas.microsoft.com/office/drawing/2014/main" id="{0F6D0A39-E7AA-9A41-B3D8-DF61E671B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20553-6AC0-5B49-B42F-3E3DBFC7FC9B}"/>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45394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C410-1C60-1645-B825-F38D396544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96C42-EA7D-E446-AFA9-5C966346E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445B7-564B-0042-9506-95A720C48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1DD630-7124-6C44-907C-071DDF6A3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6279C0-E07D-B944-B105-D0185DA87B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884734-B584-3D4A-B973-B33C66902AFD}"/>
              </a:ext>
            </a:extLst>
          </p:cNvPr>
          <p:cNvSpPr>
            <a:spLocks noGrp="1"/>
          </p:cNvSpPr>
          <p:nvPr>
            <p:ph type="dt" sz="half" idx="10"/>
          </p:nvPr>
        </p:nvSpPr>
        <p:spPr/>
        <p:txBody>
          <a:bodyPr/>
          <a:lstStyle/>
          <a:p>
            <a:fld id="{F70206FE-EC6C-EF49-9EC0-045EB6B9B93D}" type="datetime1">
              <a:rPr lang="en-US" smtClean="0"/>
              <a:t>9/2/21</a:t>
            </a:fld>
            <a:endParaRPr lang="en-US"/>
          </a:p>
        </p:txBody>
      </p:sp>
      <p:sp>
        <p:nvSpPr>
          <p:cNvPr id="8" name="Footer Placeholder 7">
            <a:extLst>
              <a:ext uri="{FF2B5EF4-FFF2-40B4-BE49-F238E27FC236}">
                <a16:creationId xmlns:a16="http://schemas.microsoft.com/office/drawing/2014/main" id="{D77DBC7C-CD4F-A041-AA82-C12266D73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88547D-B4C4-1945-BAF3-1A3877DBAD81}"/>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400450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EF99-2667-BE42-AC7D-648C813552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5D8E41-CFFA-BD4C-9D1D-99DE875A2A51}"/>
              </a:ext>
            </a:extLst>
          </p:cNvPr>
          <p:cNvSpPr>
            <a:spLocks noGrp="1"/>
          </p:cNvSpPr>
          <p:nvPr>
            <p:ph type="dt" sz="half" idx="10"/>
          </p:nvPr>
        </p:nvSpPr>
        <p:spPr/>
        <p:txBody>
          <a:bodyPr/>
          <a:lstStyle/>
          <a:p>
            <a:fld id="{63791164-7C98-7745-8D50-9827C1E72B27}" type="datetime1">
              <a:rPr lang="en-US" smtClean="0"/>
              <a:t>9/2/21</a:t>
            </a:fld>
            <a:endParaRPr lang="en-US"/>
          </a:p>
        </p:txBody>
      </p:sp>
      <p:sp>
        <p:nvSpPr>
          <p:cNvPr id="4" name="Footer Placeholder 3">
            <a:extLst>
              <a:ext uri="{FF2B5EF4-FFF2-40B4-BE49-F238E27FC236}">
                <a16:creationId xmlns:a16="http://schemas.microsoft.com/office/drawing/2014/main" id="{4A7F987D-4F20-4C41-ABC0-4F73D4A95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318DC6-1D85-BD41-B2A1-4A3D3F4F977D}"/>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68178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FC951-0E6A-694C-9C27-E3B3E0538B8F}"/>
              </a:ext>
            </a:extLst>
          </p:cNvPr>
          <p:cNvSpPr>
            <a:spLocks noGrp="1"/>
          </p:cNvSpPr>
          <p:nvPr>
            <p:ph type="dt" sz="half" idx="10"/>
          </p:nvPr>
        </p:nvSpPr>
        <p:spPr/>
        <p:txBody>
          <a:bodyPr/>
          <a:lstStyle/>
          <a:p>
            <a:fld id="{86F6DFD1-455B-DD42-82A8-D630B4CC4E50}" type="datetime1">
              <a:rPr lang="en-US" smtClean="0"/>
              <a:t>9/2/21</a:t>
            </a:fld>
            <a:endParaRPr lang="en-US"/>
          </a:p>
        </p:txBody>
      </p:sp>
      <p:sp>
        <p:nvSpPr>
          <p:cNvPr id="3" name="Footer Placeholder 2">
            <a:extLst>
              <a:ext uri="{FF2B5EF4-FFF2-40B4-BE49-F238E27FC236}">
                <a16:creationId xmlns:a16="http://schemas.microsoft.com/office/drawing/2014/main" id="{8FD7BB0B-3E69-474D-B4D2-6DA6D8FEDE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059A1-C67B-154C-82D9-76B164AC5F50}"/>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18417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002A-C329-B747-A525-EAD8763B5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4959FB-9C06-D34A-8BA3-8672FEF77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616BE0-4D9B-4A49-871D-2CAC90402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EA74C-8F13-F14E-A0E4-D59C07CECF90}"/>
              </a:ext>
            </a:extLst>
          </p:cNvPr>
          <p:cNvSpPr>
            <a:spLocks noGrp="1"/>
          </p:cNvSpPr>
          <p:nvPr>
            <p:ph type="dt" sz="half" idx="10"/>
          </p:nvPr>
        </p:nvSpPr>
        <p:spPr/>
        <p:txBody>
          <a:bodyPr/>
          <a:lstStyle/>
          <a:p>
            <a:fld id="{4B15E092-DEBA-D64F-A476-0C466999F429}" type="datetime1">
              <a:rPr lang="en-US" smtClean="0"/>
              <a:t>9/2/21</a:t>
            </a:fld>
            <a:endParaRPr lang="en-US"/>
          </a:p>
        </p:txBody>
      </p:sp>
      <p:sp>
        <p:nvSpPr>
          <p:cNvPr id="6" name="Footer Placeholder 5">
            <a:extLst>
              <a:ext uri="{FF2B5EF4-FFF2-40B4-BE49-F238E27FC236}">
                <a16:creationId xmlns:a16="http://schemas.microsoft.com/office/drawing/2014/main" id="{54114F13-2A7B-6146-B18C-6750A93CE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C119C-41D4-4944-B181-6C997082854F}"/>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85970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4BE4-3C70-F14B-92EB-8DD632479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737355-664C-354B-8057-84CB1751B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829E93-6EB1-454F-8594-A9CD98714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C3ADA-F9D3-C84B-872A-1A7A17375567}"/>
              </a:ext>
            </a:extLst>
          </p:cNvPr>
          <p:cNvSpPr>
            <a:spLocks noGrp="1"/>
          </p:cNvSpPr>
          <p:nvPr>
            <p:ph type="dt" sz="half" idx="10"/>
          </p:nvPr>
        </p:nvSpPr>
        <p:spPr/>
        <p:txBody>
          <a:bodyPr/>
          <a:lstStyle/>
          <a:p>
            <a:fld id="{5890149E-67D7-764D-B189-4B902C67F92F}" type="datetime1">
              <a:rPr lang="en-US" smtClean="0"/>
              <a:t>9/2/21</a:t>
            </a:fld>
            <a:endParaRPr lang="en-US"/>
          </a:p>
        </p:txBody>
      </p:sp>
      <p:sp>
        <p:nvSpPr>
          <p:cNvPr id="6" name="Footer Placeholder 5">
            <a:extLst>
              <a:ext uri="{FF2B5EF4-FFF2-40B4-BE49-F238E27FC236}">
                <a16:creationId xmlns:a16="http://schemas.microsoft.com/office/drawing/2014/main" id="{67CD8FA7-BD4D-234C-9885-9E10A36B0A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CE020-7B2B-B048-834A-4C855F8113FD}"/>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361099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DE648F-0D4F-5246-84ED-EAAD01AC4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E1C718-68E2-1641-99EE-71C596217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2029F-47DF-E341-B679-567FB5437E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30CCB-950F-B648-AB30-6C5231AA17E3}" type="datetime1">
              <a:rPr lang="en-US" smtClean="0"/>
              <a:t>9/2/21</a:t>
            </a:fld>
            <a:endParaRPr lang="en-US"/>
          </a:p>
        </p:txBody>
      </p:sp>
      <p:sp>
        <p:nvSpPr>
          <p:cNvPr id="5" name="Footer Placeholder 4">
            <a:extLst>
              <a:ext uri="{FF2B5EF4-FFF2-40B4-BE49-F238E27FC236}">
                <a16:creationId xmlns:a16="http://schemas.microsoft.com/office/drawing/2014/main" id="{84FF0D5B-F6A5-5148-A67B-1DCA0B93B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0027A7-4F30-7E4A-83BC-48EC20553B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98C49-481B-5940-955C-BA25B8A25E4C}" type="slidenum">
              <a:rPr lang="en-US" smtClean="0"/>
              <a:t>‹#›</a:t>
            </a:fld>
            <a:endParaRPr lang="en-US"/>
          </a:p>
        </p:txBody>
      </p:sp>
    </p:spTree>
    <p:extLst>
      <p:ext uri="{BB962C8B-B14F-4D97-AF65-F5344CB8AC3E}">
        <p14:creationId xmlns:p14="http://schemas.microsoft.com/office/powerpoint/2010/main" val="72209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BDD6-BB25-A249-B56A-EEB98E2BCFD8}"/>
              </a:ext>
            </a:extLst>
          </p:cNvPr>
          <p:cNvSpPr>
            <a:spLocks noGrp="1"/>
          </p:cNvSpPr>
          <p:nvPr>
            <p:ph type="ctrTitle"/>
          </p:nvPr>
        </p:nvSpPr>
        <p:spPr>
          <a:xfrm>
            <a:off x="1523999" y="1122363"/>
            <a:ext cx="9466555" cy="2387600"/>
          </a:xfrm>
        </p:spPr>
        <p:txBody>
          <a:bodyPr/>
          <a:lstStyle/>
          <a:p>
            <a:r>
              <a:rPr lang="en-US" dirty="0"/>
              <a:t>User-level Thread Scheduling On Remote Memory</a:t>
            </a:r>
          </a:p>
        </p:txBody>
      </p:sp>
      <p:sp>
        <p:nvSpPr>
          <p:cNvPr id="3" name="Subtitle 2">
            <a:extLst>
              <a:ext uri="{FF2B5EF4-FFF2-40B4-BE49-F238E27FC236}">
                <a16:creationId xmlns:a16="http://schemas.microsoft.com/office/drawing/2014/main" id="{2A7DC376-42BE-8F41-8530-04819D8032F5}"/>
              </a:ext>
            </a:extLst>
          </p:cNvPr>
          <p:cNvSpPr>
            <a:spLocks noGrp="1"/>
          </p:cNvSpPr>
          <p:nvPr>
            <p:ph type="subTitle" idx="1"/>
          </p:nvPr>
        </p:nvSpPr>
        <p:spPr>
          <a:xfrm>
            <a:off x="1524000" y="4030134"/>
            <a:ext cx="9144000" cy="1227666"/>
          </a:xfrm>
        </p:spPr>
        <p:txBody>
          <a:bodyPr>
            <a:normAutofit/>
          </a:bodyPr>
          <a:lstStyle/>
          <a:p>
            <a:r>
              <a:rPr lang="en-US" sz="3600" dirty="0"/>
              <a:t>Anil </a:t>
            </a:r>
            <a:r>
              <a:rPr lang="en-US" sz="3600" dirty="0" err="1"/>
              <a:t>Yelam</a:t>
            </a:r>
            <a:endParaRPr lang="en-US" sz="3600" dirty="0"/>
          </a:p>
          <a:p>
            <a:r>
              <a:rPr lang="en-US" sz="2800" u="sng" dirty="0"/>
              <a:t>Mentors</a:t>
            </a:r>
            <a:r>
              <a:rPr lang="en-US" sz="2800" dirty="0"/>
              <a:t>: Radhika Niranjan Mysore, Marcos K. Aguilera</a:t>
            </a:r>
          </a:p>
        </p:txBody>
      </p:sp>
      <p:sp>
        <p:nvSpPr>
          <p:cNvPr id="4" name="Slide Number Placeholder 3">
            <a:extLst>
              <a:ext uri="{FF2B5EF4-FFF2-40B4-BE49-F238E27FC236}">
                <a16:creationId xmlns:a16="http://schemas.microsoft.com/office/drawing/2014/main" id="{9B121E6E-E5D6-A640-9262-5A7D9CA0EDD4}"/>
              </a:ext>
            </a:extLst>
          </p:cNvPr>
          <p:cNvSpPr>
            <a:spLocks noGrp="1"/>
          </p:cNvSpPr>
          <p:nvPr>
            <p:ph type="sldNum" sz="quarter" idx="12"/>
          </p:nvPr>
        </p:nvSpPr>
        <p:spPr/>
        <p:txBody>
          <a:bodyPr/>
          <a:lstStyle/>
          <a:p>
            <a:fld id="{C7B98C49-481B-5940-955C-BA25B8A25E4C}" type="slidenum">
              <a:rPr lang="en-US" smtClean="0"/>
              <a:t>1</a:t>
            </a:fld>
            <a:endParaRPr lang="en-US"/>
          </a:p>
        </p:txBody>
      </p:sp>
    </p:spTree>
    <p:extLst>
      <p:ext uri="{BB962C8B-B14F-4D97-AF65-F5344CB8AC3E}">
        <p14:creationId xmlns:p14="http://schemas.microsoft.com/office/powerpoint/2010/main" val="248774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508F-4B82-BD45-8647-A80A90CEBF4E}"/>
              </a:ext>
            </a:extLst>
          </p:cNvPr>
          <p:cNvSpPr>
            <a:spLocks noGrp="1"/>
          </p:cNvSpPr>
          <p:nvPr>
            <p:ph type="title"/>
          </p:nvPr>
        </p:nvSpPr>
        <p:spPr/>
        <p:txBody>
          <a:bodyPr/>
          <a:lstStyle/>
          <a:p>
            <a:r>
              <a:rPr lang="en-US" dirty="0"/>
              <a:t>Page faults are a problem</a:t>
            </a:r>
          </a:p>
        </p:txBody>
      </p:sp>
      <p:sp>
        <p:nvSpPr>
          <p:cNvPr id="3" name="Content Placeholder 2">
            <a:extLst>
              <a:ext uri="{FF2B5EF4-FFF2-40B4-BE49-F238E27FC236}">
                <a16:creationId xmlns:a16="http://schemas.microsoft.com/office/drawing/2014/main" id="{6A59B194-0B1A-B844-99F2-F62845A007E4}"/>
              </a:ext>
            </a:extLst>
          </p:cNvPr>
          <p:cNvSpPr>
            <a:spLocks noGrp="1"/>
          </p:cNvSpPr>
          <p:nvPr>
            <p:ph idx="1"/>
          </p:nvPr>
        </p:nvSpPr>
        <p:spPr>
          <a:xfrm>
            <a:off x="838200" y="1825625"/>
            <a:ext cx="8667044" cy="4351338"/>
          </a:xfrm>
        </p:spPr>
        <p:txBody>
          <a:bodyPr/>
          <a:lstStyle/>
          <a:p>
            <a:pPr marL="0" indent="0">
              <a:buNone/>
            </a:pPr>
            <a:r>
              <a:rPr lang="en-US" dirty="0"/>
              <a:t>Various solutions, none of which work for page faults.</a:t>
            </a:r>
          </a:p>
          <a:p>
            <a:pPr lvl="1"/>
            <a:r>
              <a:rPr lang="en-US" dirty="0"/>
              <a:t>Custom I/O interfaces</a:t>
            </a:r>
          </a:p>
          <a:p>
            <a:pPr marL="457200" lvl="1" indent="0">
              <a:buNone/>
            </a:pPr>
            <a:endParaRPr lang="en-US" dirty="0"/>
          </a:p>
          <a:p>
            <a:pPr marL="0" indent="0">
              <a:buNone/>
            </a:pPr>
            <a:r>
              <a:rPr lang="en-US" dirty="0"/>
              <a:t>Because Page faults trap in hardware.</a:t>
            </a:r>
          </a:p>
          <a:p>
            <a:pPr lvl="1"/>
            <a:r>
              <a:rPr lang="en-US" dirty="0"/>
              <a:t>All current schedulers ignore the issue</a:t>
            </a:r>
          </a:p>
          <a:p>
            <a:pPr lvl="1"/>
            <a:r>
              <a:rPr lang="en-US" dirty="0"/>
              <a:t>Not an option in a remote memory system</a:t>
            </a:r>
          </a:p>
          <a:p>
            <a:pPr marL="0" indent="0">
              <a:buNone/>
            </a:pPr>
            <a:endParaRPr lang="en-US" dirty="0"/>
          </a:p>
          <a:p>
            <a:pPr marL="0" indent="0">
              <a:buNone/>
            </a:pPr>
            <a:r>
              <a:rPr lang="en-US" u="sng" dirty="0"/>
              <a:t>Concrete Goal</a:t>
            </a:r>
            <a:r>
              <a:rPr lang="en-US" dirty="0"/>
              <a:t>: Demonstrate and quantify the performance effect of blocking due to page faults</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26629DF-784A-8642-A797-5170ED9EB49B}"/>
              </a:ext>
            </a:extLst>
          </p:cNvPr>
          <p:cNvSpPr>
            <a:spLocks noGrp="1"/>
          </p:cNvSpPr>
          <p:nvPr>
            <p:ph type="sldNum" sz="quarter" idx="12"/>
          </p:nvPr>
        </p:nvSpPr>
        <p:spPr/>
        <p:txBody>
          <a:bodyPr/>
          <a:lstStyle/>
          <a:p>
            <a:fld id="{C7B98C49-481B-5940-955C-BA25B8A25E4C}" type="slidenum">
              <a:rPr lang="en-US" smtClean="0"/>
              <a:t>10</a:t>
            </a:fld>
            <a:endParaRPr lang="en-US"/>
          </a:p>
        </p:txBody>
      </p:sp>
    </p:spTree>
    <p:extLst>
      <p:ext uri="{BB962C8B-B14F-4D97-AF65-F5344CB8AC3E}">
        <p14:creationId xmlns:p14="http://schemas.microsoft.com/office/powerpoint/2010/main" val="398729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018-AF38-CC49-A975-C07734C54D8C}"/>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3AB28CE-A032-D840-BA36-A83B23878A2C}"/>
              </a:ext>
            </a:extLst>
          </p:cNvPr>
          <p:cNvSpPr>
            <a:spLocks noGrp="1"/>
          </p:cNvSpPr>
          <p:nvPr>
            <p:ph idx="1"/>
          </p:nvPr>
        </p:nvSpPr>
        <p:spPr/>
        <p:txBody>
          <a:bodyPr/>
          <a:lstStyle/>
          <a:p>
            <a:pPr marL="0" indent="0">
              <a:buNone/>
            </a:pPr>
            <a:r>
              <a:rPr lang="en-US" b="1" dirty="0"/>
              <a:t>Shenango</a:t>
            </a:r>
            <a:r>
              <a:rPr lang="en-US" dirty="0"/>
              <a:t> –  State-of-the-art user thread scheduler</a:t>
            </a:r>
          </a:p>
          <a:p>
            <a:pPr marL="0" indent="0">
              <a:buNone/>
            </a:pPr>
            <a:r>
              <a:rPr lang="en-US" b="1" dirty="0"/>
              <a:t>Kona</a:t>
            </a:r>
            <a:r>
              <a:rPr lang="en-US" dirty="0"/>
              <a:t> – State-of-the-art, in-house remote memory system</a:t>
            </a:r>
          </a:p>
          <a:p>
            <a:pPr marL="0" indent="0">
              <a:buNone/>
            </a:pPr>
            <a:endParaRPr lang="en-US" dirty="0"/>
          </a:p>
          <a:p>
            <a:pPr marL="0" indent="0">
              <a:buNone/>
            </a:pPr>
            <a:r>
              <a:rPr lang="en-US" dirty="0"/>
              <a:t>Run them together,</a:t>
            </a:r>
          </a:p>
          <a:p>
            <a:pPr marL="0" indent="0">
              <a:buNone/>
            </a:pPr>
            <a:r>
              <a:rPr lang="en-US" dirty="0"/>
              <a:t>Benchmark with </a:t>
            </a:r>
            <a:r>
              <a:rPr lang="en-US" b="1" dirty="0"/>
              <a:t>Memcached</a:t>
            </a:r>
            <a:endParaRPr lang="en-US" dirty="0"/>
          </a:p>
        </p:txBody>
      </p:sp>
      <p:sp>
        <p:nvSpPr>
          <p:cNvPr id="4" name="Slide Number Placeholder 3">
            <a:extLst>
              <a:ext uri="{FF2B5EF4-FFF2-40B4-BE49-F238E27FC236}">
                <a16:creationId xmlns:a16="http://schemas.microsoft.com/office/drawing/2014/main" id="{A09E5176-9154-5D49-9D82-064D03DE7B7D}"/>
              </a:ext>
            </a:extLst>
          </p:cNvPr>
          <p:cNvSpPr>
            <a:spLocks noGrp="1"/>
          </p:cNvSpPr>
          <p:nvPr>
            <p:ph type="sldNum" sz="quarter" idx="12"/>
          </p:nvPr>
        </p:nvSpPr>
        <p:spPr/>
        <p:txBody>
          <a:bodyPr/>
          <a:lstStyle/>
          <a:p>
            <a:fld id="{C7B98C49-481B-5940-955C-BA25B8A25E4C}" type="slidenum">
              <a:rPr lang="en-US" smtClean="0"/>
              <a:t>11</a:t>
            </a:fld>
            <a:endParaRPr lang="en-US"/>
          </a:p>
        </p:txBody>
      </p:sp>
      <p:pic>
        <p:nvPicPr>
          <p:cNvPr id="5" name="Picture 2" descr="Memcached Tutorial - Javatpoint">
            <a:extLst>
              <a:ext uri="{FF2B5EF4-FFF2-40B4-BE49-F238E27FC236}">
                <a16:creationId xmlns:a16="http://schemas.microsoft.com/office/drawing/2014/main" id="{F9E1F17B-7B0A-BC41-9BA8-D6E518D1C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861168"/>
            <a:ext cx="2122945" cy="212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99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12</a:t>
            </a:fld>
            <a:endParaRPr lang="en-US"/>
          </a:p>
        </p:txBody>
      </p:sp>
      <p:sp>
        <p:nvSpPr>
          <p:cNvPr id="36" name="Rectangle: Rounded Corners 27">
            <a:extLst>
              <a:ext uri="{FF2B5EF4-FFF2-40B4-BE49-F238E27FC236}">
                <a16:creationId xmlns:a16="http://schemas.microsoft.com/office/drawing/2014/main" id="{156A7AF0-19B7-0444-BE7E-7D54616C45CA}"/>
              </a:ext>
            </a:extLst>
          </p:cNvPr>
          <p:cNvSpPr/>
          <p:nvPr/>
        </p:nvSpPr>
        <p:spPr>
          <a:xfrm>
            <a:off x="7406453" y="3049265"/>
            <a:ext cx="3585452" cy="865488"/>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37" name="Rectangle 36">
            <a:extLst>
              <a:ext uri="{FF2B5EF4-FFF2-40B4-BE49-F238E27FC236}">
                <a16:creationId xmlns:a16="http://schemas.microsoft.com/office/drawing/2014/main" id="{C2CDAE11-5F0F-F64E-9CAB-0D71B0744D95}"/>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38" name="Rounded Rectangle 37">
            <a:extLst>
              <a:ext uri="{FF2B5EF4-FFF2-40B4-BE49-F238E27FC236}">
                <a16:creationId xmlns:a16="http://schemas.microsoft.com/office/drawing/2014/main" id="{9F306E82-302F-C74D-B8F2-0992604D5DFD}"/>
              </a:ext>
            </a:extLst>
          </p:cNvPr>
          <p:cNvSpPr/>
          <p:nvPr/>
        </p:nvSpPr>
        <p:spPr>
          <a:xfrm>
            <a:off x="7406453" y="2146592"/>
            <a:ext cx="3585452" cy="77410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39" name="Rectangle 38">
            <a:extLst>
              <a:ext uri="{FF2B5EF4-FFF2-40B4-BE49-F238E27FC236}">
                <a16:creationId xmlns:a16="http://schemas.microsoft.com/office/drawing/2014/main" id="{653630E4-3681-2742-9D94-AD919EBD33B9}"/>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40" name="Can 39">
            <a:extLst>
              <a:ext uri="{FF2B5EF4-FFF2-40B4-BE49-F238E27FC236}">
                <a16:creationId xmlns:a16="http://schemas.microsoft.com/office/drawing/2014/main" id="{60E9A46F-B3E5-024A-AD05-4D4542A51014}"/>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8F93E48-0CDB-8F46-9FF1-7AA8B38B53F6}"/>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42" name="Straight Connector 41">
            <a:extLst>
              <a:ext uri="{FF2B5EF4-FFF2-40B4-BE49-F238E27FC236}">
                <a16:creationId xmlns:a16="http://schemas.microsoft.com/office/drawing/2014/main" id="{88E685D9-1D21-4D4E-BF87-A1BC06D030EC}"/>
              </a:ext>
            </a:extLst>
          </p:cNvPr>
          <p:cNvCxnSpPr/>
          <p:nvPr/>
        </p:nvCxnSpPr>
        <p:spPr>
          <a:xfrm>
            <a:off x="7134578" y="2978408"/>
            <a:ext cx="421922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75B0D75-57BF-5D49-8E61-79CF0C5CD38B}"/>
              </a:ext>
            </a:extLst>
          </p:cNvPr>
          <p:cNvSpPr txBox="1"/>
          <p:nvPr/>
        </p:nvSpPr>
        <p:spPr>
          <a:xfrm>
            <a:off x="11059145" y="2502586"/>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44" name="Oval 43">
            <a:extLst>
              <a:ext uri="{FF2B5EF4-FFF2-40B4-BE49-F238E27FC236}">
                <a16:creationId xmlns:a16="http://schemas.microsoft.com/office/drawing/2014/main" id="{7F43CE7A-1FE6-EB4A-A51D-B1B588E6E050}"/>
              </a:ext>
            </a:extLst>
          </p:cNvPr>
          <p:cNvSpPr/>
          <p:nvPr/>
        </p:nvSpPr>
        <p:spPr>
          <a:xfrm>
            <a:off x="9437753" y="309344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45" name="Straight Arrow Connector 44">
            <a:extLst>
              <a:ext uri="{FF2B5EF4-FFF2-40B4-BE49-F238E27FC236}">
                <a16:creationId xmlns:a16="http://schemas.microsoft.com/office/drawing/2014/main" id="{FFDEA910-4D2A-1D42-9134-62E5DDA553D5}"/>
              </a:ext>
            </a:extLst>
          </p:cNvPr>
          <p:cNvCxnSpPr>
            <a:cxnSpLocks/>
            <a:stCxn id="44" idx="4"/>
            <a:endCxn id="39" idx="0"/>
          </p:cNvCxnSpPr>
          <p:nvPr/>
        </p:nvCxnSpPr>
        <p:spPr>
          <a:xfrm flipH="1">
            <a:off x="10120368" y="3849459"/>
            <a:ext cx="21386" cy="1743325"/>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3BF4FCAD-5268-C449-B95B-BC1948DE4696}"/>
              </a:ext>
            </a:extLst>
          </p:cNvPr>
          <p:cNvCxnSpPr>
            <a:cxnSpLocks/>
            <a:stCxn id="38" idx="2"/>
            <a:endCxn id="44" idx="2"/>
          </p:cNvCxnSpPr>
          <p:nvPr/>
        </p:nvCxnSpPr>
        <p:spPr>
          <a:xfrm rot="16200000" flipH="1">
            <a:off x="9043089" y="3076788"/>
            <a:ext cx="550754" cy="23857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85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a:p>
            <a:r>
              <a:rPr lang="en-US" dirty="0"/>
              <a:t>Transparency introduces semantic gap so Kona handles page faults in </a:t>
            </a:r>
            <a:r>
              <a:rPr lang="en-US" dirty="0" err="1"/>
              <a:t>userspace</a:t>
            </a:r>
            <a:r>
              <a:rPr lang="en-US" dirty="0"/>
              <a:t>. Provides:</a:t>
            </a:r>
          </a:p>
          <a:p>
            <a:pPr lvl="1"/>
            <a:r>
              <a:rPr lang="en-US" dirty="0"/>
              <a:t>Choice of compatibility or co-design</a:t>
            </a:r>
          </a:p>
          <a:p>
            <a:pPr lvl="1"/>
            <a:r>
              <a:rPr lang="en-US" dirty="0"/>
              <a:t>Resource accounting</a:t>
            </a:r>
          </a:p>
          <a:p>
            <a:pPr lvl="1"/>
            <a:r>
              <a:rPr lang="en-US" dirty="0"/>
              <a:t>Easy to adopt</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13</a:t>
            </a:fld>
            <a:endParaRPr lang="en-US"/>
          </a:p>
        </p:txBody>
      </p:sp>
      <p:sp>
        <p:nvSpPr>
          <p:cNvPr id="5" name="Rectangle: Rounded Corners 27">
            <a:extLst>
              <a:ext uri="{FF2B5EF4-FFF2-40B4-BE49-F238E27FC236}">
                <a16:creationId xmlns:a16="http://schemas.microsoft.com/office/drawing/2014/main" id="{9993ACBE-E1F7-174C-BD6E-438C763FF369}"/>
              </a:ext>
            </a:extLst>
          </p:cNvPr>
          <p:cNvSpPr/>
          <p:nvPr/>
        </p:nvSpPr>
        <p:spPr>
          <a:xfrm>
            <a:off x="7406453" y="3396519"/>
            <a:ext cx="3585452" cy="518233"/>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6" name="Rectangle 5">
            <a:extLst>
              <a:ext uri="{FF2B5EF4-FFF2-40B4-BE49-F238E27FC236}">
                <a16:creationId xmlns:a16="http://schemas.microsoft.com/office/drawing/2014/main" id="{62DA2E8A-B571-F541-9109-90552EC18DFB}"/>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7" name="Rounded Rectangle 6">
            <a:extLst>
              <a:ext uri="{FF2B5EF4-FFF2-40B4-BE49-F238E27FC236}">
                <a16:creationId xmlns:a16="http://schemas.microsoft.com/office/drawing/2014/main" id="{EE435908-487F-AE4C-BCD6-162744CDDB53}"/>
              </a:ext>
            </a:extLst>
          </p:cNvPr>
          <p:cNvSpPr/>
          <p:nvPr/>
        </p:nvSpPr>
        <p:spPr>
          <a:xfrm>
            <a:off x="7406453" y="2146592"/>
            <a:ext cx="3585452" cy="103213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8" name="Rectangle 7">
            <a:extLst>
              <a:ext uri="{FF2B5EF4-FFF2-40B4-BE49-F238E27FC236}">
                <a16:creationId xmlns:a16="http://schemas.microsoft.com/office/drawing/2014/main" id="{E645C64A-8710-7D42-A777-01BF7AFFF37C}"/>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9" name="Can 8">
            <a:extLst>
              <a:ext uri="{FF2B5EF4-FFF2-40B4-BE49-F238E27FC236}">
                <a16:creationId xmlns:a16="http://schemas.microsoft.com/office/drawing/2014/main" id="{814B029A-3D8F-9649-BF1B-8083B41F77DB}"/>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7F176D-3CAF-2C4B-A464-8FCCE5EA2455}"/>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11" name="Straight Connector 10">
            <a:extLst>
              <a:ext uri="{FF2B5EF4-FFF2-40B4-BE49-F238E27FC236}">
                <a16:creationId xmlns:a16="http://schemas.microsoft.com/office/drawing/2014/main" id="{4ADD8F06-4F32-F048-9AC2-9053F59F00CA}"/>
              </a:ext>
            </a:extLst>
          </p:cNvPr>
          <p:cNvCxnSpPr/>
          <p:nvPr/>
        </p:nvCxnSpPr>
        <p:spPr>
          <a:xfrm>
            <a:off x="7134578" y="3305789"/>
            <a:ext cx="421922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DCD562-6AF5-8046-93AC-7781EE74482B}"/>
              </a:ext>
            </a:extLst>
          </p:cNvPr>
          <p:cNvSpPr txBox="1"/>
          <p:nvPr/>
        </p:nvSpPr>
        <p:spPr>
          <a:xfrm>
            <a:off x="11059145" y="2829967"/>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15" name="Oval 14">
            <a:extLst>
              <a:ext uri="{FF2B5EF4-FFF2-40B4-BE49-F238E27FC236}">
                <a16:creationId xmlns:a16="http://schemas.microsoft.com/office/drawing/2014/main" id="{DD88BF45-6870-9742-8699-CEBE71E8D642}"/>
              </a:ext>
            </a:extLst>
          </p:cNvPr>
          <p:cNvSpPr/>
          <p:nvPr/>
        </p:nvSpPr>
        <p:spPr>
          <a:xfrm>
            <a:off x="9416366" y="227067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19" name="Elbow Connector 18">
            <a:extLst>
              <a:ext uri="{FF2B5EF4-FFF2-40B4-BE49-F238E27FC236}">
                <a16:creationId xmlns:a16="http://schemas.microsoft.com/office/drawing/2014/main" id="{7125DADB-7D48-3A49-AAF9-C3826F919E14}"/>
              </a:ext>
            </a:extLst>
          </p:cNvPr>
          <p:cNvCxnSpPr>
            <a:cxnSpLocks/>
            <a:stCxn id="15" idx="6"/>
            <a:endCxn id="8" idx="0"/>
          </p:cNvCxnSpPr>
          <p:nvPr/>
        </p:nvCxnSpPr>
        <p:spPr>
          <a:xfrm flipH="1">
            <a:off x="10120368" y="2648682"/>
            <a:ext cx="704000" cy="2944102"/>
          </a:xfrm>
          <a:prstGeom prst="bentConnector4">
            <a:avLst>
              <a:gd name="adj1" fmla="val -37283"/>
              <a:gd name="adj2" fmla="val 47984"/>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99ECBACB-D64A-2A46-940E-27B83DAED095}"/>
              </a:ext>
            </a:extLst>
          </p:cNvPr>
          <p:cNvCxnSpPr>
            <a:cxnSpLocks/>
            <a:stCxn id="7" idx="2"/>
            <a:endCxn id="15" idx="4"/>
          </p:cNvCxnSpPr>
          <p:nvPr/>
        </p:nvCxnSpPr>
        <p:spPr>
          <a:xfrm rot="5400000" flipH="1" flipV="1">
            <a:off x="9583755" y="2642113"/>
            <a:ext cx="152035" cy="921188"/>
          </a:xfrm>
          <a:prstGeom prst="bentConnector3">
            <a:avLst>
              <a:gd name="adj1" fmla="val -284015"/>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100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a:t>
            </a:r>
          </a:p>
        </p:txBody>
      </p:sp>
      <p:sp>
        <p:nvSpPr>
          <p:cNvPr id="4" name="Rectangle 3">
            <a:extLst>
              <a:ext uri="{FF2B5EF4-FFF2-40B4-BE49-F238E27FC236}">
                <a16:creationId xmlns:a16="http://schemas.microsoft.com/office/drawing/2014/main" id="{1DD1E41A-4758-ED43-97CE-D0C186C10160}"/>
              </a:ext>
            </a:extLst>
          </p:cNvPr>
          <p:cNvSpPr/>
          <p:nvPr/>
        </p:nvSpPr>
        <p:spPr>
          <a:xfrm>
            <a:off x="1444977" y="2168693"/>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p>
        </p:txBody>
      </p:sp>
      <p:sp>
        <p:nvSpPr>
          <p:cNvPr id="15" name="Round Diagonal Corner Rectangle 14">
            <a:extLst>
              <a:ext uri="{FF2B5EF4-FFF2-40B4-BE49-F238E27FC236}">
                <a16:creationId xmlns:a16="http://schemas.microsoft.com/office/drawing/2014/main" id="{4A8B7AA2-A0DA-5448-8EE6-2A61EC905EA4}"/>
              </a:ext>
            </a:extLst>
          </p:cNvPr>
          <p:cNvSpPr/>
          <p:nvPr/>
        </p:nvSpPr>
        <p:spPr>
          <a:xfrm>
            <a:off x="3082868" y="5769889"/>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21" name="Snip Same Side Corner Rectangle 20">
            <a:extLst>
              <a:ext uri="{FF2B5EF4-FFF2-40B4-BE49-F238E27FC236}">
                <a16:creationId xmlns:a16="http://schemas.microsoft.com/office/drawing/2014/main" id="{CF46085D-76AA-C24D-A1A0-B4B948FF47C5}"/>
              </a:ext>
            </a:extLst>
          </p:cNvPr>
          <p:cNvSpPr/>
          <p:nvPr/>
        </p:nvSpPr>
        <p:spPr>
          <a:xfrm>
            <a:off x="5433181"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nip Same Side Corner Rectangle 24">
            <a:extLst>
              <a:ext uri="{FF2B5EF4-FFF2-40B4-BE49-F238E27FC236}">
                <a16:creationId xmlns:a16="http://schemas.microsoft.com/office/drawing/2014/main" id="{E23BF806-2DA1-D941-9739-935DFFB7F033}"/>
              </a:ext>
            </a:extLst>
          </p:cNvPr>
          <p:cNvSpPr/>
          <p:nvPr/>
        </p:nvSpPr>
        <p:spPr>
          <a:xfrm>
            <a:off x="6101582"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Same Side Corner Rectangle 25">
            <a:extLst>
              <a:ext uri="{FF2B5EF4-FFF2-40B4-BE49-F238E27FC236}">
                <a16:creationId xmlns:a16="http://schemas.microsoft.com/office/drawing/2014/main" id="{E7F4A73E-C29D-8346-A1DF-2CF7F2739178}"/>
              </a:ext>
            </a:extLst>
          </p:cNvPr>
          <p:cNvSpPr/>
          <p:nvPr/>
        </p:nvSpPr>
        <p:spPr>
          <a:xfrm>
            <a:off x="6788524"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1D84B6C5-B789-384C-93BE-A348577F26A5}"/>
              </a:ext>
            </a:extLst>
          </p:cNvPr>
          <p:cNvSpPr/>
          <p:nvPr/>
        </p:nvSpPr>
        <p:spPr>
          <a:xfrm>
            <a:off x="5274527" y="3296221"/>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RDMA</a:t>
            </a:r>
            <a:endParaRPr lang="en-US" sz="1400" dirty="0">
              <a:solidFill>
                <a:schemeClr val="tx1"/>
              </a:solidFill>
            </a:endParaRPr>
          </a:p>
        </p:txBody>
      </p:sp>
      <p:sp>
        <p:nvSpPr>
          <p:cNvPr id="41" name="Rounded Rectangle 40">
            <a:extLst>
              <a:ext uri="{FF2B5EF4-FFF2-40B4-BE49-F238E27FC236}">
                <a16:creationId xmlns:a16="http://schemas.microsoft.com/office/drawing/2014/main" id="{9DA1D240-7679-4847-9574-6C87FA82AAA3}"/>
              </a:ext>
            </a:extLst>
          </p:cNvPr>
          <p:cNvSpPr/>
          <p:nvPr/>
        </p:nvSpPr>
        <p:spPr>
          <a:xfrm>
            <a:off x="2312765" y="2415976"/>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App</a:t>
            </a:r>
            <a:endParaRPr lang="en-US" dirty="0">
              <a:solidFill>
                <a:schemeClr val="accent1">
                  <a:lumMod val="50000"/>
                </a:schemeClr>
              </a:solidFill>
            </a:endParaRPr>
          </a:p>
        </p:txBody>
      </p:sp>
      <p:cxnSp>
        <p:nvCxnSpPr>
          <p:cNvPr id="62" name="Elbow Connector 61">
            <a:extLst>
              <a:ext uri="{FF2B5EF4-FFF2-40B4-BE49-F238E27FC236}">
                <a16:creationId xmlns:a16="http://schemas.microsoft.com/office/drawing/2014/main" id="{F1F0EDB8-0E26-9443-8E3F-D3E6556FD93C}"/>
              </a:ext>
            </a:extLst>
          </p:cNvPr>
          <p:cNvCxnSpPr>
            <a:cxnSpLocks/>
          </p:cNvCxnSpPr>
          <p:nvPr/>
        </p:nvCxnSpPr>
        <p:spPr>
          <a:xfrm rot="5400000">
            <a:off x="5340478" y="5218546"/>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3B816986-506E-7C4B-9D51-43C345989A60}"/>
              </a:ext>
            </a:extLst>
          </p:cNvPr>
          <p:cNvSpPr/>
          <p:nvPr/>
        </p:nvSpPr>
        <p:spPr>
          <a:xfrm>
            <a:off x="5367334" y="2890248"/>
            <a:ext cx="1879041" cy="461665"/>
          </a:xfrm>
          <a:prstGeom prst="rect">
            <a:avLst/>
          </a:prstGeom>
        </p:spPr>
        <p:txBody>
          <a:bodyPr wrap="none">
            <a:spAutoFit/>
          </a:bodyPr>
          <a:lstStyle/>
          <a:p>
            <a:pPr algn="ctr"/>
            <a:r>
              <a:rPr lang="en-US" sz="2400" dirty="0"/>
              <a:t>Kona Threads</a:t>
            </a:r>
          </a:p>
        </p:txBody>
      </p:sp>
      <p:sp>
        <p:nvSpPr>
          <p:cNvPr id="71" name="Rounded Rectangle 70">
            <a:extLst>
              <a:ext uri="{FF2B5EF4-FFF2-40B4-BE49-F238E27FC236}">
                <a16:creationId xmlns:a16="http://schemas.microsoft.com/office/drawing/2014/main" id="{7F37B233-CB88-EF42-BDEE-252366B1E5D3}"/>
              </a:ext>
            </a:extLst>
          </p:cNvPr>
          <p:cNvSpPr/>
          <p:nvPr/>
        </p:nvSpPr>
        <p:spPr>
          <a:xfrm>
            <a:off x="5937237" y="3310590"/>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72" name="Rounded Rectangle 71">
            <a:extLst>
              <a:ext uri="{FF2B5EF4-FFF2-40B4-BE49-F238E27FC236}">
                <a16:creationId xmlns:a16="http://schemas.microsoft.com/office/drawing/2014/main" id="{06785512-F4F5-3645-94E2-AE0DEFB4029F}"/>
              </a:ext>
            </a:extLst>
          </p:cNvPr>
          <p:cNvSpPr/>
          <p:nvPr/>
        </p:nvSpPr>
        <p:spPr>
          <a:xfrm>
            <a:off x="6618761" y="3335984"/>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14</a:t>
            </a:fld>
            <a:endParaRPr lang="en-US" dirty="0"/>
          </a:p>
        </p:txBody>
      </p:sp>
      <p:sp>
        <p:nvSpPr>
          <p:cNvPr id="48" name="Snip Same Side Corner Rectangle 47">
            <a:extLst>
              <a:ext uri="{FF2B5EF4-FFF2-40B4-BE49-F238E27FC236}">
                <a16:creationId xmlns:a16="http://schemas.microsoft.com/office/drawing/2014/main" id="{77F4B2B6-7C70-C54B-BA1E-D5191553746F}"/>
              </a:ext>
            </a:extLst>
          </p:cNvPr>
          <p:cNvSpPr/>
          <p:nvPr/>
        </p:nvSpPr>
        <p:spPr>
          <a:xfrm>
            <a:off x="3507414"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nip Same Side Corner Rectangle 48">
            <a:extLst>
              <a:ext uri="{FF2B5EF4-FFF2-40B4-BE49-F238E27FC236}">
                <a16:creationId xmlns:a16="http://schemas.microsoft.com/office/drawing/2014/main" id="{442EDB68-F5FF-0A4E-B9C7-AA42D29F9BAF}"/>
              </a:ext>
            </a:extLst>
          </p:cNvPr>
          <p:cNvSpPr/>
          <p:nvPr/>
        </p:nvSpPr>
        <p:spPr>
          <a:xfrm>
            <a:off x="4085442"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nip Same Side Corner Rectangle 49">
            <a:extLst>
              <a:ext uri="{FF2B5EF4-FFF2-40B4-BE49-F238E27FC236}">
                <a16:creationId xmlns:a16="http://schemas.microsoft.com/office/drawing/2014/main" id="{836A2DCF-78AA-1E49-8C0D-74EE75735F4E}"/>
              </a:ext>
            </a:extLst>
          </p:cNvPr>
          <p:cNvSpPr/>
          <p:nvPr/>
        </p:nvSpPr>
        <p:spPr>
          <a:xfrm>
            <a:off x="4614550"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nip Same Side Corner Rectangle 53">
            <a:extLst>
              <a:ext uri="{FF2B5EF4-FFF2-40B4-BE49-F238E27FC236}">
                <a16:creationId xmlns:a16="http://schemas.microsoft.com/office/drawing/2014/main" id="{46FCC7A1-A3A3-DC48-9DCB-D7E91D9B547E}"/>
              </a:ext>
            </a:extLst>
          </p:cNvPr>
          <p:cNvSpPr/>
          <p:nvPr/>
        </p:nvSpPr>
        <p:spPr>
          <a:xfrm>
            <a:off x="2877165" y="4926836"/>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C100F225-F1A9-0E4C-A61D-F79228CF468E}"/>
              </a:ext>
            </a:extLst>
          </p:cNvPr>
          <p:cNvSpPr/>
          <p:nvPr/>
        </p:nvSpPr>
        <p:spPr>
          <a:xfrm>
            <a:off x="2638959" y="3296222"/>
            <a:ext cx="2400575" cy="1317632"/>
          </a:xfrm>
          <a:prstGeom prst="roundRect">
            <a:avLst/>
          </a:prstGeom>
          <a:noFill/>
          <a:ln w="2540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 Work</a:t>
            </a:r>
            <a:endParaRPr lang="en-US" sz="1600" dirty="0">
              <a:solidFill>
                <a:schemeClr val="tx1"/>
              </a:solidFill>
            </a:endParaRPr>
          </a:p>
        </p:txBody>
      </p:sp>
      <p:sp>
        <p:nvSpPr>
          <p:cNvPr id="108" name="Rectangle 107">
            <a:extLst>
              <a:ext uri="{FF2B5EF4-FFF2-40B4-BE49-F238E27FC236}">
                <a16:creationId xmlns:a16="http://schemas.microsoft.com/office/drawing/2014/main" id="{48F686BD-B2FC-8B4F-A607-4A5B5F0397C8}"/>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111" name="Elbow Connector 110">
            <a:extLst>
              <a:ext uri="{FF2B5EF4-FFF2-40B4-BE49-F238E27FC236}">
                <a16:creationId xmlns:a16="http://schemas.microsoft.com/office/drawing/2014/main" id="{1B26814D-29D4-BC4F-B2A6-08FDCF315AB3}"/>
              </a:ext>
            </a:extLst>
          </p:cNvPr>
          <p:cNvCxnSpPr>
            <a:cxnSpLocks/>
            <a:stCxn id="15" idx="0"/>
            <a:endCxn id="108"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60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 + Shenango</a:t>
            </a: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15</a:t>
            </a:fld>
            <a:endParaRPr lang="en-US"/>
          </a:p>
        </p:txBody>
      </p:sp>
      <p:sp>
        <p:nvSpPr>
          <p:cNvPr id="36" name="Rectangle 35">
            <a:extLst>
              <a:ext uri="{FF2B5EF4-FFF2-40B4-BE49-F238E27FC236}">
                <a16:creationId xmlns:a16="http://schemas.microsoft.com/office/drawing/2014/main" id="{F55AD404-7490-AD45-8560-5085DF7145F4}"/>
              </a:ext>
            </a:extLst>
          </p:cNvPr>
          <p:cNvSpPr/>
          <p:nvPr/>
        </p:nvSpPr>
        <p:spPr>
          <a:xfrm>
            <a:off x="1436901" y="2175297"/>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endParaRPr lang="en-US" sz="2400" dirty="0">
              <a:solidFill>
                <a:schemeClr val="tx1"/>
              </a:solidFill>
            </a:endParaRPr>
          </a:p>
        </p:txBody>
      </p:sp>
      <p:sp>
        <p:nvSpPr>
          <p:cNvPr id="37" name="Round Diagonal Corner Rectangle 36">
            <a:extLst>
              <a:ext uri="{FF2B5EF4-FFF2-40B4-BE49-F238E27FC236}">
                <a16:creationId xmlns:a16="http://schemas.microsoft.com/office/drawing/2014/main" id="{C7634388-8F84-684F-9140-0FBDAFC1C25D}"/>
              </a:ext>
            </a:extLst>
          </p:cNvPr>
          <p:cNvSpPr/>
          <p:nvPr/>
        </p:nvSpPr>
        <p:spPr>
          <a:xfrm>
            <a:off x="3074792" y="5776493"/>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38" name="Snip Same Side Corner Rectangle 37">
            <a:extLst>
              <a:ext uri="{FF2B5EF4-FFF2-40B4-BE49-F238E27FC236}">
                <a16:creationId xmlns:a16="http://schemas.microsoft.com/office/drawing/2014/main" id="{E0B2A549-2B6F-EE44-B21A-31D26E80EF27}"/>
              </a:ext>
            </a:extLst>
          </p:cNvPr>
          <p:cNvSpPr/>
          <p:nvPr/>
        </p:nvSpPr>
        <p:spPr>
          <a:xfrm>
            <a:off x="5425105"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nip Same Side Corner Rectangle 38">
            <a:extLst>
              <a:ext uri="{FF2B5EF4-FFF2-40B4-BE49-F238E27FC236}">
                <a16:creationId xmlns:a16="http://schemas.microsoft.com/office/drawing/2014/main" id="{AE18A25F-1E09-5C43-9855-E52A7276C2D4}"/>
              </a:ext>
            </a:extLst>
          </p:cNvPr>
          <p:cNvSpPr/>
          <p:nvPr/>
        </p:nvSpPr>
        <p:spPr>
          <a:xfrm>
            <a:off x="6093506"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nip Same Side Corner Rectangle 39">
            <a:extLst>
              <a:ext uri="{FF2B5EF4-FFF2-40B4-BE49-F238E27FC236}">
                <a16:creationId xmlns:a16="http://schemas.microsoft.com/office/drawing/2014/main" id="{7E8207EB-E832-184B-9EC2-F20B8F0E7E57}"/>
              </a:ext>
            </a:extLst>
          </p:cNvPr>
          <p:cNvSpPr/>
          <p:nvPr/>
        </p:nvSpPr>
        <p:spPr>
          <a:xfrm>
            <a:off x="6780448"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578A4B22-6CB2-2A4A-B2B1-D81F72C6E1AE}"/>
              </a:ext>
            </a:extLst>
          </p:cNvPr>
          <p:cNvSpPr/>
          <p:nvPr/>
        </p:nvSpPr>
        <p:spPr>
          <a:xfrm>
            <a:off x="5266451" y="3302825"/>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err="1">
                <a:solidFill>
                  <a:schemeClr val="tx1"/>
                </a:solidFill>
              </a:rPr>
              <a:t>Poller</a:t>
            </a:r>
            <a:endParaRPr lang="en-US" sz="1400" dirty="0">
              <a:solidFill>
                <a:schemeClr val="tx1"/>
              </a:solidFill>
            </a:endParaRPr>
          </a:p>
        </p:txBody>
      </p:sp>
      <p:sp>
        <p:nvSpPr>
          <p:cNvPr id="43" name="Rounded Rectangle 42">
            <a:extLst>
              <a:ext uri="{FF2B5EF4-FFF2-40B4-BE49-F238E27FC236}">
                <a16:creationId xmlns:a16="http://schemas.microsoft.com/office/drawing/2014/main" id="{F9DAE113-DED7-4946-8AD1-7D861A6E3AA6}"/>
              </a:ext>
            </a:extLst>
          </p:cNvPr>
          <p:cNvSpPr/>
          <p:nvPr/>
        </p:nvSpPr>
        <p:spPr>
          <a:xfrm>
            <a:off x="2304689" y="2422580"/>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Memcached</a:t>
            </a:r>
            <a:endParaRPr lang="en-US" dirty="0">
              <a:solidFill>
                <a:schemeClr val="accent1">
                  <a:lumMod val="50000"/>
                </a:schemeClr>
              </a:solidFill>
            </a:endParaRPr>
          </a:p>
        </p:txBody>
      </p:sp>
      <p:cxnSp>
        <p:nvCxnSpPr>
          <p:cNvPr id="44" name="Elbow Connector 43">
            <a:extLst>
              <a:ext uri="{FF2B5EF4-FFF2-40B4-BE49-F238E27FC236}">
                <a16:creationId xmlns:a16="http://schemas.microsoft.com/office/drawing/2014/main" id="{CD7121D9-36B0-9F40-9A6B-B407DD01C17D}"/>
              </a:ext>
            </a:extLst>
          </p:cNvPr>
          <p:cNvCxnSpPr>
            <a:cxnSpLocks/>
          </p:cNvCxnSpPr>
          <p:nvPr/>
        </p:nvCxnSpPr>
        <p:spPr>
          <a:xfrm rot="5400000">
            <a:off x="5332402" y="5225150"/>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2593138-961F-E54A-BC02-FFED730F6C69}"/>
              </a:ext>
            </a:extLst>
          </p:cNvPr>
          <p:cNvSpPr/>
          <p:nvPr/>
        </p:nvSpPr>
        <p:spPr>
          <a:xfrm>
            <a:off x="5359258" y="2896852"/>
            <a:ext cx="1879041" cy="461665"/>
          </a:xfrm>
          <a:prstGeom prst="rect">
            <a:avLst/>
          </a:prstGeom>
        </p:spPr>
        <p:txBody>
          <a:bodyPr wrap="none">
            <a:spAutoFit/>
          </a:bodyPr>
          <a:lstStyle/>
          <a:p>
            <a:pPr algn="ctr"/>
            <a:r>
              <a:rPr lang="en-US" sz="2400" dirty="0"/>
              <a:t>Kona Threads</a:t>
            </a:r>
          </a:p>
        </p:txBody>
      </p:sp>
      <p:sp>
        <p:nvSpPr>
          <p:cNvPr id="46" name="Rounded Rectangle 45">
            <a:extLst>
              <a:ext uri="{FF2B5EF4-FFF2-40B4-BE49-F238E27FC236}">
                <a16:creationId xmlns:a16="http://schemas.microsoft.com/office/drawing/2014/main" id="{4148B855-E7FB-6843-9669-1D9F495D7199}"/>
              </a:ext>
            </a:extLst>
          </p:cNvPr>
          <p:cNvSpPr/>
          <p:nvPr/>
        </p:nvSpPr>
        <p:spPr>
          <a:xfrm>
            <a:off x="5929161" y="3317194"/>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47" name="Rounded Rectangle 46">
            <a:extLst>
              <a:ext uri="{FF2B5EF4-FFF2-40B4-BE49-F238E27FC236}">
                <a16:creationId xmlns:a16="http://schemas.microsoft.com/office/drawing/2014/main" id="{BDB984B4-035D-7F4A-86F4-5031957624E7}"/>
              </a:ext>
            </a:extLst>
          </p:cNvPr>
          <p:cNvSpPr/>
          <p:nvPr/>
        </p:nvSpPr>
        <p:spPr>
          <a:xfrm>
            <a:off x="6610685" y="3342588"/>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51" name="Snip Same Side Corner Rectangle 50">
            <a:extLst>
              <a:ext uri="{FF2B5EF4-FFF2-40B4-BE49-F238E27FC236}">
                <a16:creationId xmlns:a16="http://schemas.microsoft.com/office/drawing/2014/main" id="{4F9C16C2-4EE5-3345-9BB9-8EA19593EF03}"/>
              </a:ext>
            </a:extLst>
          </p:cNvPr>
          <p:cNvSpPr/>
          <p:nvPr/>
        </p:nvSpPr>
        <p:spPr>
          <a:xfrm>
            <a:off x="3499338"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nip Same Side Corner Rectangle 51">
            <a:extLst>
              <a:ext uri="{FF2B5EF4-FFF2-40B4-BE49-F238E27FC236}">
                <a16:creationId xmlns:a16="http://schemas.microsoft.com/office/drawing/2014/main" id="{908DF381-1A48-A14B-87BC-A631745D7C9D}"/>
              </a:ext>
            </a:extLst>
          </p:cNvPr>
          <p:cNvSpPr/>
          <p:nvPr/>
        </p:nvSpPr>
        <p:spPr>
          <a:xfrm>
            <a:off x="4077366"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nip Same Side Corner Rectangle 52">
            <a:extLst>
              <a:ext uri="{FF2B5EF4-FFF2-40B4-BE49-F238E27FC236}">
                <a16:creationId xmlns:a16="http://schemas.microsoft.com/office/drawing/2014/main" id="{211D9210-122F-3348-93A1-159D3854AF0A}"/>
              </a:ext>
            </a:extLst>
          </p:cNvPr>
          <p:cNvSpPr/>
          <p:nvPr/>
        </p:nvSpPr>
        <p:spPr>
          <a:xfrm>
            <a:off x="4606474"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nip Same Side Corner Rectangle 56">
            <a:extLst>
              <a:ext uri="{FF2B5EF4-FFF2-40B4-BE49-F238E27FC236}">
                <a16:creationId xmlns:a16="http://schemas.microsoft.com/office/drawing/2014/main" id="{39671E8F-AA3B-804B-A75E-1EF684756C3A}"/>
              </a:ext>
            </a:extLst>
          </p:cNvPr>
          <p:cNvSpPr/>
          <p:nvPr/>
        </p:nvSpPr>
        <p:spPr>
          <a:xfrm>
            <a:off x="2869089" y="493344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3D001F3D-358A-354E-BB13-AF8D139F1106}"/>
              </a:ext>
            </a:extLst>
          </p:cNvPr>
          <p:cNvSpPr/>
          <p:nvPr/>
        </p:nvSpPr>
        <p:spPr>
          <a:xfrm>
            <a:off x="2630883" y="4160224"/>
            <a:ext cx="2400575" cy="46023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Runtime</a:t>
            </a:r>
            <a:endParaRPr lang="en-US" sz="1600" dirty="0">
              <a:solidFill>
                <a:schemeClr val="tx1"/>
              </a:solidFill>
            </a:endParaRPr>
          </a:p>
        </p:txBody>
      </p:sp>
      <p:sp>
        <p:nvSpPr>
          <p:cNvPr id="59" name="Rounded Rectangle 58">
            <a:extLst>
              <a:ext uri="{FF2B5EF4-FFF2-40B4-BE49-F238E27FC236}">
                <a16:creationId xmlns:a16="http://schemas.microsoft.com/office/drawing/2014/main" id="{54AC0A2B-DB1E-EF48-AEA3-E11C8048EE00}"/>
              </a:ext>
            </a:extLst>
          </p:cNvPr>
          <p:cNvSpPr/>
          <p:nvPr/>
        </p:nvSpPr>
        <p:spPr>
          <a:xfrm>
            <a:off x="1586788" y="3296326"/>
            <a:ext cx="595756" cy="135014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I/O Core</a:t>
            </a:r>
          </a:p>
        </p:txBody>
      </p:sp>
      <p:sp>
        <p:nvSpPr>
          <p:cNvPr id="60" name="Rectangle 59">
            <a:extLst>
              <a:ext uri="{FF2B5EF4-FFF2-40B4-BE49-F238E27FC236}">
                <a16:creationId xmlns:a16="http://schemas.microsoft.com/office/drawing/2014/main" id="{B2DA4BAF-2B8D-0C44-9F6D-A7A211FEFFD3}"/>
              </a:ext>
            </a:extLst>
          </p:cNvPr>
          <p:cNvSpPr/>
          <p:nvPr/>
        </p:nvSpPr>
        <p:spPr>
          <a:xfrm>
            <a:off x="2775215"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02D9ED6-D052-7E4A-AD10-8BBF415E7B30}"/>
              </a:ext>
            </a:extLst>
          </p:cNvPr>
          <p:cNvSpPr/>
          <p:nvPr/>
        </p:nvSpPr>
        <p:spPr>
          <a:xfrm>
            <a:off x="2787303" y="375503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D577BA9-5D17-6D4C-9E98-58DA312FF225}"/>
              </a:ext>
            </a:extLst>
          </p:cNvPr>
          <p:cNvSpPr/>
          <p:nvPr/>
        </p:nvSpPr>
        <p:spPr>
          <a:xfrm>
            <a:off x="337560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0F5112C-471E-9D43-8265-04F63C37F318}"/>
              </a:ext>
            </a:extLst>
          </p:cNvPr>
          <p:cNvSpPr/>
          <p:nvPr/>
        </p:nvSpPr>
        <p:spPr>
          <a:xfrm>
            <a:off x="3365116" y="3755034"/>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0925E26-0A9B-8846-8D6E-994BED28911F}"/>
              </a:ext>
            </a:extLst>
          </p:cNvPr>
          <p:cNvSpPr/>
          <p:nvPr/>
        </p:nvSpPr>
        <p:spPr>
          <a:xfrm>
            <a:off x="399255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0F3FA06-1E0D-0F46-966B-6544FDE56F87}"/>
              </a:ext>
            </a:extLst>
          </p:cNvPr>
          <p:cNvSpPr/>
          <p:nvPr/>
        </p:nvSpPr>
        <p:spPr>
          <a:xfrm>
            <a:off x="4582457"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B329B7B-773F-6248-BFC3-B59FE85BACF3}"/>
              </a:ext>
            </a:extLst>
          </p:cNvPr>
          <p:cNvSpPr/>
          <p:nvPr/>
        </p:nvSpPr>
        <p:spPr>
          <a:xfrm>
            <a:off x="4582457" y="375409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Left-Right Arrow 67">
            <a:extLst>
              <a:ext uri="{FF2B5EF4-FFF2-40B4-BE49-F238E27FC236}">
                <a16:creationId xmlns:a16="http://schemas.microsoft.com/office/drawing/2014/main" id="{CDAC441A-40C5-A546-A7A6-8CDF2B6FBB75}"/>
              </a:ext>
            </a:extLst>
          </p:cNvPr>
          <p:cNvSpPr/>
          <p:nvPr/>
        </p:nvSpPr>
        <p:spPr>
          <a:xfrm>
            <a:off x="2063215" y="4249774"/>
            <a:ext cx="596408" cy="302851"/>
          </a:xfrm>
          <a:prstGeom prst="lef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a:extLst>
              <a:ext uri="{FF2B5EF4-FFF2-40B4-BE49-F238E27FC236}">
                <a16:creationId xmlns:a16="http://schemas.microsoft.com/office/drawing/2014/main" id="{516437A3-679B-E34A-AF1D-52DE5EE3F217}"/>
              </a:ext>
            </a:extLst>
          </p:cNvPr>
          <p:cNvCxnSpPr>
            <a:cxnSpLocks/>
            <a:stCxn id="59" idx="2"/>
            <a:endCxn id="37" idx="2"/>
          </p:cNvCxnSpPr>
          <p:nvPr/>
        </p:nvCxnSpPr>
        <p:spPr>
          <a:xfrm rot="16200000" flipH="1">
            <a:off x="1802938" y="4728200"/>
            <a:ext cx="1353582" cy="1190126"/>
          </a:xfrm>
          <a:prstGeom prst="bentConnector2">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3F0C376-7E48-C346-9F8E-1E9F5165A053}"/>
              </a:ext>
            </a:extLst>
          </p:cNvPr>
          <p:cNvSpPr/>
          <p:nvPr/>
        </p:nvSpPr>
        <p:spPr>
          <a:xfrm>
            <a:off x="4004644" y="3748533"/>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AB055CDB-BE99-D647-B320-92276C5656D1}"/>
              </a:ext>
            </a:extLst>
          </p:cNvPr>
          <p:cNvSpPr txBox="1"/>
          <p:nvPr/>
        </p:nvSpPr>
        <p:spPr>
          <a:xfrm>
            <a:off x="2787303" y="2917721"/>
            <a:ext cx="1831720" cy="461665"/>
          </a:xfrm>
          <a:prstGeom prst="rect">
            <a:avLst/>
          </a:prstGeom>
          <a:noFill/>
        </p:spPr>
        <p:txBody>
          <a:bodyPr wrap="none" rtlCol="0">
            <a:spAutoFit/>
          </a:bodyPr>
          <a:lstStyle/>
          <a:p>
            <a:r>
              <a:rPr lang="en-US" sz="2400" dirty="0"/>
              <a:t>User Threads</a:t>
            </a:r>
          </a:p>
        </p:txBody>
      </p:sp>
      <p:sp>
        <p:nvSpPr>
          <p:cNvPr id="75" name="Rectangle 74">
            <a:extLst>
              <a:ext uri="{FF2B5EF4-FFF2-40B4-BE49-F238E27FC236}">
                <a16:creationId xmlns:a16="http://schemas.microsoft.com/office/drawing/2014/main" id="{18A093A9-0196-8C4A-A88D-4486826221E4}"/>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76" name="Elbow Connector 75">
            <a:extLst>
              <a:ext uri="{FF2B5EF4-FFF2-40B4-BE49-F238E27FC236}">
                <a16:creationId xmlns:a16="http://schemas.microsoft.com/office/drawing/2014/main" id="{52EEDAFB-2ACB-264A-9C5C-CD5496BEF53D}"/>
              </a:ext>
            </a:extLst>
          </p:cNvPr>
          <p:cNvCxnSpPr>
            <a:cxnSpLocks/>
            <a:endCxn id="78" idx="1"/>
          </p:cNvCxnSpPr>
          <p:nvPr/>
        </p:nvCxnSpPr>
        <p:spPr>
          <a:xfrm flipV="1">
            <a:off x="6457841" y="4770029"/>
            <a:ext cx="2035412" cy="1223421"/>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Elbow Connector 76">
            <a:extLst>
              <a:ext uri="{FF2B5EF4-FFF2-40B4-BE49-F238E27FC236}">
                <a16:creationId xmlns:a16="http://schemas.microsoft.com/office/drawing/2014/main" id="{FA4E238C-00FF-9E46-8EE6-96900778CD89}"/>
              </a:ext>
            </a:extLst>
          </p:cNvPr>
          <p:cNvCxnSpPr>
            <a:cxnSpLocks/>
            <a:endCxn id="75"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25DCE645-000E-464F-9D81-322DD3FE22EE}"/>
              </a:ext>
            </a:extLst>
          </p:cNvPr>
          <p:cNvSpPr/>
          <p:nvPr/>
        </p:nvSpPr>
        <p:spPr>
          <a:xfrm>
            <a:off x="8493253" y="4313567"/>
            <a:ext cx="1377628"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KV </a:t>
            </a:r>
          </a:p>
          <a:p>
            <a:pPr algn="ctr"/>
            <a:r>
              <a:rPr lang="en-US" sz="2400" dirty="0">
                <a:solidFill>
                  <a:schemeClr val="tx1"/>
                </a:solidFill>
              </a:rPr>
              <a:t>Client</a:t>
            </a:r>
          </a:p>
        </p:txBody>
      </p:sp>
    </p:spTree>
    <p:extLst>
      <p:ext uri="{BB962C8B-B14F-4D97-AF65-F5344CB8AC3E}">
        <p14:creationId xmlns:p14="http://schemas.microsoft.com/office/powerpoint/2010/main" val="1584336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4CB-7626-D841-9DEA-B81979520803}"/>
              </a:ext>
            </a:extLst>
          </p:cNvPr>
          <p:cNvSpPr>
            <a:spLocks noGrp="1"/>
          </p:cNvSpPr>
          <p:nvPr>
            <p:ph type="title"/>
          </p:nvPr>
        </p:nvSpPr>
        <p:spPr/>
        <p:txBody>
          <a:bodyPr/>
          <a:lstStyle/>
          <a:p>
            <a:r>
              <a:rPr lang="en-US" dirty="0"/>
              <a:t>Memcached Throughput</a:t>
            </a:r>
          </a:p>
        </p:txBody>
      </p:sp>
      <p:sp>
        <p:nvSpPr>
          <p:cNvPr id="3" name="Content Placeholder 2">
            <a:extLst>
              <a:ext uri="{FF2B5EF4-FFF2-40B4-BE49-F238E27FC236}">
                <a16:creationId xmlns:a16="http://schemas.microsoft.com/office/drawing/2014/main" id="{2425A76A-67A5-924A-9287-60A40F41FF06}"/>
              </a:ext>
            </a:extLst>
          </p:cNvPr>
          <p:cNvSpPr>
            <a:spLocks noGrp="1"/>
          </p:cNvSpPr>
          <p:nvPr>
            <p:ph idx="1"/>
          </p:nvPr>
        </p:nvSpPr>
        <p:spPr/>
        <p:txBody>
          <a:bodyPr/>
          <a:lstStyle/>
          <a:p>
            <a:pPr marL="0" indent="0">
              <a:buNone/>
            </a:pPr>
            <a:r>
              <a:rPr lang="en-US" dirty="0"/>
              <a:t>Memcached </a:t>
            </a:r>
          </a:p>
          <a:p>
            <a:r>
              <a:rPr lang="en-US" dirty="0"/>
              <a:t>4 CPU cores</a:t>
            </a:r>
          </a:p>
          <a:p>
            <a:r>
              <a:rPr lang="en-US" dirty="0"/>
              <a:t>Offered load: 2 Mops</a:t>
            </a:r>
          </a:p>
          <a:p>
            <a:r>
              <a:rPr lang="en-US" dirty="0"/>
              <a:t>Mostly (&gt;99%) Reads</a:t>
            </a:r>
          </a:p>
          <a:p>
            <a:r>
              <a:rPr lang="en-US" dirty="0"/>
              <a:t>Uniform key distribution</a:t>
            </a:r>
          </a:p>
          <a:p>
            <a:endParaRPr lang="en-US" dirty="0"/>
          </a:p>
        </p:txBody>
      </p:sp>
      <p:sp>
        <p:nvSpPr>
          <p:cNvPr id="5" name="Slide Number Placeholder 4">
            <a:extLst>
              <a:ext uri="{FF2B5EF4-FFF2-40B4-BE49-F238E27FC236}">
                <a16:creationId xmlns:a16="http://schemas.microsoft.com/office/drawing/2014/main" id="{F0FCD395-EE67-C643-8454-4E2F6D076344}"/>
              </a:ext>
            </a:extLst>
          </p:cNvPr>
          <p:cNvSpPr>
            <a:spLocks noGrp="1"/>
          </p:cNvSpPr>
          <p:nvPr>
            <p:ph type="sldNum" sz="quarter" idx="12"/>
          </p:nvPr>
        </p:nvSpPr>
        <p:spPr/>
        <p:txBody>
          <a:bodyPr/>
          <a:lstStyle/>
          <a:p>
            <a:fld id="{C7B98C49-481B-5940-955C-BA25B8A25E4C}" type="slidenum">
              <a:rPr lang="en-US" smtClean="0"/>
              <a:t>16</a:t>
            </a:fld>
            <a:endParaRPr lang="en-US"/>
          </a:p>
        </p:txBody>
      </p:sp>
      <p:pic>
        <p:nvPicPr>
          <p:cNvPr id="6" name="Picture 5">
            <a:extLst>
              <a:ext uri="{FF2B5EF4-FFF2-40B4-BE49-F238E27FC236}">
                <a16:creationId xmlns:a16="http://schemas.microsoft.com/office/drawing/2014/main" id="{BE52EA27-9E0A-9242-82B2-F59F08CBF891}"/>
              </a:ext>
            </a:extLst>
          </p:cNvPr>
          <p:cNvPicPr>
            <a:picLocks noChangeAspect="1"/>
          </p:cNvPicPr>
          <p:nvPr/>
        </p:nvPicPr>
        <p:blipFill rotWithShape="1">
          <a:blip r:embed="rId3"/>
          <a:srcRect t="1619"/>
          <a:stretch/>
        </p:blipFill>
        <p:spPr>
          <a:xfrm>
            <a:off x="5226351" y="2664178"/>
            <a:ext cx="6127449" cy="30141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62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4CB-7626-D841-9DEA-B81979520803}"/>
              </a:ext>
            </a:extLst>
          </p:cNvPr>
          <p:cNvSpPr>
            <a:spLocks noGrp="1"/>
          </p:cNvSpPr>
          <p:nvPr>
            <p:ph type="title"/>
          </p:nvPr>
        </p:nvSpPr>
        <p:spPr/>
        <p:txBody>
          <a:bodyPr/>
          <a:lstStyle/>
          <a:p>
            <a:r>
              <a:rPr lang="en-US" dirty="0"/>
              <a:t>Memcached Throughput</a:t>
            </a:r>
          </a:p>
        </p:txBody>
      </p:sp>
      <p:sp>
        <p:nvSpPr>
          <p:cNvPr id="3" name="Content Placeholder 2">
            <a:extLst>
              <a:ext uri="{FF2B5EF4-FFF2-40B4-BE49-F238E27FC236}">
                <a16:creationId xmlns:a16="http://schemas.microsoft.com/office/drawing/2014/main" id="{2425A76A-67A5-924A-9287-60A40F41FF06}"/>
              </a:ext>
            </a:extLst>
          </p:cNvPr>
          <p:cNvSpPr>
            <a:spLocks noGrp="1"/>
          </p:cNvSpPr>
          <p:nvPr>
            <p:ph idx="1"/>
          </p:nvPr>
        </p:nvSpPr>
        <p:spPr/>
        <p:txBody>
          <a:bodyPr/>
          <a:lstStyle/>
          <a:p>
            <a:pPr marL="0" indent="0">
              <a:buNone/>
            </a:pPr>
            <a:r>
              <a:rPr lang="en-US" dirty="0"/>
              <a:t>Memcached </a:t>
            </a:r>
          </a:p>
          <a:p>
            <a:r>
              <a:rPr lang="en-US" dirty="0"/>
              <a:t>4 CPU cores</a:t>
            </a:r>
          </a:p>
          <a:p>
            <a:r>
              <a:rPr lang="en-US" dirty="0"/>
              <a:t>Offered load: 2 Mops</a:t>
            </a:r>
          </a:p>
          <a:p>
            <a:r>
              <a:rPr lang="en-US" dirty="0"/>
              <a:t>Mostly (&gt;99%) Reads</a:t>
            </a:r>
          </a:p>
          <a:p>
            <a:r>
              <a:rPr lang="en-US" dirty="0"/>
              <a:t>Uniform key distribution</a:t>
            </a:r>
          </a:p>
          <a:p>
            <a:endParaRPr lang="en-US" dirty="0"/>
          </a:p>
        </p:txBody>
      </p:sp>
      <p:sp>
        <p:nvSpPr>
          <p:cNvPr id="5" name="Slide Number Placeholder 4">
            <a:extLst>
              <a:ext uri="{FF2B5EF4-FFF2-40B4-BE49-F238E27FC236}">
                <a16:creationId xmlns:a16="http://schemas.microsoft.com/office/drawing/2014/main" id="{F0FCD395-EE67-C643-8454-4E2F6D076344}"/>
              </a:ext>
            </a:extLst>
          </p:cNvPr>
          <p:cNvSpPr>
            <a:spLocks noGrp="1"/>
          </p:cNvSpPr>
          <p:nvPr>
            <p:ph type="sldNum" sz="quarter" idx="12"/>
          </p:nvPr>
        </p:nvSpPr>
        <p:spPr/>
        <p:txBody>
          <a:bodyPr/>
          <a:lstStyle/>
          <a:p>
            <a:fld id="{C7B98C49-481B-5940-955C-BA25B8A25E4C}" type="slidenum">
              <a:rPr lang="en-US" smtClean="0"/>
              <a:t>17</a:t>
            </a:fld>
            <a:endParaRPr lang="en-US"/>
          </a:p>
        </p:txBody>
      </p:sp>
      <p:pic>
        <p:nvPicPr>
          <p:cNvPr id="6" name="Picture 5">
            <a:extLst>
              <a:ext uri="{FF2B5EF4-FFF2-40B4-BE49-F238E27FC236}">
                <a16:creationId xmlns:a16="http://schemas.microsoft.com/office/drawing/2014/main" id="{BE52EA27-9E0A-9242-82B2-F59F08CBF891}"/>
              </a:ext>
            </a:extLst>
          </p:cNvPr>
          <p:cNvPicPr>
            <a:picLocks noChangeAspect="1"/>
          </p:cNvPicPr>
          <p:nvPr/>
        </p:nvPicPr>
        <p:blipFill rotWithShape="1">
          <a:blip r:embed="rId3"/>
          <a:srcRect t="1619"/>
          <a:stretch/>
        </p:blipFill>
        <p:spPr>
          <a:xfrm>
            <a:off x="5226351" y="2664178"/>
            <a:ext cx="6127449" cy="30141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Oval 3">
            <a:extLst>
              <a:ext uri="{FF2B5EF4-FFF2-40B4-BE49-F238E27FC236}">
                <a16:creationId xmlns:a16="http://schemas.microsoft.com/office/drawing/2014/main" id="{119EF7B4-C8B2-7148-A4AD-8A8E1AED08E5}"/>
              </a:ext>
            </a:extLst>
          </p:cNvPr>
          <p:cNvSpPr/>
          <p:nvPr/>
        </p:nvSpPr>
        <p:spPr>
          <a:xfrm>
            <a:off x="7168444" y="4505237"/>
            <a:ext cx="496712" cy="948267"/>
          </a:xfrm>
          <a:prstGeom prst="ellipse">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57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3F8E-798E-994E-8204-11AAC037EE98}"/>
              </a:ext>
            </a:extLst>
          </p:cNvPr>
          <p:cNvSpPr>
            <a:spLocks noGrp="1"/>
          </p:cNvSpPr>
          <p:nvPr>
            <p:ph type="title"/>
          </p:nvPr>
        </p:nvSpPr>
        <p:spPr/>
        <p:txBody>
          <a:bodyPr/>
          <a:lstStyle/>
          <a:p>
            <a:r>
              <a:rPr lang="en-US" dirty="0"/>
              <a:t>Throwing more CPU at it</a:t>
            </a:r>
          </a:p>
        </p:txBody>
      </p:sp>
      <p:pic>
        <p:nvPicPr>
          <p:cNvPr id="6" name="Content Placeholder 5" descr="Chart, line chart&#10;&#10;Description automatically generated">
            <a:extLst>
              <a:ext uri="{FF2B5EF4-FFF2-40B4-BE49-F238E27FC236}">
                <a16:creationId xmlns:a16="http://schemas.microsoft.com/office/drawing/2014/main" id="{3B2A260C-ED97-2E43-A7B8-4BAA8C815030}"/>
              </a:ext>
            </a:extLst>
          </p:cNvPr>
          <p:cNvPicPr>
            <a:picLocks noGrp="1" noChangeAspect="1"/>
          </p:cNvPicPr>
          <p:nvPr>
            <p:ph idx="1"/>
          </p:nvPr>
        </p:nvPicPr>
        <p:blipFill>
          <a:blip r:embed="rId2"/>
          <a:stretch>
            <a:fillRect/>
          </a:stretch>
        </p:blipFill>
        <p:spPr>
          <a:xfrm>
            <a:off x="2438400" y="2172494"/>
            <a:ext cx="7315200" cy="3657600"/>
          </a:xfrm>
        </p:spPr>
      </p:pic>
      <p:sp>
        <p:nvSpPr>
          <p:cNvPr id="4" name="Slide Number Placeholder 3">
            <a:extLst>
              <a:ext uri="{FF2B5EF4-FFF2-40B4-BE49-F238E27FC236}">
                <a16:creationId xmlns:a16="http://schemas.microsoft.com/office/drawing/2014/main" id="{A776B362-9EFF-5141-BF1F-B2486835C4E2}"/>
              </a:ext>
            </a:extLst>
          </p:cNvPr>
          <p:cNvSpPr>
            <a:spLocks noGrp="1"/>
          </p:cNvSpPr>
          <p:nvPr>
            <p:ph type="sldNum" sz="quarter" idx="12"/>
          </p:nvPr>
        </p:nvSpPr>
        <p:spPr/>
        <p:txBody>
          <a:bodyPr/>
          <a:lstStyle/>
          <a:p>
            <a:fld id="{C7B98C49-481B-5940-955C-BA25B8A25E4C}" type="slidenum">
              <a:rPr lang="en-US" smtClean="0"/>
              <a:t>18</a:t>
            </a:fld>
            <a:endParaRPr lang="en-US"/>
          </a:p>
        </p:txBody>
      </p:sp>
    </p:spTree>
    <p:extLst>
      <p:ext uri="{BB962C8B-B14F-4D97-AF65-F5344CB8AC3E}">
        <p14:creationId xmlns:p14="http://schemas.microsoft.com/office/powerpoint/2010/main" val="2375678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3F8E-798E-994E-8204-11AAC037EE98}"/>
              </a:ext>
            </a:extLst>
          </p:cNvPr>
          <p:cNvSpPr>
            <a:spLocks noGrp="1"/>
          </p:cNvSpPr>
          <p:nvPr>
            <p:ph type="title"/>
          </p:nvPr>
        </p:nvSpPr>
        <p:spPr/>
        <p:txBody>
          <a:bodyPr/>
          <a:lstStyle/>
          <a:p>
            <a:r>
              <a:rPr lang="en-US" dirty="0"/>
              <a:t>Throwing more CPU at it</a:t>
            </a:r>
          </a:p>
        </p:txBody>
      </p:sp>
      <p:sp>
        <p:nvSpPr>
          <p:cNvPr id="4" name="Slide Number Placeholder 3">
            <a:extLst>
              <a:ext uri="{FF2B5EF4-FFF2-40B4-BE49-F238E27FC236}">
                <a16:creationId xmlns:a16="http://schemas.microsoft.com/office/drawing/2014/main" id="{A776B362-9EFF-5141-BF1F-B2486835C4E2}"/>
              </a:ext>
            </a:extLst>
          </p:cNvPr>
          <p:cNvSpPr>
            <a:spLocks noGrp="1"/>
          </p:cNvSpPr>
          <p:nvPr>
            <p:ph type="sldNum" sz="quarter" idx="12"/>
          </p:nvPr>
        </p:nvSpPr>
        <p:spPr/>
        <p:txBody>
          <a:bodyPr/>
          <a:lstStyle/>
          <a:p>
            <a:fld id="{C7B98C49-481B-5940-955C-BA25B8A25E4C}" type="slidenum">
              <a:rPr lang="en-US" smtClean="0"/>
              <a:t>19</a:t>
            </a:fld>
            <a:endParaRPr lang="en-US"/>
          </a:p>
        </p:txBody>
      </p:sp>
      <p:pic>
        <p:nvPicPr>
          <p:cNvPr id="10" name="Picture 9" descr="Chart, line chart&#10;&#10;Description automatically generated">
            <a:extLst>
              <a:ext uri="{FF2B5EF4-FFF2-40B4-BE49-F238E27FC236}">
                <a16:creationId xmlns:a16="http://schemas.microsoft.com/office/drawing/2014/main" id="{0EFFC364-BAE9-4F4C-8D64-A6E944BC784C}"/>
              </a:ext>
            </a:extLst>
          </p:cNvPr>
          <p:cNvPicPr>
            <a:picLocks noChangeAspect="1"/>
          </p:cNvPicPr>
          <p:nvPr/>
        </p:nvPicPr>
        <p:blipFill>
          <a:blip r:embed="rId2"/>
          <a:stretch>
            <a:fillRect/>
          </a:stretch>
        </p:blipFill>
        <p:spPr>
          <a:xfrm>
            <a:off x="2438400" y="2172494"/>
            <a:ext cx="7857067" cy="3657600"/>
          </a:xfrm>
          <a:prstGeom prst="rect">
            <a:avLst/>
          </a:prstGeom>
        </p:spPr>
      </p:pic>
    </p:spTree>
    <p:extLst>
      <p:ext uri="{BB962C8B-B14F-4D97-AF65-F5344CB8AC3E}">
        <p14:creationId xmlns:p14="http://schemas.microsoft.com/office/powerpoint/2010/main" val="69489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4A7B-4C33-A344-BFD7-16E85C43012B}"/>
              </a:ext>
            </a:extLst>
          </p:cNvPr>
          <p:cNvSpPr>
            <a:spLocks noGrp="1"/>
          </p:cNvSpPr>
          <p:nvPr>
            <p:ph type="title"/>
          </p:nvPr>
        </p:nvSpPr>
        <p:spPr/>
        <p:txBody>
          <a:bodyPr/>
          <a:lstStyle/>
          <a:p>
            <a:r>
              <a:rPr lang="en-US" dirty="0" err="1"/>
              <a:t>Racklette</a:t>
            </a:r>
            <a:r>
              <a:rPr lang="en-US" dirty="0"/>
              <a:t> Effort</a:t>
            </a:r>
          </a:p>
        </p:txBody>
      </p:sp>
      <p:sp>
        <p:nvSpPr>
          <p:cNvPr id="3" name="Content Placeholder 2">
            <a:extLst>
              <a:ext uri="{FF2B5EF4-FFF2-40B4-BE49-F238E27FC236}">
                <a16:creationId xmlns:a16="http://schemas.microsoft.com/office/drawing/2014/main" id="{4DD10EB0-78F1-6742-88E2-DB2558FC2D88}"/>
              </a:ext>
            </a:extLst>
          </p:cNvPr>
          <p:cNvSpPr>
            <a:spLocks noGrp="1"/>
          </p:cNvSpPr>
          <p:nvPr>
            <p:ph idx="1"/>
          </p:nvPr>
        </p:nvSpPr>
        <p:spPr>
          <a:xfrm>
            <a:off x="838200" y="1825625"/>
            <a:ext cx="6561083" cy="4351338"/>
          </a:xfrm>
        </p:spPr>
        <p:txBody>
          <a:bodyPr/>
          <a:lstStyle/>
          <a:p>
            <a:pPr marL="0" indent="0">
              <a:buNone/>
            </a:pPr>
            <a:r>
              <a:rPr lang="en-US" dirty="0"/>
              <a:t>Redesigned software stack for Rack-scale applications</a:t>
            </a:r>
          </a:p>
          <a:p>
            <a:pPr lvl="1"/>
            <a:r>
              <a:rPr lang="en-US" dirty="0"/>
              <a:t>Simplified programming </a:t>
            </a:r>
          </a:p>
          <a:p>
            <a:pPr lvl="1"/>
            <a:r>
              <a:rPr lang="en-US" dirty="0"/>
              <a:t>Better/balanced resource utilization</a:t>
            </a:r>
          </a:p>
          <a:p>
            <a:pPr marL="0" indent="0">
              <a:buNone/>
            </a:pPr>
            <a:endParaRPr lang="en-US" dirty="0"/>
          </a:p>
          <a:p>
            <a:pPr marL="0" indent="0">
              <a:buNone/>
            </a:pPr>
            <a:r>
              <a:rPr lang="en-US" dirty="0"/>
              <a:t>Exploring CPU Scheduling, both on the rack-level and within each server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D8835EC-80D9-484A-AAAC-143FC4051F10}"/>
              </a:ext>
            </a:extLst>
          </p:cNvPr>
          <p:cNvSpPr>
            <a:spLocks noGrp="1"/>
          </p:cNvSpPr>
          <p:nvPr>
            <p:ph type="sldNum" sz="quarter" idx="12"/>
          </p:nvPr>
        </p:nvSpPr>
        <p:spPr/>
        <p:txBody>
          <a:bodyPr/>
          <a:lstStyle/>
          <a:p>
            <a:fld id="{C7B98C49-481B-5940-955C-BA25B8A25E4C}" type="slidenum">
              <a:rPr lang="en-US" smtClean="0"/>
              <a:t>2</a:t>
            </a:fld>
            <a:endParaRPr lang="en-US"/>
          </a:p>
        </p:txBody>
      </p:sp>
      <p:pic>
        <p:nvPicPr>
          <p:cNvPr id="1026" name="Picture 2" descr="Png Images Server Icon Free Download - Transparent Background Computer  Server Png,Servers Icon Png - free transparent png images - pngaaa.com">
            <a:extLst>
              <a:ext uri="{FF2B5EF4-FFF2-40B4-BE49-F238E27FC236}">
                <a16:creationId xmlns:a16="http://schemas.microsoft.com/office/drawing/2014/main" id="{72355E53-D7CC-3B47-9879-CEBA0AEE7A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720769" y="1825625"/>
            <a:ext cx="6093883" cy="400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293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3F8E-798E-994E-8204-11AAC037EE98}"/>
              </a:ext>
            </a:extLst>
          </p:cNvPr>
          <p:cNvSpPr>
            <a:spLocks noGrp="1"/>
          </p:cNvSpPr>
          <p:nvPr>
            <p:ph type="title"/>
          </p:nvPr>
        </p:nvSpPr>
        <p:spPr/>
        <p:txBody>
          <a:bodyPr/>
          <a:lstStyle/>
          <a:p>
            <a:r>
              <a:rPr lang="en-US" dirty="0"/>
              <a:t>Throwing more CPU at it</a:t>
            </a:r>
          </a:p>
        </p:txBody>
      </p:sp>
      <p:sp>
        <p:nvSpPr>
          <p:cNvPr id="4" name="Slide Number Placeholder 3">
            <a:extLst>
              <a:ext uri="{FF2B5EF4-FFF2-40B4-BE49-F238E27FC236}">
                <a16:creationId xmlns:a16="http://schemas.microsoft.com/office/drawing/2014/main" id="{A776B362-9EFF-5141-BF1F-B2486835C4E2}"/>
              </a:ext>
            </a:extLst>
          </p:cNvPr>
          <p:cNvSpPr>
            <a:spLocks noGrp="1"/>
          </p:cNvSpPr>
          <p:nvPr>
            <p:ph type="sldNum" sz="quarter" idx="12"/>
          </p:nvPr>
        </p:nvSpPr>
        <p:spPr/>
        <p:txBody>
          <a:bodyPr/>
          <a:lstStyle/>
          <a:p>
            <a:fld id="{C7B98C49-481B-5940-955C-BA25B8A25E4C}" type="slidenum">
              <a:rPr lang="en-US" smtClean="0"/>
              <a:t>20</a:t>
            </a:fld>
            <a:endParaRPr lang="en-US"/>
          </a:p>
        </p:txBody>
      </p:sp>
      <p:pic>
        <p:nvPicPr>
          <p:cNvPr id="6" name="Content Placeholder 5" descr="Chart, line chart&#10;&#10;Description automatically generated">
            <a:extLst>
              <a:ext uri="{FF2B5EF4-FFF2-40B4-BE49-F238E27FC236}">
                <a16:creationId xmlns:a16="http://schemas.microsoft.com/office/drawing/2014/main" id="{104004B2-74E5-C048-831E-C15D2FC9468E}"/>
              </a:ext>
            </a:extLst>
          </p:cNvPr>
          <p:cNvPicPr>
            <a:picLocks noGrp="1" noChangeAspect="1"/>
          </p:cNvPicPr>
          <p:nvPr>
            <p:ph idx="1"/>
          </p:nvPr>
        </p:nvPicPr>
        <p:blipFill>
          <a:blip r:embed="rId3"/>
          <a:stretch>
            <a:fillRect/>
          </a:stretch>
        </p:blipFill>
        <p:spPr>
          <a:xfrm>
            <a:off x="2438400" y="2172494"/>
            <a:ext cx="7315200" cy="3657600"/>
          </a:xfrm>
        </p:spPr>
      </p:pic>
    </p:spTree>
    <p:extLst>
      <p:ext uri="{BB962C8B-B14F-4D97-AF65-F5344CB8AC3E}">
        <p14:creationId xmlns:p14="http://schemas.microsoft.com/office/powerpoint/2010/main" val="690688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3732-7641-984B-B359-8B26553CA3CF}"/>
              </a:ext>
            </a:extLst>
          </p:cNvPr>
          <p:cNvSpPr>
            <a:spLocks noGrp="1"/>
          </p:cNvSpPr>
          <p:nvPr>
            <p:ph type="title"/>
          </p:nvPr>
        </p:nvSpPr>
        <p:spPr/>
        <p:txBody>
          <a:bodyPr/>
          <a:lstStyle/>
          <a:p>
            <a:r>
              <a:rPr lang="en-US" dirty="0"/>
              <a:t>Well, what about page faults?</a:t>
            </a:r>
          </a:p>
        </p:txBody>
      </p:sp>
      <p:sp>
        <p:nvSpPr>
          <p:cNvPr id="3" name="Content Placeholder 2">
            <a:extLst>
              <a:ext uri="{FF2B5EF4-FFF2-40B4-BE49-F238E27FC236}">
                <a16:creationId xmlns:a16="http://schemas.microsoft.com/office/drawing/2014/main" id="{CEB9E573-B2C6-6C40-815B-6EB5C55A4355}"/>
              </a:ext>
            </a:extLst>
          </p:cNvPr>
          <p:cNvSpPr>
            <a:spLocks noGrp="1"/>
          </p:cNvSpPr>
          <p:nvPr>
            <p:ph idx="1"/>
          </p:nvPr>
        </p:nvSpPr>
        <p:spPr/>
        <p:txBody>
          <a:bodyPr/>
          <a:lstStyle/>
          <a:p>
            <a:pPr marL="0" indent="0">
              <a:buNone/>
            </a:pPr>
            <a:r>
              <a:rPr lang="en-US" dirty="0"/>
              <a:t>Perhaps the next bottleneck we’ll hit. But for a flavor…</a:t>
            </a:r>
          </a:p>
        </p:txBody>
      </p:sp>
      <p:sp>
        <p:nvSpPr>
          <p:cNvPr id="4" name="Slide Number Placeholder 3">
            <a:extLst>
              <a:ext uri="{FF2B5EF4-FFF2-40B4-BE49-F238E27FC236}">
                <a16:creationId xmlns:a16="http://schemas.microsoft.com/office/drawing/2014/main" id="{7CCD53F0-1173-9C42-B9C4-4C8FF14092BA}"/>
              </a:ext>
            </a:extLst>
          </p:cNvPr>
          <p:cNvSpPr>
            <a:spLocks noGrp="1"/>
          </p:cNvSpPr>
          <p:nvPr>
            <p:ph type="sldNum" sz="quarter" idx="12"/>
          </p:nvPr>
        </p:nvSpPr>
        <p:spPr/>
        <p:txBody>
          <a:bodyPr/>
          <a:lstStyle/>
          <a:p>
            <a:fld id="{C7B98C49-481B-5940-955C-BA25B8A25E4C}" type="slidenum">
              <a:rPr lang="en-US" smtClean="0"/>
              <a:t>21</a:t>
            </a:fld>
            <a:endParaRPr lang="en-US"/>
          </a:p>
        </p:txBody>
      </p:sp>
      <p:pic>
        <p:nvPicPr>
          <p:cNvPr id="7" name="Picture 6">
            <a:extLst>
              <a:ext uri="{FF2B5EF4-FFF2-40B4-BE49-F238E27FC236}">
                <a16:creationId xmlns:a16="http://schemas.microsoft.com/office/drawing/2014/main" id="{FE5086B3-4C9C-4844-9E82-A755D2D91F35}"/>
              </a:ext>
            </a:extLst>
          </p:cNvPr>
          <p:cNvPicPr>
            <a:picLocks noChangeAspect="1"/>
          </p:cNvPicPr>
          <p:nvPr/>
        </p:nvPicPr>
        <p:blipFill>
          <a:blip r:embed="rId3"/>
          <a:stretch>
            <a:fillRect/>
          </a:stretch>
        </p:blipFill>
        <p:spPr>
          <a:xfrm>
            <a:off x="1989667" y="2540329"/>
            <a:ext cx="7549444" cy="3726328"/>
          </a:xfrm>
          <a:prstGeom prst="rect">
            <a:avLst/>
          </a:prstGeom>
        </p:spPr>
      </p:pic>
    </p:spTree>
    <p:extLst>
      <p:ext uri="{BB962C8B-B14F-4D97-AF65-F5344CB8AC3E}">
        <p14:creationId xmlns:p14="http://schemas.microsoft.com/office/powerpoint/2010/main" val="2745288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508F-4B82-BD45-8647-A80A90CEBF4E}"/>
              </a:ext>
            </a:extLst>
          </p:cNvPr>
          <p:cNvSpPr>
            <a:spLocks noGrp="1"/>
          </p:cNvSpPr>
          <p:nvPr>
            <p:ph type="title"/>
          </p:nvPr>
        </p:nvSpPr>
        <p:spPr/>
        <p:txBody>
          <a:bodyPr/>
          <a:lstStyle/>
          <a:p>
            <a:r>
              <a:rPr lang="en-US" dirty="0"/>
              <a:t>Potential Solutions</a:t>
            </a:r>
          </a:p>
        </p:txBody>
      </p:sp>
      <p:sp>
        <p:nvSpPr>
          <p:cNvPr id="3" name="Content Placeholder 2">
            <a:extLst>
              <a:ext uri="{FF2B5EF4-FFF2-40B4-BE49-F238E27FC236}">
                <a16:creationId xmlns:a16="http://schemas.microsoft.com/office/drawing/2014/main" id="{6A59B194-0B1A-B844-99F2-F62845A007E4}"/>
              </a:ext>
            </a:extLst>
          </p:cNvPr>
          <p:cNvSpPr>
            <a:spLocks noGrp="1"/>
          </p:cNvSpPr>
          <p:nvPr>
            <p:ph idx="1"/>
          </p:nvPr>
        </p:nvSpPr>
        <p:spPr/>
        <p:txBody>
          <a:bodyPr/>
          <a:lstStyle/>
          <a:p>
            <a:pPr marL="0" indent="0">
              <a:buNone/>
            </a:pPr>
            <a:r>
              <a:rPr lang="en-US" dirty="0"/>
              <a:t>Kona bottlenecks</a:t>
            </a:r>
          </a:p>
          <a:p>
            <a:r>
              <a:rPr lang="en-US" dirty="0"/>
              <a:t>Optimizing some kernel operations</a:t>
            </a:r>
          </a:p>
          <a:p>
            <a:r>
              <a:rPr lang="en-US" dirty="0"/>
              <a:t>Co-design with Shenango scheduler</a:t>
            </a:r>
          </a:p>
          <a:p>
            <a:pPr lvl="1"/>
            <a:r>
              <a:rPr lang="en-US" dirty="0"/>
              <a:t>Kona threads to User threads</a:t>
            </a:r>
          </a:p>
          <a:p>
            <a:pPr lvl="1"/>
            <a:r>
              <a:rPr lang="en-US" dirty="0"/>
              <a:t>Increase/decrease threads based on paging activity</a:t>
            </a:r>
          </a:p>
          <a:p>
            <a:pPr marL="0" indent="0">
              <a:buNone/>
            </a:pPr>
            <a:endParaRPr lang="en-US" dirty="0"/>
          </a:p>
          <a:p>
            <a:pPr marL="0" indent="0">
              <a:buNone/>
            </a:pPr>
            <a:r>
              <a:rPr lang="en-US" dirty="0" err="1"/>
              <a:t>Asynchronizing</a:t>
            </a:r>
            <a:r>
              <a:rPr lang="en-US" dirty="0"/>
              <a:t> page faults</a:t>
            </a:r>
          </a:p>
          <a:p>
            <a:r>
              <a:rPr lang="en-US" dirty="0"/>
              <a:t>Upcalls </a:t>
            </a:r>
            <a:r>
              <a:rPr lang="en-US" dirty="0" err="1"/>
              <a:t>à</a:t>
            </a:r>
            <a:r>
              <a:rPr lang="en-US" dirty="0"/>
              <a:t> la scheduler activations</a:t>
            </a:r>
          </a:p>
          <a:p>
            <a:pPr marL="457200" lvl="1"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5EFD4563-50A0-C649-8C65-753CEEA9789B}"/>
              </a:ext>
            </a:extLst>
          </p:cNvPr>
          <p:cNvSpPr>
            <a:spLocks noGrp="1"/>
          </p:cNvSpPr>
          <p:nvPr>
            <p:ph type="sldNum" sz="quarter" idx="12"/>
          </p:nvPr>
        </p:nvSpPr>
        <p:spPr/>
        <p:txBody>
          <a:bodyPr/>
          <a:lstStyle/>
          <a:p>
            <a:fld id="{C7B98C49-481B-5940-955C-BA25B8A25E4C}" type="slidenum">
              <a:rPr lang="en-US" smtClean="0"/>
              <a:t>22</a:t>
            </a:fld>
            <a:endParaRPr lang="en-US"/>
          </a:p>
        </p:txBody>
      </p:sp>
    </p:spTree>
    <p:extLst>
      <p:ext uri="{BB962C8B-B14F-4D97-AF65-F5344CB8AC3E}">
        <p14:creationId xmlns:p14="http://schemas.microsoft.com/office/powerpoint/2010/main" val="1595615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22AD-C2B2-3043-92CA-2B72A0D0AB0D}"/>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EA74B60F-DC6E-9D49-BEEC-5DB96C01948E}"/>
              </a:ext>
            </a:extLst>
          </p:cNvPr>
          <p:cNvSpPr>
            <a:spLocks noGrp="1"/>
          </p:cNvSpPr>
          <p:nvPr>
            <p:ph idx="1"/>
          </p:nvPr>
        </p:nvSpPr>
        <p:spPr/>
        <p:txBody>
          <a:bodyPr/>
          <a:lstStyle/>
          <a:p>
            <a:r>
              <a:rPr lang="en-US" dirty="0"/>
              <a:t>Implementing these solutions </a:t>
            </a:r>
          </a:p>
          <a:p>
            <a:r>
              <a:rPr lang="en-US" dirty="0"/>
              <a:t>Exploring how this fits into rack-level scheduling</a:t>
            </a:r>
          </a:p>
          <a:p>
            <a:endParaRPr lang="en-US" dirty="0"/>
          </a:p>
          <a:p>
            <a:endParaRPr lang="en-US" dirty="0"/>
          </a:p>
        </p:txBody>
      </p:sp>
      <p:sp>
        <p:nvSpPr>
          <p:cNvPr id="4" name="Slide Number Placeholder 3">
            <a:extLst>
              <a:ext uri="{FF2B5EF4-FFF2-40B4-BE49-F238E27FC236}">
                <a16:creationId xmlns:a16="http://schemas.microsoft.com/office/drawing/2014/main" id="{BC039DF2-4341-7244-A4FD-59A974D65DEE}"/>
              </a:ext>
            </a:extLst>
          </p:cNvPr>
          <p:cNvSpPr>
            <a:spLocks noGrp="1"/>
          </p:cNvSpPr>
          <p:nvPr>
            <p:ph type="sldNum" sz="quarter" idx="12"/>
          </p:nvPr>
        </p:nvSpPr>
        <p:spPr/>
        <p:txBody>
          <a:bodyPr/>
          <a:lstStyle/>
          <a:p>
            <a:fld id="{C7B98C49-481B-5940-955C-BA25B8A25E4C}" type="slidenum">
              <a:rPr lang="en-US" smtClean="0"/>
              <a:t>23</a:t>
            </a:fld>
            <a:endParaRPr lang="en-US"/>
          </a:p>
        </p:txBody>
      </p:sp>
    </p:spTree>
    <p:extLst>
      <p:ext uri="{BB962C8B-B14F-4D97-AF65-F5344CB8AC3E}">
        <p14:creationId xmlns:p14="http://schemas.microsoft.com/office/powerpoint/2010/main" val="284649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B8A5-FBFF-F441-BBF3-734D672FED1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C9A977-436D-AB40-BBF2-52C7873AA12F}"/>
              </a:ext>
            </a:extLst>
          </p:cNvPr>
          <p:cNvSpPr>
            <a:spLocks noGrp="1"/>
          </p:cNvSpPr>
          <p:nvPr>
            <p:ph idx="1"/>
          </p:nvPr>
        </p:nvSpPr>
        <p:spPr/>
        <p:txBody>
          <a:bodyPr/>
          <a:lstStyle/>
          <a:p>
            <a:pPr marL="0" indent="0">
              <a:buNone/>
            </a:pPr>
            <a:r>
              <a:rPr lang="en-US" dirty="0"/>
              <a:t>Investigated the user-level threading as a scheduling option for remote memory</a:t>
            </a:r>
          </a:p>
          <a:p>
            <a:r>
              <a:rPr lang="en-US" dirty="0"/>
              <a:t>Identified &amp; demonstrated some perf challenges</a:t>
            </a:r>
          </a:p>
          <a:p>
            <a:r>
              <a:rPr lang="en-US" dirty="0"/>
              <a:t>Proposed potential solutions</a:t>
            </a:r>
          </a:p>
        </p:txBody>
      </p:sp>
      <p:sp>
        <p:nvSpPr>
          <p:cNvPr id="4" name="Slide Number Placeholder 3">
            <a:extLst>
              <a:ext uri="{FF2B5EF4-FFF2-40B4-BE49-F238E27FC236}">
                <a16:creationId xmlns:a16="http://schemas.microsoft.com/office/drawing/2014/main" id="{1A6E650C-EEC5-4C43-A965-E43B26ADFACF}"/>
              </a:ext>
            </a:extLst>
          </p:cNvPr>
          <p:cNvSpPr>
            <a:spLocks noGrp="1"/>
          </p:cNvSpPr>
          <p:nvPr>
            <p:ph type="sldNum" sz="quarter" idx="12"/>
          </p:nvPr>
        </p:nvSpPr>
        <p:spPr/>
        <p:txBody>
          <a:bodyPr/>
          <a:lstStyle/>
          <a:p>
            <a:fld id="{C7B98C49-481B-5940-955C-BA25B8A25E4C}" type="slidenum">
              <a:rPr lang="en-US" smtClean="0"/>
              <a:t>24</a:t>
            </a:fld>
            <a:endParaRPr lang="en-US"/>
          </a:p>
        </p:txBody>
      </p:sp>
    </p:spTree>
    <p:extLst>
      <p:ext uri="{BB962C8B-B14F-4D97-AF65-F5344CB8AC3E}">
        <p14:creationId xmlns:p14="http://schemas.microsoft.com/office/powerpoint/2010/main" val="1865608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FF2C-610E-E24A-AAD0-749AE6EE130D}"/>
              </a:ext>
            </a:extLst>
          </p:cNvPr>
          <p:cNvSpPr>
            <a:spLocks noGrp="1"/>
          </p:cNvSpPr>
          <p:nvPr>
            <p:ph type="title"/>
          </p:nvPr>
        </p:nvSpPr>
        <p:spPr/>
        <p:txBody>
          <a:bodyPr/>
          <a:lstStyle/>
          <a:p>
            <a:r>
              <a:rPr lang="en-US" dirty="0"/>
              <a:t>Thanks &amp; Questions</a:t>
            </a:r>
          </a:p>
        </p:txBody>
      </p:sp>
      <p:sp>
        <p:nvSpPr>
          <p:cNvPr id="3" name="Content Placeholder 2">
            <a:extLst>
              <a:ext uri="{FF2B5EF4-FFF2-40B4-BE49-F238E27FC236}">
                <a16:creationId xmlns:a16="http://schemas.microsoft.com/office/drawing/2014/main" id="{537A1CA5-B68C-4545-83A6-E57B1D833F0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72AE171-36DF-D747-BFA2-83EFFA273BCF}"/>
              </a:ext>
            </a:extLst>
          </p:cNvPr>
          <p:cNvSpPr>
            <a:spLocks noGrp="1"/>
          </p:cNvSpPr>
          <p:nvPr>
            <p:ph type="sldNum" sz="quarter" idx="12"/>
          </p:nvPr>
        </p:nvSpPr>
        <p:spPr/>
        <p:txBody>
          <a:bodyPr/>
          <a:lstStyle/>
          <a:p>
            <a:fld id="{C7B98C49-481B-5940-955C-BA25B8A25E4C}" type="slidenum">
              <a:rPr lang="en-US" smtClean="0"/>
              <a:t>25</a:t>
            </a:fld>
            <a:endParaRPr lang="en-US"/>
          </a:p>
        </p:txBody>
      </p:sp>
    </p:spTree>
    <p:extLst>
      <p:ext uri="{BB962C8B-B14F-4D97-AF65-F5344CB8AC3E}">
        <p14:creationId xmlns:p14="http://schemas.microsoft.com/office/powerpoint/2010/main" val="280450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4A7B-4C33-A344-BFD7-16E85C43012B}"/>
              </a:ext>
            </a:extLst>
          </p:cNvPr>
          <p:cNvSpPr>
            <a:spLocks noGrp="1"/>
          </p:cNvSpPr>
          <p:nvPr>
            <p:ph type="title"/>
          </p:nvPr>
        </p:nvSpPr>
        <p:spPr/>
        <p:txBody>
          <a:bodyPr/>
          <a:lstStyle/>
          <a:p>
            <a:r>
              <a:rPr lang="en-US" dirty="0" err="1"/>
              <a:t>Racklette</a:t>
            </a:r>
            <a:r>
              <a:rPr lang="en-US" dirty="0"/>
              <a:t> Effort</a:t>
            </a:r>
          </a:p>
        </p:txBody>
      </p:sp>
      <p:sp>
        <p:nvSpPr>
          <p:cNvPr id="3" name="Content Placeholder 2">
            <a:extLst>
              <a:ext uri="{FF2B5EF4-FFF2-40B4-BE49-F238E27FC236}">
                <a16:creationId xmlns:a16="http://schemas.microsoft.com/office/drawing/2014/main" id="{4DD10EB0-78F1-6742-88E2-DB2558FC2D88}"/>
              </a:ext>
            </a:extLst>
          </p:cNvPr>
          <p:cNvSpPr>
            <a:spLocks noGrp="1"/>
          </p:cNvSpPr>
          <p:nvPr>
            <p:ph idx="1"/>
          </p:nvPr>
        </p:nvSpPr>
        <p:spPr>
          <a:xfrm>
            <a:off x="838200" y="1825625"/>
            <a:ext cx="6561083" cy="4351338"/>
          </a:xfrm>
        </p:spPr>
        <p:txBody>
          <a:bodyPr/>
          <a:lstStyle/>
          <a:p>
            <a:pPr marL="0" indent="0">
              <a:buNone/>
            </a:pPr>
            <a:r>
              <a:rPr lang="en-US" dirty="0"/>
              <a:t>Redesigned software stack for Rack-scale applications</a:t>
            </a:r>
          </a:p>
          <a:p>
            <a:pPr lvl="1"/>
            <a:r>
              <a:rPr lang="en-US" dirty="0"/>
              <a:t>Simplified programming </a:t>
            </a:r>
          </a:p>
          <a:p>
            <a:pPr lvl="1"/>
            <a:r>
              <a:rPr lang="en-US" dirty="0"/>
              <a:t>Better/balanced resource utilization</a:t>
            </a:r>
          </a:p>
          <a:p>
            <a:pPr marL="0" indent="0">
              <a:buNone/>
            </a:pPr>
            <a:endParaRPr lang="en-US" dirty="0"/>
          </a:p>
          <a:p>
            <a:pPr marL="0" indent="0">
              <a:buNone/>
            </a:pPr>
            <a:r>
              <a:rPr lang="en-US" dirty="0"/>
              <a:t>Exploring CPU Scheduling, both on the rack-level and </a:t>
            </a:r>
            <a:r>
              <a:rPr lang="en-US" u="sng" dirty="0"/>
              <a:t>within each server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D8835EC-80D9-484A-AAAC-143FC4051F10}"/>
              </a:ext>
            </a:extLst>
          </p:cNvPr>
          <p:cNvSpPr>
            <a:spLocks noGrp="1"/>
          </p:cNvSpPr>
          <p:nvPr>
            <p:ph type="sldNum" sz="quarter" idx="12"/>
          </p:nvPr>
        </p:nvSpPr>
        <p:spPr/>
        <p:txBody>
          <a:bodyPr/>
          <a:lstStyle/>
          <a:p>
            <a:fld id="{C7B98C49-481B-5940-955C-BA25B8A25E4C}" type="slidenum">
              <a:rPr lang="en-US" smtClean="0"/>
              <a:t>3</a:t>
            </a:fld>
            <a:endParaRPr lang="en-US"/>
          </a:p>
        </p:txBody>
      </p:sp>
      <p:pic>
        <p:nvPicPr>
          <p:cNvPr id="1026" name="Picture 2" descr="Png Images Server Icon Free Download - Transparent Background Computer  Server Png,Servers Icon Png - free transparent png images - pngaaa.com">
            <a:extLst>
              <a:ext uri="{FF2B5EF4-FFF2-40B4-BE49-F238E27FC236}">
                <a16:creationId xmlns:a16="http://schemas.microsoft.com/office/drawing/2014/main" id="{72355E53-D7CC-3B47-9879-CEBA0AEE7A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720769" y="1825625"/>
            <a:ext cx="6093883" cy="400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58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4A7B-4C33-A344-BFD7-16E85C43012B}"/>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4DD10EB0-78F1-6742-88E2-DB2558FC2D88}"/>
              </a:ext>
            </a:extLst>
          </p:cNvPr>
          <p:cNvSpPr>
            <a:spLocks noGrp="1"/>
          </p:cNvSpPr>
          <p:nvPr>
            <p:ph idx="1"/>
          </p:nvPr>
        </p:nvSpPr>
        <p:spPr>
          <a:xfrm>
            <a:off x="838200" y="1825624"/>
            <a:ext cx="9547578" cy="4530725"/>
          </a:xfrm>
        </p:spPr>
        <p:txBody>
          <a:bodyPr/>
          <a:lstStyle/>
          <a:p>
            <a:r>
              <a:rPr lang="en-US" dirty="0"/>
              <a:t>Disaggregated Compute &amp; Memory (aka Remote Memory)</a:t>
            </a:r>
          </a:p>
          <a:p>
            <a:r>
              <a:rPr lang="en-US" dirty="0"/>
              <a:t>Run legacy applications: POSIX Threads and Virtual memory</a:t>
            </a:r>
          </a:p>
          <a:p>
            <a:r>
              <a:rPr lang="en-US" dirty="0"/>
              <a:t>Target applications: Recommender, Memcached</a:t>
            </a:r>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D8835EC-80D9-484A-AAAC-143FC4051F10}"/>
              </a:ext>
            </a:extLst>
          </p:cNvPr>
          <p:cNvSpPr>
            <a:spLocks noGrp="1"/>
          </p:cNvSpPr>
          <p:nvPr>
            <p:ph type="sldNum" sz="quarter" idx="12"/>
          </p:nvPr>
        </p:nvSpPr>
        <p:spPr/>
        <p:txBody>
          <a:bodyPr/>
          <a:lstStyle/>
          <a:p>
            <a:fld id="{C7B98C49-481B-5940-955C-BA25B8A25E4C}" type="slidenum">
              <a:rPr lang="en-US" smtClean="0"/>
              <a:t>4</a:t>
            </a:fld>
            <a:endParaRPr lang="en-US"/>
          </a:p>
        </p:txBody>
      </p:sp>
    </p:spTree>
    <p:extLst>
      <p:ext uri="{BB962C8B-B14F-4D97-AF65-F5344CB8AC3E}">
        <p14:creationId xmlns:p14="http://schemas.microsoft.com/office/powerpoint/2010/main" val="114487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4A7B-4C33-A344-BFD7-16E85C43012B}"/>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4DD10EB0-78F1-6742-88E2-DB2558FC2D88}"/>
              </a:ext>
            </a:extLst>
          </p:cNvPr>
          <p:cNvSpPr>
            <a:spLocks noGrp="1"/>
          </p:cNvSpPr>
          <p:nvPr>
            <p:ph idx="1"/>
          </p:nvPr>
        </p:nvSpPr>
        <p:spPr>
          <a:xfrm>
            <a:off x="838200" y="1825624"/>
            <a:ext cx="8746067" cy="4530725"/>
          </a:xfrm>
        </p:spPr>
        <p:txBody>
          <a:bodyPr/>
          <a:lstStyle/>
          <a:p>
            <a:pPr marL="0" indent="0">
              <a:buNone/>
            </a:pPr>
            <a:r>
              <a:rPr lang="en-US" dirty="0"/>
              <a:t>What’s the best way to manage &amp; schedule threads, in the context of </a:t>
            </a:r>
            <a:r>
              <a:rPr lang="en-US" dirty="0" err="1"/>
              <a:t>Racklette</a:t>
            </a:r>
            <a:r>
              <a:rPr lang="en-US" dirty="0"/>
              <a:t> and Remote Memory? </a:t>
            </a:r>
          </a:p>
          <a:p>
            <a:pPr marL="0" indent="0">
              <a:buNone/>
            </a:pPr>
            <a:endParaRPr lang="en-US" dirty="0"/>
          </a:p>
          <a:p>
            <a:pPr marL="0" indent="0">
              <a:buNone/>
            </a:pPr>
            <a:r>
              <a:rPr lang="en-US" dirty="0"/>
              <a:t>Ideally, these properties:</a:t>
            </a:r>
          </a:p>
          <a:p>
            <a:pPr lvl="1"/>
            <a:r>
              <a:rPr lang="en-US" dirty="0"/>
              <a:t>Lightweight</a:t>
            </a:r>
          </a:p>
          <a:p>
            <a:pPr lvl="1"/>
            <a:r>
              <a:rPr lang="en-US" dirty="0"/>
              <a:t>Flexible scheduling e.g., prioritizing threads based on signals</a:t>
            </a:r>
          </a:p>
          <a:p>
            <a:pPr lvl="1"/>
            <a:r>
              <a:rPr lang="en-US" dirty="0"/>
              <a:t>Co-scheduling opportunities e.g., network</a:t>
            </a:r>
          </a:p>
          <a:p>
            <a:pPr lvl="1"/>
            <a:r>
              <a:rPr lang="en-US" dirty="0"/>
              <a:t>Migratable (longer-term)</a:t>
            </a:r>
          </a:p>
          <a:p>
            <a:endParaRPr lang="en-US" dirty="0"/>
          </a:p>
          <a:p>
            <a:pPr marL="0" indent="0">
              <a:buNone/>
            </a:pPr>
            <a:endParaRPr lang="en-US" dirty="0"/>
          </a:p>
          <a:p>
            <a:endParaRPr lang="en-US" dirty="0"/>
          </a:p>
          <a:p>
            <a:pPr marL="0"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D8835EC-80D9-484A-AAAC-143FC4051F10}"/>
              </a:ext>
            </a:extLst>
          </p:cNvPr>
          <p:cNvSpPr>
            <a:spLocks noGrp="1"/>
          </p:cNvSpPr>
          <p:nvPr>
            <p:ph type="sldNum" sz="quarter" idx="12"/>
          </p:nvPr>
        </p:nvSpPr>
        <p:spPr/>
        <p:txBody>
          <a:bodyPr/>
          <a:lstStyle/>
          <a:p>
            <a:fld id="{C7B98C49-481B-5940-955C-BA25B8A25E4C}" type="slidenum">
              <a:rPr lang="en-US" smtClean="0"/>
              <a:t>5</a:t>
            </a:fld>
            <a:endParaRPr lang="en-US"/>
          </a:p>
        </p:txBody>
      </p:sp>
    </p:spTree>
    <p:extLst>
      <p:ext uri="{BB962C8B-B14F-4D97-AF65-F5344CB8AC3E}">
        <p14:creationId xmlns:p14="http://schemas.microsoft.com/office/powerpoint/2010/main" val="2932557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D3FC-B161-4948-9D3B-BBCE1B25A2EF}"/>
              </a:ext>
            </a:extLst>
          </p:cNvPr>
          <p:cNvSpPr>
            <a:spLocks noGrp="1"/>
          </p:cNvSpPr>
          <p:nvPr>
            <p:ph type="title"/>
          </p:nvPr>
        </p:nvSpPr>
        <p:spPr/>
        <p:txBody>
          <a:bodyPr/>
          <a:lstStyle/>
          <a:p>
            <a:r>
              <a:rPr lang="en-US" dirty="0"/>
              <a:t>Thread Management</a:t>
            </a:r>
          </a:p>
        </p:txBody>
      </p:sp>
      <p:sp>
        <p:nvSpPr>
          <p:cNvPr id="3" name="Content Placeholder 2">
            <a:extLst>
              <a:ext uri="{FF2B5EF4-FFF2-40B4-BE49-F238E27FC236}">
                <a16:creationId xmlns:a16="http://schemas.microsoft.com/office/drawing/2014/main" id="{304EB073-CB06-EE40-8C19-D891B4761CD7}"/>
              </a:ext>
            </a:extLst>
          </p:cNvPr>
          <p:cNvSpPr>
            <a:spLocks noGrp="1"/>
          </p:cNvSpPr>
          <p:nvPr>
            <p:ph idx="1"/>
          </p:nvPr>
        </p:nvSpPr>
        <p:spPr/>
        <p:txBody>
          <a:bodyPr/>
          <a:lstStyle/>
          <a:p>
            <a:pPr marL="0" indent="0">
              <a:buNone/>
            </a:pPr>
            <a:r>
              <a:rPr lang="en-US" dirty="0"/>
              <a:t>Kernel is a suitable location but </a:t>
            </a:r>
          </a:p>
          <a:p>
            <a:pPr lvl="1"/>
            <a:r>
              <a:rPr lang="en-US" dirty="0"/>
              <a:t>Kernel threading primitives are expensive</a:t>
            </a:r>
          </a:p>
          <a:p>
            <a:pPr marL="457200" lvl="1" indent="0">
              <a:buNone/>
            </a:pPr>
            <a:endParaRPr lang="en-US" dirty="0"/>
          </a:p>
          <a:p>
            <a:pPr marL="0" indent="0">
              <a:buNone/>
            </a:pPr>
            <a:r>
              <a:rPr lang="en-US" dirty="0"/>
              <a:t>User-level thread management (e.g., Arachne, Shenango, </a:t>
            </a:r>
            <a:r>
              <a:rPr lang="en-US" dirty="0" err="1"/>
              <a:t>Caladan</a:t>
            </a:r>
            <a:r>
              <a:rPr lang="en-US" dirty="0"/>
              <a:t>)</a:t>
            </a:r>
          </a:p>
          <a:p>
            <a:pPr lvl="1"/>
            <a:r>
              <a:rPr lang="en-US" dirty="0"/>
              <a:t>Separate thread scheduling from core allocation</a:t>
            </a:r>
          </a:p>
          <a:p>
            <a:pPr lvl="1"/>
            <a:r>
              <a:rPr lang="en-US" dirty="0"/>
              <a:t>Runtime provides locks and I/O etc. in </a:t>
            </a:r>
            <a:r>
              <a:rPr lang="en-US" dirty="0" err="1"/>
              <a:t>userspace</a:t>
            </a:r>
            <a:r>
              <a:rPr lang="en-US" dirty="0"/>
              <a:t> </a:t>
            </a:r>
          </a:p>
          <a:p>
            <a:pPr lvl="1"/>
            <a:r>
              <a:rPr lang="en-US" dirty="0"/>
              <a:t>Core allocation based on signals (</a:t>
            </a:r>
            <a:r>
              <a:rPr lang="en-US" dirty="0">
                <a:sym typeface="Wingdings" pitchFamily="2" charset="2"/>
              </a:rPr>
              <a:t>co-design)</a:t>
            </a:r>
          </a:p>
          <a:p>
            <a:pPr lvl="1"/>
            <a:endParaRPr lang="en-US" dirty="0">
              <a:sym typeface="Wingdings" pitchFamily="2" charset="2"/>
            </a:endParaRPr>
          </a:p>
          <a:p>
            <a:pPr marL="0" indent="0">
              <a:buNone/>
            </a:pPr>
            <a:r>
              <a:rPr lang="en-US" dirty="0"/>
              <a:t>But can they be run out-of-the-box on remote memory?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C591A03-5AA7-9B45-A7E5-10E35F31C69E}"/>
              </a:ext>
            </a:extLst>
          </p:cNvPr>
          <p:cNvSpPr>
            <a:spLocks noGrp="1"/>
          </p:cNvSpPr>
          <p:nvPr>
            <p:ph type="sldNum" sz="quarter" idx="12"/>
          </p:nvPr>
        </p:nvSpPr>
        <p:spPr/>
        <p:txBody>
          <a:bodyPr/>
          <a:lstStyle/>
          <a:p>
            <a:fld id="{C7B98C49-481B-5940-955C-BA25B8A25E4C}" type="slidenum">
              <a:rPr lang="en-US" smtClean="0"/>
              <a:t>6</a:t>
            </a:fld>
            <a:endParaRPr lang="en-US" dirty="0"/>
          </a:p>
        </p:txBody>
      </p:sp>
    </p:spTree>
    <p:extLst>
      <p:ext uri="{BB962C8B-B14F-4D97-AF65-F5344CB8AC3E}">
        <p14:creationId xmlns:p14="http://schemas.microsoft.com/office/powerpoint/2010/main" val="748088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91AB-458B-6540-88E7-80C900D194D8}"/>
              </a:ext>
            </a:extLst>
          </p:cNvPr>
          <p:cNvSpPr>
            <a:spLocks noGrp="1"/>
          </p:cNvSpPr>
          <p:nvPr>
            <p:ph type="title"/>
          </p:nvPr>
        </p:nvSpPr>
        <p:spPr/>
        <p:txBody>
          <a:bodyPr/>
          <a:lstStyle/>
          <a:p>
            <a:r>
              <a:rPr lang="en-US" dirty="0"/>
              <a:t>Remote/Disaggregated Memory</a:t>
            </a:r>
          </a:p>
        </p:txBody>
      </p:sp>
      <p:sp>
        <p:nvSpPr>
          <p:cNvPr id="3" name="Content Placeholder 2">
            <a:extLst>
              <a:ext uri="{FF2B5EF4-FFF2-40B4-BE49-F238E27FC236}">
                <a16:creationId xmlns:a16="http://schemas.microsoft.com/office/drawing/2014/main" id="{E5D69748-42D4-8C41-A37A-0EC26B46A24C}"/>
              </a:ext>
            </a:extLst>
          </p:cNvPr>
          <p:cNvSpPr>
            <a:spLocks noGrp="1"/>
          </p:cNvSpPr>
          <p:nvPr>
            <p:ph idx="1"/>
          </p:nvPr>
        </p:nvSpPr>
        <p:spPr>
          <a:xfrm>
            <a:off x="838200" y="1825625"/>
            <a:ext cx="5378987" cy="4351338"/>
          </a:xfrm>
        </p:spPr>
        <p:txBody>
          <a:bodyPr/>
          <a:lstStyle/>
          <a:p>
            <a:pPr marL="0" indent="0">
              <a:buNone/>
            </a:pPr>
            <a:r>
              <a:rPr lang="en-US" dirty="0"/>
              <a:t>Pools of compute and memory, connected by low-latency network. </a:t>
            </a:r>
          </a:p>
          <a:p>
            <a:pPr marL="0" indent="0">
              <a:buNone/>
            </a:pPr>
            <a:endParaRPr lang="en-US" dirty="0"/>
          </a:p>
          <a:p>
            <a:pPr marL="0" indent="0">
              <a:buNone/>
            </a:pPr>
            <a:endParaRPr lang="en-US" dirty="0"/>
          </a:p>
          <a:p>
            <a:pPr marL="457200" lvl="1" indent="0">
              <a:buNone/>
            </a:pPr>
            <a:endParaRPr lang="en-US" dirty="0"/>
          </a:p>
          <a:p>
            <a:pPr marL="457200" lvl="1" indent="0">
              <a:buNone/>
            </a:pPr>
            <a:r>
              <a:rPr lang="en-US" dirty="0"/>
              <a:t>	</a:t>
            </a:r>
          </a:p>
          <a:p>
            <a:pPr lvl="1"/>
            <a:endParaRPr lang="en-US" dirty="0"/>
          </a:p>
        </p:txBody>
      </p:sp>
      <p:sp>
        <p:nvSpPr>
          <p:cNvPr id="4" name="Slide Number Placeholder 3">
            <a:extLst>
              <a:ext uri="{FF2B5EF4-FFF2-40B4-BE49-F238E27FC236}">
                <a16:creationId xmlns:a16="http://schemas.microsoft.com/office/drawing/2014/main" id="{C26BD6C9-DA1C-8146-A6B6-D3B2285B62E6}"/>
              </a:ext>
            </a:extLst>
          </p:cNvPr>
          <p:cNvSpPr>
            <a:spLocks noGrp="1"/>
          </p:cNvSpPr>
          <p:nvPr>
            <p:ph type="sldNum" sz="quarter" idx="12"/>
          </p:nvPr>
        </p:nvSpPr>
        <p:spPr/>
        <p:txBody>
          <a:bodyPr/>
          <a:lstStyle/>
          <a:p>
            <a:fld id="{C7B98C49-481B-5940-955C-BA25B8A25E4C}" type="slidenum">
              <a:rPr lang="en-US" smtClean="0"/>
              <a:t>7</a:t>
            </a:fld>
            <a:endParaRPr lang="en-US"/>
          </a:p>
        </p:txBody>
      </p:sp>
      <p:sp>
        <p:nvSpPr>
          <p:cNvPr id="5" name="Rectangle 4">
            <a:extLst>
              <a:ext uri="{FF2B5EF4-FFF2-40B4-BE49-F238E27FC236}">
                <a16:creationId xmlns:a16="http://schemas.microsoft.com/office/drawing/2014/main" id="{0FCA1003-352E-954C-81A5-C64298D41B5F}"/>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pic>
        <p:nvPicPr>
          <p:cNvPr id="18" name="Picture 17">
            <a:extLst>
              <a:ext uri="{FF2B5EF4-FFF2-40B4-BE49-F238E27FC236}">
                <a16:creationId xmlns:a16="http://schemas.microsoft.com/office/drawing/2014/main" id="{3793B273-2CF2-2A41-8083-1358209D45E9}"/>
              </a:ext>
            </a:extLst>
          </p:cNvPr>
          <p:cNvPicPr>
            <a:picLocks noChangeAspect="1"/>
          </p:cNvPicPr>
          <p:nvPr/>
        </p:nvPicPr>
        <p:blipFill>
          <a:blip r:embed="rId2"/>
          <a:stretch>
            <a:fillRect/>
          </a:stretch>
        </p:blipFill>
        <p:spPr>
          <a:xfrm>
            <a:off x="6447122" y="2114639"/>
            <a:ext cx="5136613" cy="38628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489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91AB-458B-6540-88E7-80C900D194D8}"/>
              </a:ext>
            </a:extLst>
          </p:cNvPr>
          <p:cNvSpPr>
            <a:spLocks noGrp="1"/>
          </p:cNvSpPr>
          <p:nvPr>
            <p:ph type="title"/>
          </p:nvPr>
        </p:nvSpPr>
        <p:spPr/>
        <p:txBody>
          <a:bodyPr/>
          <a:lstStyle/>
          <a:p>
            <a:r>
              <a:rPr lang="en-US" dirty="0"/>
              <a:t>Paging-based Remote Memory</a:t>
            </a:r>
          </a:p>
        </p:txBody>
      </p:sp>
      <p:sp>
        <p:nvSpPr>
          <p:cNvPr id="3" name="Content Placeholder 2">
            <a:extLst>
              <a:ext uri="{FF2B5EF4-FFF2-40B4-BE49-F238E27FC236}">
                <a16:creationId xmlns:a16="http://schemas.microsoft.com/office/drawing/2014/main" id="{E5D69748-42D4-8C41-A37A-0EC26B46A24C}"/>
              </a:ext>
            </a:extLst>
          </p:cNvPr>
          <p:cNvSpPr>
            <a:spLocks noGrp="1"/>
          </p:cNvSpPr>
          <p:nvPr>
            <p:ph idx="1"/>
          </p:nvPr>
        </p:nvSpPr>
        <p:spPr>
          <a:xfrm>
            <a:off x="838200" y="1825625"/>
            <a:ext cx="5699233" cy="4351338"/>
          </a:xfrm>
        </p:spPr>
        <p:txBody>
          <a:bodyPr/>
          <a:lstStyle/>
          <a:p>
            <a:pPr marL="0" indent="0">
              <a:buNone/>
            </a:pPr>
            <a:r>
              <a:rPr lang="en-US" dirty="0"/>
              <a:t>Presented as virtual memory and serviced through page faults</a:t>
            </a:r>
          </a:p>
          <a:p>
            <a:pPr marL="0" indent="0">
              <a:buNone/>
            </a:pPr>
            <a:r>
              <a:rPr lang="en-US" dirty="0"/>
              <a:t>Pros:</a:t>
            </a:r>
          </a:p>
          <a:p>
            <a:pPr lvl="1"/>
            <a:r>
              <a:rPr lang="en-US" dirty="0"/>
              <a:t>Native memory interface</a:t>
            </a:r>
          </a:p>
          <a:p>
            <a:pPr lvl="1"/>
            <a:r>
              <a:rPr lang="en-US" dirty="0"/>
              <a:t>No app changes</a:t>
            </a:r>
          </a:p>
          <a:p>
            <a:pPr marL="914400" lvl="2" indent="0">
              <a:buNone/>
            </a:pPr>
            <a:endParaRPr lang="en-US" dirty="0"/>
          </a:p>
          <a:p>
            <a:pPr marL="0" indent="0">
              <a:buNone/>
            </a:pPr>
            <a:r>
              <a:rPr lang="en-US" dirty="0"/>
              <a:t>But handled by the kernel.</a:t>
            </a:r>
          </a:p>
          <a:p>
            <a:pPr marL="457200" lvl="1" indent="0">
              <a:buNone/>
            </a:pPr>
            <a:endParaRPr lang="en-US" dirty="0"/>
          </a:p>
          <a:p>
            <a:endParaRPr lang="en-US" dirty="0"/>
          </a:p>
          <a:p>
            <a:pPr marL="457200" lvl="1" indent="0">
              <a:buNone/>
            </a:pPr>
            <a:r>
              <a:rPr lang="en-US" dirty="0"/>
              <a:t>	</a:t>
            </a:r>
          </a:p>
          <a:p>
            <a:pPr lvl="1"/>
            <a:endParaRPr lang="en-US" dirty="0"/>
          </a:p>
        </p:txBody>
      </p:sp>
      <p:sp>
        <p:nvSpPr>
          <p:cNvPr id="4" name="Slide Number Placeholder 3">
            <a:extLst>
              <a:ext uri="{FF2B5EF4-FFF2-40B4-BE49-F238E27FC236}">
                <a16:creationId xmlns:a16="http://schemas.microsoft.com/office/drawing/2014/main" id="{C26BD6C9-DA1C-8146-A6B6-D3B2285B62E6}"/>
              </a:ext>
            </a:extLst>
          </p:cNvPr>
          <p:cNvSpPr>
            <a:spLocks noGrp="1"/>
          </p:cNvSpPr>
          <p:nvPr>
            <p:ph type="sldNum" sz="quarter" idx="12"/>
          </p:nvPr>
        </p:nvSpPr>
        <p:spPr/>
        <p:txBody>
          <a:bodyPr/>
          <a:lstStyle/>
          <a:p>
            <a:fld id="{C7B98C49-481B-5940-955C-BA25B8A25E4C}" type="slidenum">
              <a:rPr lang="en-US" smtClean="0"/>
              <a:t>8</a:t>
            </a:fld>
            <a:endParaRPr lang="en-US"/>
          </a:p>
        </p:txBody>
      </p:sp>
      <p:sp>
        <p:nvSpPr>
          <p:cNvPr id="5" name="Rectangle 4">
            <a:extLst>
              <a:ext uri="{FF2B5EF4-FFF2-40B4-BE49-F238E27FC236}">
                <a16:creationId xmlns:a16="http://schemas.microsoft.com/office/drawing/2014/main" id="{0FCA1003-352E-954C-81A5-C64298D41B5F}"/>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sp>
        <p:nvSpPr>
          <p:cNvPr id="69" name="Rectangle: Rounded Corners 27">
            <a:extLst>
              <a:ext uri="{FF2B5EF4-FFF2-40B4-BE49-F238E27FC236}">
                <a16:creationId xmlns:a16="http://schemas.microsoft.com/office/drawing/2014/main" id="{6AA16775-0441-F644-A1FA-4B74D7A3C88C}"/>
              </a:ext>
            </a:extLst>
          </p:cNvPr>
          <p:cNvSpPr/>
          <p:nvPr/>
        </p:nvSpPr>
        <p:spPr>
          <a:xfrm>
            <a:off x="7406453" y="3049265"/>
            <a:ext cx="3585452" cy="865488"/>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70" name="Rectangle 69">
            <a:extLst>
              <a:ext uri="{FF2B5EF4-FFF2-40B4-BE49-F238E27FC236}">
                <a16:creationId xmlns:a16="http://schemas.microsoft.com/office/drawing/2014/main" id="{33DB2BD8-4AAF-0B46-B919-AD9293F98ED0}"/>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71" name="Rounded Rectangle 70">
            <a:extLst>
              <a:ext uri="{FF2B5EF4-FFF2-40B4-BE49-F238E27FC236}">
                <a16:creationId xmlns:a16="http://schemas.microsoft.com/office/drawing/2014/main" id="{8F7FACC6-89D3-BC4B-BB86-E30BDBF975D9}"/>
              </a:ext>
            </a:extLst>
          </p:cNvPr>
          <p:cNvSpPr/>
          <p:nvPr/>
        </p:nvSpPr>
        <p:spPr>
          <a:xfrm>
            <a:off x="7406453" y="2146592"/>
            <a:ext cx="3585452" cy="77410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72" name="Rectangle 71">
            <a:extLst>
              <a:ext uri="{FF2B5EF4-FFF2-40B4-BE49-F238E27FC236}">
                <a16:creationId xmlns:a16="http://schemas.microsoft.com/office/drawing/2014/main" id="{D86C232D-347D-8546-9AAC-1D1930696D7F}"/>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73" name="Can 72">
            <a:extLst>
              <a:ext uri="{FF2B5EF4-FFF2-40B4-BE49-F238E27FC236}">
                <a16:creationId xmlns:a16="http://schemas.microsoft.com/office/drawing/2014/main" id="{AA777A71-2296-9B44-BE4A-AA573EC032CD}"/>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D2CD47D-F0EE-0547-A98A-42886F198883}"/>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76" name="Straight Connector 75">
            <a:extLst>
              <a:ext uri="{FF2B5EF4-FFF2-40B4-BE49-F238E27FC236}">
                <a16:creationId xmlns:a16="http://schemas.microsoft.com/office/drawing/2014/main" id="{94706EF2-B2FC-3845-BC9E-BD8D0F22EA19}"/>
              </a:ext>
            </a:extLst>
          </p:cNvPr>
          <p:cNvCxnSpPr/>
          <p:nvPr/>
        </p:nvCxnSpPr>
        <p:spPr>
          <a:xfrm>
            <a:off x="7134578" y="2978408"/>
            <a:ext cx="421922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FA9EE01B-2ED2-A545-817B-4A22A8D63812}"/>
              </a:ext>
            </a:extLst>
          </p:cNvPr>
          <p:cNvSpPr txBox="1"/>
          <p:nvPr/>
        </p:nvSpPr>
        <p:spPr>
          <a:xfrm>
            <a:off x="11059145" y="2502586"/>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79" name="Oval 78">
            <a:extLst>
              <a:ext uri="{FF2B5EF4-FFF2-40B4-BE49-F238E27FC236}">
                <a16:creationId xmlns:a16="http://schemas.microsoft.com/office/drawing/2014/main" id="{4A5B0168-5ECB-4B47-BDE5-CC43F630EF4A}"/>
              </a:ext>
            </a:extLst>
          </p:cNvPr>
          <p:cNvSpPr/>
          <p:nvPr/>
        </p:nvSpPr>
        <p:spPr>
          <a:xfrm>
            <a:off x="9437753" y="309344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Abadi" panose="020B0604020104020204" pitchFamily="34" charset="0"/>
              </a:rPr>
              <a:t>Pagefault</a:t>
            </a:r>
            <a:r>
              <a:rPr lang="en-US" sz="1600" dirty="0">
                <a:solidFill>
                  <a:schemeClr val="tx1"/>
                </a:solidFill>
                <a:latin typeface="Abadi" panose="020B0604020104020204" pitchFamily="34" charset="0"/>
              </a:rPr>
              <a:t> Handler</a:t>
            </a:r>
          </a:p>
        </p:txBody>
      </p:sp>
      <p:cxnSp>
        <p:nvCxnSpPr>
          <p:cNvPr id="80" name="Straight Arrow Connector 79">
            <a:extLst>
              <a:ext uri="{FF2B5EF4-FFF2-40B4-BE49-F238E27FC236}">
                <a16:creationId xmlns:a16="http://schemas.microsoft.com/office/drawing/2014/main" id="{B8034864-9E84-0F4F-8975-F1233A0B6D8D}"/>
              </a:ext>
            </a:extLst>
          </p:cNvPr>
          <p:cNvCxnSpPr>
            <a:cxnSpLocks/>
            <a:stCxn id="79" idx="4"/>
            <a:endCxn id="72" idx="0"/>
          </p:cNvCxnSpPr>
          <p:nvPr/>
        </p:nvCxnSpPr>
        <p:spPr>
          <a:xfrm flipH="1">
            <a:off x="10120368" y="3849459"/>
            <a:ext cx="21386" cy="1743325"/>
          </a:xfrm>
          <a:prstGeom prst="straightConnector1">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6DE669E7-027B-054F-9E37-93B49BABE1B2}"/>
              </a:ext>
            </a:extLst>
          </p:cNvPr>
          <p:cNvCxnSpPr>
            <a:cxnSpLocks/>
            <a:stCxn id="71" idx="2"/>
            <a:endCxn id="79" idx="2"/>
          </p:cNvCxnSpPr>
          <p:nvPr/>
        </p:nvCxnSpPr>
        <p:spPr>
          <a:xfrm rot="16200000" flipH="1">
            <a:off x="9043089" y="3076788"/>
            <a:ext cx="550754" cy="238574"/>
          </a:xfrm>
          <a:prstGeom prst="bentConnector2">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53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3D56-1B58-044F-845B-938CC7EA1B66}"/>
              </a:ext>
            </a:extLst>
          </p:cNvPr>
          <p:cNvSpPr>
            <a:spLocks noGrp="1"/>
          </p:cNvSpPr>
          <p:nvPr>
            <p:ph type="title"/>
          </p:nvPr>
        </p:nvSpPr>
        <p:spPr/>
        <p:txBody>
          <a:bodyPr/>
          <a:lstStyle/>
          <a:p>
            <a:r>
              <a:rPr lang="en-US" dirty="0"/>
              <a:t>Page faults are a problem</a:t>
            </a:r>
          </a:p>
        </p:txBody>
      </p:sp>
      <p:sp>
        <p:nvSpPr>
          <p:cNvPr id="3" name="Content Placeholder 2">
            <a:extLst>
              <a:ext uri="{FF2B5EF4-FFF2-40B4-BE49-F238E27FC236}">
                <a16:creationId xmlns:a16="http://schemas.microsoft.com/office/drawing/2014/main" id="{F1B4566C-643A-3145-B72F-80D578F8ED6E}"/>
              </a:ext>
            </a:extLst>
          </p:cNvPr>
          <p:cNvSpPr>
            <a:spLocks noGrp="1"/>
          </p:cNvSpPr>
          <p:nvPr>
            <p:ph idx="1"/>
          </p:nvPr>
        </p:nvSpPr>
        <p:spPr>
          <a:xfrm>
            <a:off x="838200" y="1825625"/>
            <a:ext cx="7772400" cy="4351338"/>
          </a:xfrm>
        </p:spPr>
        <p:txBody>
          <a:bodyPr/>
          <a:lstStyle/>
          <a:p>
            <a:pPr marL="0" indent="0">
              <a:buNone/>
            </a:pPr>
            <a:r>
              <a:rPr lang="en-US" dirty="0"/>
              <a:t>Today’s user-level schedulers use kernel thread as a proxy for cores (one thread per core).</a:t>
            </a:r>
          </a:p>
          <a:p>
            <a:pPr marL="0" indent="0">
              <a:buNone/>
            </a:pPr>
            <a:r>
              <a:rPr lang="en-US" sz="2400" dirty="0"/>
              <a:t>e.g., Arachne, Shenango, </a:t>
            </a:r>
            <a:r>
              <a:rPr lang="en-US" sz="2400" dirty="0" err="1"/>
              <a:t>Caladan</a:t>
            </a:r>
            <a:r>
              <a:rPr lang="en-US" sz="2400" dirty="0"/>
              <a:t>, GOLANG. </a:t>
            </a:r>
          </a:p>
          <a:p>
            <a:pPr marL="457200" lvl="1" indent="0">
              <a:buNone/>
            </a:pPr>
            <a:endParaRPr lang="en-US" dirty="0"/>
          </a:p>
          <a:p>
            <a:pPr marL="457200" lvl="1" indent="0">
              <a:buNone/>
            </a:pPr>
            <a:endParaRPr lang="en-US" dirty="0"/>
          </a:p>
          <a:p>
            <a:pPr marL="0" indent="0">
              <a:buNone/>
            </a:pPr>
            <a:r>
              <a:rPr lang="en-US" dirty="0"/>
              <a:t>But blocking kernel calls take the thread/core away. </a:t>
            </a:r>
          </a:p>
          <a:p>
            <a:pPr lvl="1"/>
            <a:r>
              <a:rPr lang="en-US" dirty="0"/>
              <a:t>Blocking calls – Sync I/O, System calls, Page faults</a:t>
            </a:r>
          </a:p>
          <a:p>
            <a:pPr lvl="1"/>
            <a:r>
              <a:rPr lang="en-US" dirty="0"/>
              <a:t>Multiple kernel threads per core not an option</a:t>
            </a:r>
          </a:p>
          <a:p>
            <a:pPr lvl="1"/>
            <a:endParaRPr lang="en-US" dirty="0"/>
          </a:p>
          <a:p>
            <a:pPr lvl="1"/>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896F5D9-8470-B847-A6FB-F6FA34A491DC}"/>
              </a:ext>
            </a:extLst>
          </p:cNvPr>
          <p:cNvSpPr>
            <a:spLocks noGrp="1"/>
          </p:cNvSpPr>
          <p:nvPr>
            <p:ph type="sldNum" sz="quarter" idx="12"/>
          </p:nvPr>
        </p:nvSpPr>
        <p:spPr/>
        <p:txBody>
          <a:bodyPr/>
          <a:lstStyle/>
          <a:p>
            <a:fld id="{C7B98C49-481B-5940-955C-BA25B8A25E4C}" type="slidenum">
              <a:rPr lang="en-US" smtClean="0"/>
              <a:t>9</a:t>
            </a:fld>
            <a:endParaRPr lang="en-US"/>
          </a:p>
        </p:txBody>
      </p:sp>
    </p:spTree>
    <p:extLst>
      <p:ext uri="{BB962C8B-B14F-4D97-AF65-F5344CB8AC3E}">
        <p14:creationId xmlns:p14="http://schemas.microsoft.com/office/powerpoint/2010/main" val="2982578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38767</TotalTime>
  <Words>1169</Words>
  <Application>Microsoft Macintosh PowerPoint</Application>
  <PresentationFormat>Widescreen</PresentationFormat>
  <Paragraphs>270</Paragraphs>
  <Slides>25</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Abadi</vt:lpstr>
      <vt:lpstr>Arial</vt:lpstr>
      <vt:lpstr>Calibri</vt:lpstr>
      <vt:lpstr>Calibri Light</vt:lpstr>
      <vt:lpstr>Times</vt:lpstr>
      <vt:lpstr>Office Theme</vt:lpstr>
      <vt:lpstr>User-level Thread Scheduling On Remote Memory</vt:lpstr>
      <vt:lpstr>Racklette Effort</vt:lpstr>
      <vt:lpstr>Racklette Effort</vt:lpstr>
      <vt:lpstr>Assumptions</vt:lpstr>
      <vt:lpstr>Question</vt:lpstr>
      <vt:lpstr>Thread Management</vt:lpstr>
      <vt:lpstr>Remote/Disaggregated Memory</vt:lpstr>
      <vt:lpstr>Paging-based Remote Memory</vt:lpstr>
      <vt:lpstr>Page faults are a problem</vt:lpstr>
      <vt:lpstr>Page faults are a problem</vt:lpstr>
      <vt:lpstr>Approach</vt:lpstr>
      <vt:lpstr>Kona</vt:lpstr>
      <vt:lpstr>Kona</vt:lpstr>
      <vt:lpstr>Kona</vt:lpstr>
      <vt:lpstr>Kona + Shenango</vt:lpstr>
      <vt:lpstr>Memcached Throughput</vt:lpstr>
      <vt:lpstr>Memcached Throughput</vt:lpstr>
      <vt:lpstr>Throwing more CPU at it</vt:lpstr>
      <vt:lpstr>Throwing more CPU at it</vt:lpstr>
      <vt:lpstr>Throwing more CPU at it</vt:lpstr>
      <vt:lpstr>Well, what about page faults?</vt:lpstr>
      <vt:lpstr>Potential Solutions</vt:lpstr>
      <vt:lpstr>Going forward</vt:lpstr>
      <vt:lpstr>Conclusion</vt:lpstr>
      <vt:lpstr>Thanks &amp;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(Co)Scheduling Threads On Remote Memory</dc:title>
  <dc:creator>Anil Yelam</dc:creator>
  <cp:lastModifiedBy>Anil Yelam</cp:lastModifiedBy>
  <cp:revision>5</cp:revision>
  <dcterms:created xsi:type="dcterms:W3CDTF">2021-08-13T00:31:44Z</dcterms:created>
  <dcterms:modified xsi:type="dcterms:W3CDTF">2021-09-08T22:39:35Z</dcterms:modified>
</cp:coreProperties>
</file>