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97" r:id="rId3"/>
    <p:sldId id="289" r:id="rId4"/>
    <p:sldId id="290" r:id="rId5"/>
    <p:sldId id="291" r:id="rId6"/>
    <p:sldId id="296" r:id="rId7"/>
    <p:sldId id="298" r:id="rId8"/>
    <p:sldId id="288" r:id="rId9"/>
    <p:sldId id="284" r:id="rId10"/>
    <p:sldId id="285" r:id="rId11"/>
    <p:sldId id="286" r:id="rId12"/>
    <p:sldId id="287" r:id="rId13"/>
    <p:sldId id="283" r:id="rId14"/>
    <p:sldId id="282" r:id="rId15"/>
    <p:sldId id="295" r:id="rId16"/>
    <p:sldId id="275" r:id="rId17"/>
    <p:sldId id="281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>
        <p:scale>
          <a:sx n="120" d="100"/>
          <a:sy n="120" d="100"/>
        </p:scale>
        <p:origin x="-10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9E83-419E-E248-A4DC-CB8600E6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47A1C-743B-AF4E-A38A-D45FD2AD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90D7-2159-9D4B-88C6-0A5CFB0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A0E0-21C6-8D47-909E-63BB18C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B3C-EBC3-5D47-8F26-D4F5AE72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FF29-8A07-5E49-AD62-0526D1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975A-4144-DE42-B287-CC5C1A1A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8BC45-22FF-A54B-A2F0-4AE7D0B0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BD0F-0A9D-1C47-A9B9-77DEEA3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05-ABB1-AD4A-95B7-AB636E6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6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DE53-C508-8045-81F4-BCBC454B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8EB8E-A94E-1648-BAF5-F0634987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7D3A-BC8B-3F4C-80DB-A14BD8F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AA57-2A2B-CB4F-9E48-7AB73FC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3DD6-61AE-6A47-817C-6484684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37DA-A963-A44F-B263-672CAEB9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DDC-78F0-6C43-8C0A-AC89CDDE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3917-557B-F94F-BB7A-C4E9FD8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81E7-8509-5D4E-9A3B-2CE06847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FA7-CE5F-034B-A5B8-EFEBB7F1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68A0-43D9-5546-AE1A-AC71870C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C3E6-098A-FB47-AB3F-17F00AEA7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5BD2-CEC6-8149-B6D6-B6462BF9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677-D117-2344-9FF0-D72BCDC7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95257-73D7-E248-AC79-D2967264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F4A-15AC-EA4A-AA3F-867525F1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465F-DAC1-4842-9CA9-BB349F47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8C4C-95AA-304A-ACBE-B6584C8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4CC0-FEDC-E745-A293-E03812E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2598-0EAD-874E-81C9-53F640E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94AC-7022-DF4E-AD00-86D1F41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BA3-085E-6E4C-AA28-57D02B29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50AC-4CA4-1943-B009-E263FBB7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B00D9-025C-7143-84BD-EE0D7C36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B847C-BC43-544A-8A36-D8D997EF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A936-78B0-CC41-A27E-1706C627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D22C6-16A4-6144-8686-A12639B3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4D324-2C32-3E4A-AC77-C58EC56A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47BC1-BD80-B24D-AAF3-AD4A4A06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0010-991C-0844-B208-338520CF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C7016-8BD8-D140-946A-69E8D20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BEDED-AD56-FF4B-8619-96F8FD9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D3CA8-C08B-C949-887C-513FE494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DE3D-F7D6-064E-B060-F131312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FCC44-82EE-D942-9C58-013F4F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F018-76CF-3444-9A0D-B2041B1E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876B-86D4-6B41-A84C-98C992ED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378-AABB-9A4E-962F-38CB7B30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60CE-1F8D-414B-A081-F556984C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BAA93-D2E0-A045-AA52-7E8E011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385F-3F55-4E45-B942-9B3410B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240F-A05E-7646-A594-8CBAAB5D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A3B5-B2D3-8544-A8A3-01AD569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EE8-F23D-6742-BF30-EF429D7E6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C740-5797-FE4A-9023-544898CF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BA22-FED8-6C40-A63B-B3C06B19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8A27-67E9-7C40-99E2-1E2D2E3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3A07B-1806-D844-B584-6C98321F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CE46C-732E-B340-9D53-6494AE45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5B8D-E76D-D645-9F0B-789BF9CE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C31E5-2B4B-3944-B5EE-2E8574164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07C3-12ED-5D42-B995-924FA1324FD4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1B01-B818-FB4A-9588-82DE09F2E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B024-5B2E-AD4F-86DC-FD578C238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2E96-FCB3-4740-9E76-C9750EAA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A4D5-AB09-2C4B-8A3A-866F8657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E41A-4758-ED43-97CE-D0C186C10160}"/>
              </a:ext>
            </a:extLst>
          </p:cNvPr>
          <p:cNvSpPr/>
          <p:nvPr/>
        </p:nvSpPr>
        <p:spPr>
          <a:xfrm>
            <a:off x="1411000" y="2002922"/>
            <a:ext cx="6740541" cy="34820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b1630 (Cores)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2A425-B77B-CA47-AF92-C11E966C5A6D}"/>
              </a:ext>
            </a:extLst>
          </p:cNvPr>
          <p:cNvSpPr/>
          <p:nvPr/>
        </p:nvSpPr>
        <p:spPr>
          <a:xfrm>
            <a:off x="9244361" y="1586183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7D1C4-3E1A-8746-A375-EB3A979017D5}"/>
              </a:ext>
            </a:extLst>
          </p:cNvPr>
          <p:cNvSpPr/>
          <p:nvPr/>
        </p:nvSpPr>
        <p:spPr>
          <a:xfrm>
            <a:off x="9485227" y="1808356"/>
            <a:ext cx="1456349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Rack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00EC1-5525-9B49-A9BF-DF53A9E212F5}"/>
              </a:ext>
            </a:extLst>
          </p:cNvPr>
          <p:cNvSpPr/>
          <p:nvPr/>
        </p:nvSpPr>
        <p:spPr>
          <a:xfrm>
            <a:off x="9485227" y="2431973"/>
            <a:ext cx="1456349" cy="73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743807-F4E5-6D46-8E8E-25957B32F502}"/>
              </a:ext>
            </a:extLst>
          </p:cNvPr>
          <p:cNvSpPr/>
          <p:nvPr/>
        </p:nvSpPr>
        <p:spPr>
          <a:xfrm>
            <a:off x="9244361" y="4347968"/>
            <a:ext cx="1938083" cy="19506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b1607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E573B0-F607-A245-9299-3D74593AA72D}"/>
              </a:ext>
            </a:extLst>
          </p:cNvPr>
          <p:cNvSpPr/>
          <p:nvPr/>
        </p:nvSpPr>
        <p:spPr>
          <a:xfrm>
            <a:off x="9485227" y="5542157"/>
            <a:ext cx="1456349" cy="3233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E3E858-FCEF-F54C-82BC-BCCA30C54822}"/>
              </a:ext>
            </a:extLst>
          </p:cNvPr>
          <p:cNvSpPr/>
          <p:nvPr/>
        </p:nvSpPr>
        <p:spPr>
          <a:xfrm>
            <a:off x="9485227" y="4730984"/>
            <a:ext cx="1456349" cy="7539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Memcached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4A8B7AA2-A0DA-5448-8EE6-2A61EC905EA4}"/>
              </a:ext>
            </a:extLst>
          </p:cNvPr>
          <p:cNvSpPr/>
          <p:nvPr/>
        </p:nvSpPr>
        <p:spPr>
          <a:xfrm>
            <a:off x="2626112" y="5703849"/>
            <a:ext cx="4047893" cy="594731"/>
          </a:xfrm>
          <a:prstGeom prst="round2Diag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NIC (</a:t>
            </a:r>
            <a:r>
              <a:rPr lang="en-US" sz="1600" dirty="0">
                <a:solidFill>
                  <a:schemeClr val="tx1"/>
                </a:solidFill>
              </a:rPr>
              <a:t>DPDK +RDMA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28A9AF28-AA65-A14F-BD1C-2B402E697E15}"/>
              </a:ext>
            </a:extLst>
          </p:cNvPr>
          <p:cNvSpPr/>
          <p:nvPr/>
        </p:nvSpPr>
        <p:spPr>
          <a:xfrm>
            <a:off x="1830288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276F1A8C-F68B-734E-B237-D85C2BA842F6}"/>
              </a:ext>
            </a:extLst>
          </p:cNvPr>
          <p:cNvSpPr/>
          <p:nvPr/>
        </p:nvSpPr>
        <p:spPr>
          <a:xfrm>
            <a:off x="2617565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41A99B4E-12E3-CE44-85A7-F25F6582704E}"/>
              </a:ext>
            </a:extLst>
          </p:cNvPr>
          <p:cNvSpPr/>
          <p:nvPr/>
        </p:nvSpPr>
        <p:spPr>
          <a:xfrm>
            <a:off x="3404842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D4ECEE55-6C18-DD44-B35A-EDFF4DC51179}"/>
              </a:ext>
            </a:extLst>
          </p:cNvPr>
          <p:cNvSpPr/>
          <p:nvPr/>
        </p:nvSpPr>
        <p:spPr>
          <a:xfrm>
            <a:off x="4192119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>
            <a:extLst>
              <a:ext uri="{FF2B5EF4-FFF2-40B4-BE49-F238E27FC236}">
                <a16:creationId xmlns:a16="http://schemas.microsoft.com/office/drawing/2014/main" id="{A148D849-1888-B043-8A1E-3B9071BEF5CB}"/>
              </a:ext>
            </a:extLst>
          </p:cNvPr>
          <p:cNvSpPr/>
          <p:nvPr/>
        </p:nvSpPr>
        <p:spPr>
          <a:xfrm>
            <a:off x="4979396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>
            <a:extLst>
              <a:ext uri="{FF2B5EF4-FFF2-40B4-BE49-F238E27FC236}">
                <a16:creationId xmlns:a16="http://schemas.microsoft.com/office/drawing/2014/main" id="{CF46085D-76AA-C24D-A1A0-B4B948FF47C5}"/>
              </a:ext>
            </a:extLst>
          </p:cNvPr>
          <p:cNvSpPr/>
          <p:nvPr/>
        </p:nvSpPr>
        <p:spPr>
          <a:xfrm>
            <a:off x="5766673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Same Side Corner Rectangle 24">
            <a:extLst>
              <a:ext uri="{FF2B5EF4-FFF2-40B4-BE49-F238E27FC236}">
                <a16:creationId xmlns:a16="http://schemas.microsoft.com/office/drawing/2014/main" id="{E23BF806-2DA1-D941-9739-935DFFB7F033}"/>
              </a:ext>
            </a:extLst>
          </p:cNvPr>
          <p:cNvSpPr/>
          <p:nvPr/>
        </p:nvSpPr>
        <p:spPr>
          <a:xfrm>
            <a:off x="6546880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E7F4A73E-C29D-8346-A1DF-2CF7F2739178}"/>
              </a:ext>
            </a:extLst>
          </p:cNvPr>
          <p:cNvSpPr/>
          <p:nvPr/>
        </p:nvSpPr>
        <p:spPr>
          <a:xfrm>
            <a:off x="7334157" y="4904386"/>
            <a:ext cx="211873" cy="203589"/>
          </a:xfrm>
          <a:prstGeom prst="snip2Same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0840C5-1CD8-3E46-BC54-F389D6122406}"/>
              </a:ext>
            </a:extLst>
          </p:cNvPr>
          <p:cNvSpPr/>
          <p:nvPr/>
        </p:nvSpPr>
        <p:spPr>
          <a:xfrm>
            <a:off x="2617565" y="4207347"/>
            <a:ext cx="2573704" cy="431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Runtime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A082C-E39E-8442-B8C1-4EBFB6E506C5}"/>
              </a:ext>
            </a:extLst>
          </p:cNvPr>
          <p:cNvSpPr/>
          <p:nvPr/>
        </p:nvSpPr>
        <p:spPr>
          <a:xfrm>
            <a:off x="1593324" y="2916671"/>
            <a:ext cx="685800" cy="17217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Shenango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IO Core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84B6C5-B789-384C-93BE-A348577F26A5}"/>
              </a:ext>
            </a:extLst>
          </p:cNvPr>
          <p:cNvSpPr/>
          <p:nvPr/>
        </p:nvSpPr>
        <p:spPr>
          <a:xfrm>
            <a:off x="5579327" y="313044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41611-1D8E-7740-9320-33E594B38121}"/>
              </a:ext>
            </a:extLst>
          </p:cNvPr>
          <p:cNvSpPr/>
          <p:nvPr/>
        </p:nvSpPr>
        <p:spPr>
          <a:xfrm>
            <a:off x="2765135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3A3D01-EFCF-5B40-84B9-86BC65FD50B6}"/>
              </a:ext>
            </a:extLst>
          </p:cNvPr>
          <p:cNvSpPr/>
          <p:nvPr/>
        </p:nvSpPr>
        <p:spPr>
          <a:xfrm>
            <a:off x="2765135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1F034C-7F05-B446-8EC4-8DE9816DA712}"/>
              </a:ext>
            </a:extLst>
          </p:cNvPr>
          <p:cNvSpPr/>
          <p:nvPr/>
        </p:nvSpPr>
        <p:spPr>
          <a:xfrm>
            <a:off x="3342948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F54F22-B715-9E40-9AC9-4AF83CDBB391}"/>
              </a:ext>
            </a:extLst>
          </p:cNvPr>
          <p:cNvSpPr/>
          <p:nvPr/>
        </p:nvSpPr>
        <p:spPr>
          <a:xfrm>
            <a:off x="3342948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54F45F-46C7-2447-A71D-0DD27E4AD687}"/>
              </a:ext>
            </a:extLst>
          </p:cNvPr>
          <p:cNvSpPr/>
          <p:nvPr/>
        </p:nvSpPr>
        <p:spPr>
          <a:xfrm>
            <a:off x="3982476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F3E0E4-681C-A345-A01F-8D203F50EC6E}"/>
              </a:ext>
            </a:extLst>
          </p:cNvPr>
          <p:cNvSpPr/>
          <p:nvPr/>
        </p:nvSpPr>
        <p:spPr>
          <a:xfrm>
            <a:off x="3982476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23EB6E-090A-A248-A4E4-7A4EE50E23C2}"/>
              </a:ext>
            </a:extLst>
          </p:cNvPr>
          <p:cNvSpPr/>
          <p:nvPr/>
        </p:nvSpPr>
        <p:spPr>
          <a:xfrm>
            <a:off x="4572377" y="3135352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48C7FE-2CBC-144B-9917-516CA4A8FABD}"/>
              </a:ext>
            </a:extLst>
          </p:cNvPr>
          <p:cNvSpPr/>
          <p:nvPr/>
        </p:nvSpPr>
        <p:spPr>
          <a:xfrm>
            <a:off x="4572377" y="3672907"/>
            <a:ext cx="379510" cy="4014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28A63-9AC7-DE49-8C2D-58587F3A5CB6}"/>
              </a:ext>
            </a:extLst>
          </p:cNvPr>
          <p:cNvSpPr txBox="1"/>
          <p:nvPr/>
        </p:nvSpPr>
        <p:spPr>
          <a:xfrm>
            <a:off x="3290523" y="2791895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Threads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A1D240-7679-4847-9574-6C87FA82AAA3}"/>
              </a:ext>
            </a:extLst>
          </p:cNvPr>
          <p:cNvSpPr/>
          <p:nvPr/>
        </p:nvSpPr>
        <p:spPr>
          <a:xfrm>
            <a:off x="2406248" y="2250205"/>
            <a:ext cx="5625793" cy="2556820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0" tIns="0" bIns="1828800" rtlCol="0" anchor="t" anchorCtr="0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Memcached Process</a:t>
            </a:r>
          </a:p>
        </p:txBody>
      </p:sp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3A1C8ED9-E418-CD42-A375-7D994F275444}"/>
              </a:ext>
            </a:extLst>
          </p:cNvPr>
          <p:cNvSpPr/>
          <p:nvPr/>
        </p:nvSpPr>
        <p:spPr>
          <a:xfrm>
            <a:off x="2147169" y="4270516"/>
            <a:ext cx="596408" cy="302851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8D6A87F-1A4A-3C44-8584-3188A867C779}"/>
              </a:ext>
            </a:extLst>
          </p:cNvPr>
          <p:cNvCxnSpPr>
            <a:cxnSpLocks/>
            <a:stCxn id="15" idx="0"/>
            <a:endCxn id="10" idx="1"/>
          </p:cNvCxnSpPr>
          <p:nvPr/>
        </p:nvCxnSpPr>
        <p:spPr>
          <a:xfrm flipV="1">
            <a:off x="6674005" y="5323274"/>
            <a:ext cx="2570356" cy="677941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A1F38FB-7364-8441-B31C-8ABAA29292D5}"/>
              </a:ext>
            </a:extLst>
          </p:cNvPr>
          <p:cNvCxnSpPr>
            <a:cxnSpLocks/>
            <a:stCxn id="29" idx="2"/>
            <a:endCxn id="15" idx="2"/>
          </p:cNvCxnSpPr>
          <p:nvPr/>
        </p:nvCxnSpPr>
        <p:spPr>
          <a:xfrm rot="16200000" flipH="1">
            <a:off x="1599757" y="4974859"/>
            <a:ext cx="1362823" cy="689888"/>
          </a:xfrm>
          <a:prstGeom prst="bentConnector2">
            <a:avLst/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AADBD29-7ADD-6A40-8C1C-EBCBA1533F6E}"/>
              </a:ext>
            </a:extLst>
          </p:cNvPr>
          <p:cNvCxnSpPr>
            <a:cxnSpLocks/>
            <a:stCxn id="15" idx="0"/>
            <a:endCxn id="6" idx="1"/>
          </p:cNvCxnSpPr>
          <p:nvPr/>
        </p:nvCxnSpPr>
        <p:spPr>
          <a:xfrm flipV="1">
            <a:off x="6674005" y="2561489"/>
            <a:ext cx="2570356" cy="3439726"/>
          </a:xfrm>
          <a:prstGeom prst="bentConnector3">
            <a:avLst>
              <a:gd name="adj1" fmla="val 85141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1F0EDB8-0E26-9443-8E3F-D3E6556FD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1400" y="5180232"/>
            <a:ext cx="1091779" cy="8096"/>
          </a:xfrm>
          <a:prstGeom prst="bentConnector3">
            <a:avLst>
              <a:gd name="adj1" fmla="val 91877"/>
            </a:avLst>
          </a:prstGeom>
          <a:ln w="12700">
            <a:solidFill>
              <a:srgbClr val="C0000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B816986-506E-7C4B-9D51-43C345989A60}"/>
              </a:ext>
            </a:extLst>
          </p:cNvPr>
          <p:cNvSpPr/>
          <p:nvPr/>
        </p:nvSpPr>
        <p:spPr>
          <a:xfrm>
            <a:off x="6114660" y="2785397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Kona Threads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F37B233-CB88-EF42-BDEE-252366B1E5D3}"/>
              </a:ext>
            </a:extLst>
          </p:cNvPr>
          <p:cNvSpPr/>
          <p:nvPr/>
        </p:nvSpPr>
        <p:spPr>
          <a:xfrm>
            <a:off x="6368463" y="3144819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faults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6785512-F4F5-3645-94E2-AE0DEFB4029F}"/>
              </a:ext>
            </a:extLst>
          </p:cNvPr>
          <p:cNvSpPr/>
          <p:nvPr/>
        </p:nvSpPr>
        <p:spPr>
          <a:xfrm>
            <a:off x="7169961" y="3152130"/>
            <a:ext cx="685800" cy="150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Eviction</a:t>
            </a:r>
          </a:p>
        </p:txBody>
      </p:sp>
    </p:spTree>
    <p:extLst>
      <p:ext uri="{BB962C8B-B14F-4D97-AF65-F5344CB8AC3E}">
        <p14:creationId xmlns:p14="http://schemas.microsoft.com/office/powerpoint/2010/main" val="74547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C3A-0B3C-9243-A20C-9D243218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for upcalls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18AB-8747-4F4A-870C-14B22451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for blocking</a:t>
            </a:r>
          </a:p>
          <a:p>
            <a:pPr lvl="1"/>
            <a:r>
              <a:rPr lang="en-US" dirty="0"/>
              <a:t>I/O: Wrapping I/O in </a:t>
            </a:r>
            <a:r>
              <a:rPr lang="en-US" dirty="0" err="1"/>
              <a:t>userspace</a:t>
            </a:r>
            <a:r>
              <a:rPr lang="en-US" dirty="0"/>
              <a:t> and use async kernel interfaces 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: pad them compile time </a:t>
            </a:r>
          </a:p>
          <a:p>
            <a:pPr lvl="2"/>
            <a:r>
              <a:rPr lang="en-US" dirty="0"/>
              <a:t>Still lose the thread but at least you’ll know. </a:t>
            </a:r>
          </a:p>
          <a:p>
            <a:pPr lvl="2"/>
            <a:r>
              <a:rPr lang="en-US" dirty="0"/>
              <a:t>Maintain spare kernel threads, but at the cost of spinning E.g., GO</a:t>
            </a:r>
          </a:p>
          <a:p>
            <a:pPr lvl="1"/>
            <a:r>
              <a:rPr lang="en-US" dirty="0"/>
              <a:t>Work stealing – Shenango, </a:t>
            </a:r>
            <a:r>
              <a:rPr lang="en-US" dirty="0" err="1"/>
              <a:t>Caladan</a:t>
            </a:r>
            <a:r>
              <a:rPr lang="en-US" dirty="0"/>
              <a:t>, GO,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pagefaults</a:t>
            </a:r>
            <a:r>
              <a:rPr lang="en-US" dirty="0"/>
              <a:t>, no knowledge of blocking.</a:t>
            </a:r>
          </a:p>
          <a:p>
            <a:pPr lvl="1"/>
            <a:r>
              <a:rPr lang="en-US" dirty="0"/>
              <a:t>None of the recent schedulers handle. But that’s okay!</a:t>
            </a:r>
          </a:p>
          <a:p>
            <a:pPr lvl="1"/>
            <a:r>
              <a:rPr lang="en-US" dirty="0"/>
              <a:t>Not for remote memory.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7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C3A-0B3C-9243-A20C-9D243218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for upcalls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18AB-8747-4F4A-870C-14B22451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upcalls a solution though?</a:t>
            </a:r>
          </a:p>
          <a:p>
            <a:pPr lvl="1"/>
            <a:r>
              <a:rPr lang="en-US" dirty="0"/>
              <a:t>How expensive is an upcall compare to e.g., page fault or kernel thread creation,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Depends on the answer.</a:t>
            </a:r>
          </a:p>
          <a:p>
            <a:pPr lvl="1"/>
            <a:endParaRPr lang="en-US" dirty="0"/>
          </a:p>
          <a:p>
            <a:r>
              <a:rPr lang="en-US" dirty="0"/>
              <a:t>My goal:</a:t>
            </a:r>
          </a:p>
          <a:p>
            <a:pPr lvl="1"/>
            <a:r>
              <a:rPr lang="en-US" b="1" dirty="0"/>
              <a:t>Estimate the CPU loss due to page faults </a:t>
            </a:r>
          </a:p>
          <a:p>
            <a:pPr lvl="2"/>
            <a:r>
              <a:rPr lang="en-US" dirty="0"/>
              <a:t>Emulate</a:t>
            </a:r>
            <a:r>
              <a:rPr lang="en-US" b="1" dirty="0"/>
              <a:t> </a:t>
            </a:r>
            <a:r>
              <a:rPr lang="en-US" dirty="0"/>
              <a:t>upcall by returning the same thread </a:t>
            </a:r>
            <a:r>
              <a:rPr lang="en-US" i="1" dirty="0"/>
              <a:t>quickly</a:t>
            </a:r>
            <a:r>
              <a:rPr lang="en-US" dirty="0"/>
              <a:t> after a page fault?</a:t>
            </a:r>
            <a:endParaRPr lang="en-US" b="1" dirty="0"/>
          </a:p>
          <a:p>
            <a:pPr lvl="1"/>
            <a:r>
              <a:rPr lang="en-US" dirty="0"/>
              <a:t>Estimate the cost of upcalls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B431-07DA-7344-BFBE-C2667A45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for Shenango?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1784-D32F-2E45-A4D2-33315B8C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 a strong one, really.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happened to have what we’re looking for – a </a:t>
            </a:r>
            <a:r>
              <a:rPr lang="en-US" i="1" dirty="0"/>
              <a:t>recent</a:t>
            </a:r>
            <a:r>
              <a:rPr lang="en-US" dirty="0"/>
              <a:t> M:N scheduler with some ported applications</a:t>
            </a:r>
          </a:p>
          <a:p>
            <a:pPr lvl="1"/>
            <a:r>
              <a:rPr lang="en-US" dirty="0"/>
              <a:t>Controlling the net stack might come in handy!</a:t>
            </a:r>
          </a:p>
          <a:p>
            <a:pPr lvl="1"/>
            <a:r>
              <a:rPr lang="en-US" dirty="0"/>
              <a:t>No other threading libs with built-in upcalls</a:t>
            </a:r>
          </a:p>
        </p:txBody>
      </p:sp>
    </p:spTree>
    <p:extLst>
      <p:ext uri="{BB962C8B-B14F-4D97-AF65-F5344CB8AC3E}">
        <p14:creationId xmlns:p14="http://schemas.microsoft.com/office/powerpoint/2010/main" val="362351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9A86-3D3C-B94E-B33F-E64ED39B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344-81C5-2647-AD6F-FFADC57F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bettering plots – adding more metrics</a:t>
            </a:r>
          </a:p>
          <a:p>
            <a:r>
              <a:rPr lang="en-US"/>
              <a:t>E.g.,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D65CF-690F-B545-9F11-B46943CC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14" y="2305103"/>
            <a:ext cx="8798312" cy="45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03BA-293F-D94D-8070-E1A4E3EB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19D9-C515-4247-9A31-9511C11F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0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Making it CPU bottlenecked:</a:t>
            </a:r>
          </a:p>
          <a:p>
            <a:r>
              <a:rPr lang="en-US" dirty="0"/>
              <a:t>Lower server cores so that we don’t see </a:t>
            </a:r>
            <a:r>
              <a:rPr lang="en-US" dirty="0" err="1"/>
              <a:t>i</a:t>
            </a:r>
            <a:r>
              <a:rPr lang="en-US" dirty="0"/>
              <a:t>/o core or RDMA bottlenecks</a:t>
            </a:r>
          </a:p>
          <a:p>
            <a:r>
              <a:rPr lang="en-US" dirty="0"/>
              <a:t>Zipfian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6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63F8-C5DE-5A4D-89AE-AD34AFE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4D0A-64B5-2447-8943-0DBDD65D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1EE7B-666D-374F-8E24-DD8871621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57"/>
          <a:stretch/>
        </p:blipFill>
        <p:spPr>
          <a:xfrm>
            <a:off x="1224623" y="1690688"/>
            <a:ext cx="9539171" cy="2461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F1BCB-E4A6-EC41-956B-843EC2587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30"/>
          <a:stretch/>
        </p:blipFill>
        <p:spPr>
          <a:xfrm>
            <a:off x="1224623" y="4151898"/>
            <a:ext cx="9539171" cy="24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B4AE-5C21-1048-A00B-39A53BC7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D011-204D-BE4E-B503-E81535AD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987B-7332-B144-9F61-2F7209FD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2C2D-F71F-F74C-A36C-68CCE8AE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3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50DB-463B-BF46-9941-5E892D91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00C6-E2B6-CD4F-93A5-EA43BA04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add upcalls, how much would the performance improve?</a:t>
            </a:r>
          </a:p>
          <a:p>
            <a:r>
              <a:rPr lang="en-US" dirty="0"/>
              <a:t>How much does thrashing have to do with?</a:t>
            </a:r>
          </a:p>
          <a:p>
            <a:r>
              <a:rPr lang="en-US" dirty="0"/>
              <a:t>Emulating to get a lower/upper bound?</a:t>
            </a:r>
          </a:p>
          <a:p>
            <a:r>
              <a:rPr lang="en-US" dirty="0"/>
              <a:t>Some simulations?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Racklette</a:t>
            </a:r>
            <a:r>
              <a:rPr lang="en-US" dirty="0"/>
              <a:t> meeting:</a:t>
            </a:r>
          </a:p>
          <a:p>
            <a:r>
              <a:rPr lang="en-US" dirty="0"/>
              <a:t>No luck with Sched act code so far</a:t>
            </a:r>
          </a:p>
          <a:p>
            <a:r>
              <a:rPr lang="en-US" dirty="0"/>
              <a:t>M:N vs other scheduling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AFAB-F94B-4E4C-97A2-4FA4357A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E573-0383-EB4D-9C86-586FF718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 for the talk – practice talk on Thu/Fri?</a:t>
            </a:r>
          </a:p>
          <a:p>
            <a:r>
              <a:rPr lang="en-US" dirty="0"/>
              <a:t>What should I shoot for, results-wise?</a:t>
            </a:r>
          </a:p>
          <a:p>
            <a:r>
              <a:rPr lang="en-US" dirty="0"/>
              <a:t>Signing the NDA stuff</a:t>
            </a:r>
          </a:p>
          <a:p>
            <a:r>
              <a:rPr lang="en-US" dirty="0"/>
              <a:t>Also, Alex wanted to talk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server cores at 1500MB 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B696262-C289-834C-A154-BF54FDAA3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60" y="1546843"/>
            <a:ext cx="7036341" cy="5311157"/>
          </a:xfrm>
        </p:spPr>
      </p:pic>
    </p:spTree>
    <p:extLst>
      <p:ext uri="{BB962C8B-B14F-4D97-AF65-F5344CB8AC3E}">
        <p14:creationId xmlns:p14="http://schemas.microsoft.com/office/powerpoint/2010/main" val="14296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F212-8B03-CE48-8FD3-B4DAF507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Kona memory at 4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4BB0-D1B8-CE4D-A9E8-249EE76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3208D-A616-4D4C-9A36-F951CAEC3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57"/>
          <a:stretch/>
        </p:blipFill>
        <p:spPr>
          <a:xfrm>
            <a:off x="605515" y="2442117"/>
            <a:ext cx="11340285" cy="29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63F8-C5DE-5A4D-89AE-AD34AFE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server cores at 1500MB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4D0A-64B5-2447-8943-0DBDD65D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E69F1-CDE2-0647-B319-2729800D5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" b="66179"/>
          <a:stretch/>
        </p:blipFill>
        <p:spPr>
          <a:xfrm>
            <a:off x="605515" y="2442117"/>
            <a:ext cx="11343490" cy="29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server cores at 1500MB 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D4AF65-BC14-DB43-B9BE-7E2D4244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67" y="1903684"/>
            <a:ext cx="7717688" cy="3776120"/>
          </a:xfrm>
        </p:spPr>
      </p:pic>
    </p:spTree>
    <p:extLst>
      <p:ext uri="{BB962C8B-B14F-4D97-AF65-F5344CB8AC3E}">
        <p14:creationId xmlns:p14="http://schemas.microsoft.com/office/powerpoint/2010/main" val="38349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8A7-1E62-3040-9876-71246749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server cores at 1500MB 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DCAD7A4-4823-484B-9537-70245DD6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10" y="1825625"/>
            <a:ext cx="8780180" cy="4351338"/>
          </a:xfrm>
        </p:spPr>
      </p:pic>
    </p:spTree>
    <p:extLst>
      <p:ext uri="{BB962C8B-B14F-4D97-AF65-F5344CB8AC3E}">
        <p14:creationId xmlns:p14="http://schemas.microsoft.com/office/powerpoint/2010/main" val="393856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E178-108A-0243-8F3C-04215933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34BC-77DF-1C49-9ED2-C9A94E84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Can we convert them to user threads?</a:t>
            </a:r>
          </a:p>
          <a:p>
            <a:pPr lvl="0"/>
            <a:r>
              <a:rPr lang="en-US" dirty="0"/>
              <a:t>The </a:t>
            </a:r>
            <a:r>
              <a:rPr lang="en-US" dirty="0" err="1"/>
              <a:t>rdma</a:t>
            </a:r>
            <a:r>
              <a:rPr lang="en-US" dirty="0"/>
              <a:t> 12 error in eviction writes</a:t>
            </a:r>
          </a:p>
          <a:p>
            <a:pPr lvl="0"/>
            <a:r>
              <a:rPr lang="en-US" dirty="0"/>
              <a:t>Write protect </a:t>
            </a:r>
          </a:p>
        </p:txBody>
      </p:sp>
    </p:spTree>
    <p:extLst>
      <p:ext uri="{BB962C8B-B14F-4D97-AF65-F5344CB8AC3E}">
        <p14:creationId xmlns:p14="http://schemas.microsoft.com/office/powerpoint/2010/main" val="39961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404-6081-3840-9816-45EC7CB4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4A57-3988-9B44-9026-F295FADB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0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C3A-0B3C-9243-A20C-9D243218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for upcalls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18AB-8747-4F4A-870C-14B22451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</a:t>
            </a:r>
            <a:r>
              <a:rPr lang="en-US" dirty="0" err="1"/>
              <a:t>userspace</a:t>
            </a:r>
            <a:r>
              <a:rPr lang="en-US" dirty="0"/>
              <a:t> threading </a:t>
            </a:r>
          </a:p>
          <a:p>
            <a:pPr lvl="1"/>
            <a:r>
              <a:rPr lang="en-US" dirty="0"/>
              <a:t>M:N scheduling</a:t>
            </a:r>
          </a:p>
          <a:p>
            <a:pPr lvl="2"/>
            <a:r>
              <a:rPr lang="en-US" dirty="0"/>
              <a:t>Arachne – Better, fast scheduling to exploit cache locality</a:t>
            </a:r>
          </a:p>
          <a:p>
            <a:pPr lvl="2"/>
            <a:r>
              <a:rPr lang="en-US" dirty="0"/>
              <a:t>Shinjuku – preemption using signals</a:t>
            </a:r>
          </a:p>
          <a:p>
            <a:pPr lvl="2"/>
            <a:r>
              <a:rPr lang="en-US" dirty="0"/>
              <a:t>Shenango – use net stack to better estimate/respond to demand</a:t>
            </a:r>
          </a:p>
          <a:p>
            <a:pPr lvl="2"/>
            <a:r>
              <a:rPr lang="en-US" dirty="0" err="1"/>
              <a:t>Caladan</a:t>
            </a:r>
            <a:r>
              <a:rPr lang="en-US" dirty="0"/>
              <a:t> – use other signals to minimize interference</a:t>
            </a:r>
          </a:p>
          <a:p>
            <a:pPr lvl="2"/>
            <a:r>
              <a:rPr lang="en-US" dirty="0"/>
              <a:t>GO scheduler – best in practice IMO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Blocking calls is an orthogonal issue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35644</TotalTime>
  <Words>457</Words>
  <Application>Microsoft Macintosh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Setup</vt:lpstr>
      <vt:lpstr>Changing server cores at 1500MB </vt:lpstr>
      <vt:lpstr>Changing Kona memory at 4 cores</vt:lpstr>
      <vt:lpstr>Changing server cores at 1500MB </vt:lpstr>
      <vt:lpstr>Changing server cores at 1500MB </vt:lpstr>
      <vt:lpstr>Changing server cores at 1500MB </vt:lpstr>
      <vt:lpstr>Discussion</vt:lpstr>
      <vt:lpstr>Misc</vt:lpstr>
      <vt:lpstr>Argument for upcalls</vt:lpstr>
      <vt:lpstr>Argument for upcalls</vt:lpstr>
      <vt:lpstr>Argument for upcalls</vt:lpstr>
      <vt:lpstr>Argument for Shenango?</vt:lpstr>
      <vt:lpstr>Status</vt:lpstr>
      <vt:lpstr>Next</vt:lpstr>
      <vt:lpstr>PowerPoint Presentation</vt:lpstr>
      <vt:lpstr>Misc</vt:lpstr>
      <vt:lpstr>PowerPoint Presentation</vt:lpstr>
      <vt:lpstr>Discussion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Shenango running!</dc:title>
  <dc:creator>Anil Yelam</dc:creator>
  <cp:lastModifiedBy>Anil Yelam</cp:lastModifiedBy>
  <cp:revision>22</cp:revision>
  <dcterms:created xsi:type="dcterms:W3CDTF">2021-07-23T17:41:37Z</dcterms:created>
  <dcterms:modified xsi:type="dcterms:W3CDTF">2021-09-07T02:05:45Z</dcterms:modified>
</cp:coreProperties>
</file>