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480" r:id="rId2"/>
    <p:sldId id="482" r:id="rId3"/>
    <p:sldId id="477" r:id="rId4"/>
    <p:sldId id="484" r:id="rId5"/>
    <p:sldId id="483" r:id="rId6"/>
    <p:sldId id="481" r:id="rId7"/>
    <p:sldId id="4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1"/>
    <p:restoredTop sz="96928"/>
  </p:normalViewPr>
  <p:slideViewPr>
    <p:cSldViewPr snapToGrid="0" snapToObjects="1">
      <p:cViewPr varScale="1">
        <p:scale>
          <a:sx n="153" d="100"/>
          <a:sy n="153" d="100"/>
        </p:scale>
        <p:origin x="1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4486E-5AE1-B645-9909-74F6576A640C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207C1-FD8D-2B49-B9EE-958A9AFE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9E83-419E-E248-A4DC-CB8600E65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47A1C-743B-AF4E-A38A-D45FD2ADA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890D7-2159-9D4B-88C6-0A5CFB02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A0E0-21C6-8D47-909E-63BB18C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EB3C-EBC3-5D47-8F26-D4F5AE72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FF29-8A07-5E49-AD62-0526D1EE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4975A-4144-DE42-B287-CC5C1A1A8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8BC45-22FF-A54B-A2F0-4AE7D0B0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BD0F-0A9D-1C47-A9B9-77DEEA35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5B05-ABB1-AD4A-95B7-AB636E64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FDE53-C508-8045-81F4-BCBC454BF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8EB8E-A94E-1648-BAF5-F06349873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7D3A-BC8B-3F4C-80DB-A14BD8F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AA57-2A2B-CB4F-9E48-7AB73FC7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3DD6-61AE-6A47-817C-6484684C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37DA-A963-A44F-B263-672CAEB9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5DDC-78F0-6C43-8C0A-AC89CDDE4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3917-557B-F94F-BB7A-C4E9FD8F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81E7-8509-5D4E-9A3B-2CE06847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5FA7-CE5F-034B-A5B8-EFEBB7F1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68A0-43D9-5546-AE1A-AC71870C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9C3E6-098A-FB47-AB3F-17F00AEA7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5BD2-CEC6-8149-B6D6-B6462BF9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6677-D117-2344-9FF0-D72BCDC7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95257-73D7-E248-AC79-D2967264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6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0F4A-15AC-EA4A-AA3F-867525F1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465F-DAC1-4842-9CA9-BB349F47A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38C4C-95AA-304A-ACBE-B6584C8F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94CC0-FEDC-E745-A293-E03812EF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2598-0EAD-874E-81C9-53F640E4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C94AC-7022-DF4E-AD00-86D1F419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2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ABA3-085E-6E4C-AA28-57D02B29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50AC-4CA4-1943-B009-E263FBB71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B00D9-025C-7143-84BD-EE0D7C363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B847C-BC43-544A-8A36-D8D997EF3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BA936-78B0-CC41-A27E-1706C6279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D22C6-16A4-6144-8686-A12639B3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4D324-2C32-3E4A-AC77-C58EC56A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47BC1-BD80-B24D-AAF3-AD4A4A06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0010-991C-0844-B208-338520CF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C7016-8BD8-D140-946A-69E8D205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EDED-AD56-FF4B-8619-96F8FD91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D3CA8-C08B-C949-887C-513FE494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FDE3D-F7D6-064E-B060-F131312A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FCC44-82EE-D942-9C58-013F4F6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CF018-76CF-3444-9A0D-B2041B1E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5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876B-86D4-6B41-A84C-98C992ED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5378-AABB-9A4E-962F-38CB7B30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660CE-1F8D-414B-A081-F556984C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BAA93-D2E0-A045-AA52-7E8E0110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1385F-3F55-4E45-B942-9B3410BD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2240F-A05E-7646-A594-8CBAAB5D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8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A3B5-B2D3-8544-A8A3-01AD5691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8DEE8-F23D-6742-BF30-EF429D7E6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7C740-5797-FE4A-9023-544898CF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6BA22-FED8-6C40-A63B-B3C06B19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8A27-67E9-7C40-99E2-1E2D2E3E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3A07B-1806-D844-B584-6C98321F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CE46C-732E-B340-9D53-6494AE45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5B8D-E76D-D645-9F0B-789BF9CE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C31E5-2B4B-3944-B5EE-2E8574164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07C3-12ED-5D42-B995-924FA1324F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1B01-B818-FB4A-9588-82DE09F2E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B024-5B2E-AD4F-86DC-FD578C238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0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C52D-2AA7-D148-88A7-3C316F2A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56B5-6A42-1049-AAB5-3EC9F59F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 with handling concurrent app-faults</a:t>
            </a:r>
          </a:p>
          <a:p>
            <a:r>
              <a:rPr lang="en-US" strike="sngStrike" dirty="0"/>
              <a:t>Testing</a:t>
            </a:r>
            <a:r>
              <a:rPr lang="en-US" dirty="0"/>
              <a:t> the scheduler changes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E32D35-B7BC-0348-A1C0-1E4C7C10E625}"/>
              </a:ext>
            </a:extLst>
          </p:cNvPr>
          <p:cNvSpPr/>
          <p:nvPr/>
        </p:nvSpPr>
        <p:spPr>
          <a:xfrm>
            <a:off x="4398717" y="4610291"/>
            <a:ext cx="2776330" cy="586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225F38-E9C3-E24D-9EC5-64D1E6840233}"/>
              </a:ext>
            </a:extLst>
          </p:cNvPr>
          <p:cNvSpPr/>
          <p:nvPr/>
        </p:nvSpPr>
        <p:spPr>
          <a:xfrm>
            <a:off x="7809031" y="3628836"/>
            <a:ext cx="1682495" cy="1567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Kona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2A70B1-AE15-124D-A4E7-A58FF32C2AB2}"/>
              </a:ext>
            </a:extLst>
          </p:cNvPr>
          <p:cNvSpPr/>
          <p:nvPr/>
        </p:nvSpPr>
        <p:spPr>
          <a:xfrm>
            <a:off x="4398717" y="5323523"/>
            <a:ext cx="5202538" cy="8534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5871FA5-8B89-F044-B1CB-AE0BB3662945}"/>
              </a:ext>
            </a:extLst>
          </p:cNvPr>
          <p:cNvSpPr/>
          <p:nvPr/>
        </p:nvSpPr>
        <p:spPr>
          <a:xfrm>
            <a:off x="4398717" y="3628836"/>
            <a:ext cx="2776330" cy="8656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97B166-3EAD-B540-AB6C-2A856B1E5DB0}"/>
              </a:ext>
            </a:extLst>
          </p:cNvPr>
          <p:cNvCxnSpPr>
            <a:cxnSpLocks/>
          </p:cNvCxnSpPr>
          <p:nvPr/>
        </p:nvCxnSpPr>
        <p:spPr>
          <a:xfrm>
            <a:off x="5260903" y="4343260"/>
            <a:ext cx="0" cy="1706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0AB3BA-B908-B34A-89E0-C9EA6E43C196}"/>
              </a:ext>
            </a:extLst>
          </p:cNvPr>
          <p:cNvCxnSpPr>
            <a:cxnSpLocks/>
          </p:cNvCxnSpPr>
          <p:nvPr/>
        </p:nvCxnSpPr>
        <p:spPr>
          <a:xfrm flipV="1">
            <a:off x="5260903" y="6037948"/>
            <a:ext cx="3125923" cy="12192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3A650E-6A6C-B442-8381-D838415B7EA2}"/>
              </a:ext>
            </a:extLst>
          </p:cNvPr>
          <p:cNvCxnSpPr>
            <a:cxnSpLocks/>
          </p:cNvCxnSpPr>
          <p:nvPr/>
        </p:nvCxnSpPr>
        <p:spPr>
          <a:xfrm flipV="1">
            <a:off x="8386826" y="4811459"/>
            <a:ext cx="0" cy="122649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1880B1-04D8-1D48-A22B-1CDE56744D69}"/>
              </a:ext>
            </a:extLst>
          </p:cNvPr>
          <p:cNvCxnSpPr>
            <a:cxnSpLocks/>
          </p:cNvCxnSpPr>
          <p:nvPr/>
        </p:nvCxnSpPr>
        <p:spPr>
          <a:xfrm flipV="1">
            <a:off x="9209388" y="4343260"/>
            <a:ext cx="1196539" cy="12193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626BDD-9EA6-6743-A066-D99D8ADCD060}"/>
              </a:ext>
            </a:extLst>
          </p:cNvPr>
          <p:cNvSpPr txBox="1"/>
          <p:nvPr/>
        </p:nvSpPr>
        <p:spPr>
          <a:xfrm>
            <a:off x="10405927" y="3881595"/>
            <a:ext cx="1196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memory server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454A6E-AC63-6945-8A31-DE56492D3699}"/>
              </a:ext>
            </a:extLst>
          </p:cNvPr>
          <p:cNvCxnSpPr>
            <a:cxnSpLocks/>
          </p:cNvCxnSpPr>
          <p:nvPr/>
        </p:nvCxnSpPr>
        <p:spPr>
          <a:xfrm>
            <a:off x="6339895" y="4331068"/>
            <a:ext cx="0" cy="12119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C86DC0-6214-8649-9A2D-6C3604580E6B}"/>
              </a:ext>
            </a:extLst>
          </p:cNvPr>
          <p:cNvCxnSpPr>
            <a:cxnSpLocks/>
          </p:cNvCxnSpPr>
          <p:nvPr/>
        </p:nvCxnSpPr>
        <p:spPr>
          <a:xfrm>
            <a:off x="6339895" y="5542979"/>
            <a:ext cx="408432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B4AA11-1819-D040-9DA1-4C45B0A194AE}"/>
              </a:ext>
            </a:extLst>
          </p:cNvPr>
          <p:cNvCxnSpPr>
            <a:cxnSpLocks/>
          </p:cNvCxnSpPr>
          <p:nvPr/>
        </p:nvCxnSpPr>
        <p:spPr>
          <a:xfrm flipV="1">
            <a:off x="6748327" y="4982147"/>
            <a:ext cx="0" cy="560832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369F91-8F02-2D48-988F-EE49C02CFF9E}"/>
              </a:ext>
            </a:extLst>
          </p:cNvPr>
          <p:cNvSpPr/>
          <p:nvPr/>
        </p:nvSpPr>
        <p:spPr>
          <a:xfrm>
            <a:off x="7321350" y="3628836"/>
            <a:ext cx="341377" cy="1567864"/>
          </a:xfrm>
          <a:prstGeom prst="round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FF3CA0-9E1A-D841-8B84-FAA83AA92A6A}"/>
              </a:ext>
            </a:extLst>
          </p:cNvPr>
          <p:cNvCxnSpPr>
            <a:cxnSpLocks/>
          </p:cNvCxnSpPr>
          <p:nvPr/>
        </p:nvCxnSpPr>
        <p:spPr>
          <a:xfrm>
            <a:off x="6748327" y="4982147"/>
            <a:ext cx="1341120" cy="0"/>
          </a:xfrm>
          <a:prstGeom prst="straightConnector1">
            <a:avLst/>
          </a:prstGeom>
          <a:ln w="25400">
            <a:solidFill>
              <a:srgbClr val="7030A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65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E55A-AF49-7348-ADE8-EA9B80E4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whole thing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F04C7-B5F1-2645-BC94-D9DF7AB8A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solidFill>
                  <a:srgbClr val="C00000"/>
                </a:solidFill>
              </a:rPr>
              <a:t>Scheduler + App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/>
              <a:t>Annotate potential locations with scheduler-provided fault calls </a:t>
            </a:r>
          </a:p>
          <a:p>
            <a:r>
              <a:rPr lang="en-US" sz="2000" dirty="0"/>
              <a:t>Check for page absence and post fault to Kona</a:t>
            </a:r>
          </a:p>
          <a:p>
            <a:pPr lvl="1"/>
            <a:r>
              <a:rPr lang="en-US" sz="1800" dirty="0"/>
              <a:t>Each core gets its separate cache-isolated </a:t>
            </a:r>
            <a:r>
              <a:rPr lang="en-US" sz="1800" b="1" dirty="0"/>
              <a:t>channel</a:t>
            </a:r>
            <a:r>
              <a:rPr lang="en-US" sz="1800" dirty="0"/>
              <a:t> from/to Kona</a:t>
            </a:r>
          </a:p>
          <a:p>
            <a:pPr lvl="1"/>
            <a:r>
              <a:rPr lang="en-US" sz="1800" dirty="0"/>
              <a:t>We place </a:t>
            </a:r>
            <a:r>
              <a:rPr lang="en-US" sz="1800" i="1" dirty="0" err="1"/>
              <a:t>thread_t</a:t>
            </a:r>
            <a:r>
              <a:rPr lang="en-US" sz="1800" i="1" dirty="0"/>
              <a:t> </a:t>
            </a:r>
            <a:r>
              <a:rPr lang="en-US" sz="1800" dirty="0" err="1"/>
              <a:t>ptr</a:t>
            </a:r>
            <a:r>
              <a:rPr lang="en-US" sz="1800" dirty="0"/>
              <a:t> in the fault</a:t>
            </a:r>
          </a:p>
          <a:p>
            <a:r>
              <a:rPr lang="en-US" sz="2000" dirty="0"/>
              <a:t>Yield thread </a:t>
            </a:r>
          </a:p>
          <a:p>
            <a:r>
              <a:rPr lang="en-US" sz="2000" dirty="0"/>
              <a:t>Schedulers polls for responses between threads</a:t>
            </a:r>
          </a:p>
          <a:p>
            <a:r>
              <a:rPr lang="en-US" sz="2000" dirty="0"/>
              <a:t>If found, sets thread to ready</a:t>
            </a:r>
          </a:p>
          <a:p>
            <a:pPr marL="457200" lvl="1" indent="0">
              <a:buNone/>
            </a:pPr>
            <a:endParaRPr lang="en-US" sz="1600" dirty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D7B64B-E77C-F049-956E-454E06868898}"/>
              </a:ext>
            </a:extLst>
          </p:cNvPr>
          <p:cNvSpPr txBox="1">
            <a:spLocks/>
          </p:cNvSpPr>
          <p:nvPr/>
        </p:nvSpPr>
        <p:spPr>
          <a:xfrm>
            <a:off x="6096000" y="1825994"/>
            <a:ext cx="5257801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Kona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/>
              <a:t>Round-robins on all channels </a:t>
            </a:r>
          </a:p>
          <a:p>
            <a:r>
              <a:rPr lang="en-US" sz="2000" dirty="0"/>
              <a:t>Adds concurrent faults to </a:t>
            </a:r>
            <a:r>
              <a:rPr lang="en-US" sz="2000" dirty="0" err="1"/>
              <a:t>wait_q</a:t>
            </a:r>
            <a:r>
              <a:rPr lang="en-US" sz="2000" dirty="0"/>
              <a:t>, to be released when the current fault is done</a:t>
            </a:r>
          </a:p>
          <a:p>
            <a:r>
              <a:rPr lang="en-US" sz="2000" dirty="0"/>
              <a:t>Most of the handling is unchanged</a:t>
            </a:r>
          </a:p>
          <a:p>
            <a:r>
              <a:rPr lang="en-US" sz="2000" dirty="0"/>
              <a:t>When finished, extra-step of posting the response back</a:t>
            </a:r>
          </a:p>
          <a:p>
            <a:r>
              <a:rPr lang="en-US" sz="2000" dirty="0"/>
              <a:t>Can enforce a limit on max faults in progress per channel</a:t>
            </a:r>
          </a:p>
          <a:p>
            <a:endParaRPr lang="en-US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0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252D-C72C-F34D-A201-B7FD620B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for NDSI, Apr 20</a:t>
            </a:r>
            <a:r>
              <a:rPr lang="en-US" baseline="30000" dirty="0"/>
              <a:t>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4D69-73DB-2747-B3E6-30CE6F1FC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35333" cy="435133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Jan</a:t>
            </a:r>
          </a:p>
          <a:p>
            <a:pPr lvl="2"/>
            <a:r>
              <a:rPr lang="en-US" dirty="0"/>
              <a:t>Finish up work in the scheduler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(almost done)</a:t>
            </a:r>
          </a:p>
          <a:p>
            <a:pPr lvl="2"/>
            <a:r>
              <a:rPr lang="en-US" dirty="0"/>
              <a:t>Replicate simulation results for Memcached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(next week)</a:t>
            </a:r>
          </a:p>
          <a:p>
            <a:pPr lvl="1"/>
            <a:r>
              <a:rPr lang="en-US" dirty="0"/>
              <a:t>Feb</a:t>
            </a:r>
          </a:p>
          <a:p>
            <a:pPr lvl="2"/>
            <a:r>
              <a:rPr lang="en-US" dirty="0"/>
              <a:t>Unavailable for the most part</a:t>
            </a:r>
          </a:p>
          <a:p>
            <a:pPr lvl="2"/>
            <a:r>
              <a:rPr lang="en-US" dirty="0"/>
              <a:t>Perhaps a bit of writing</a:t>
            </a:r>
          </a:p>
          <a:p>
            <a:pPr lvl="1"/>
            <a:r>
              <a:rPr lang="en-US" dirty="0"/>
              <a:t>Mar</a:t>
            </a:r>
          </a:p>
          <a:p>
            <a:pPr lvl="2"/>
            <a:r>
              <a:rPr lang="en-US" dirty="0"/>
              <a:t>Another workload: GAP benchmark  (</a:t>
            </a:r>
            <a:r>
              <a:rPr lang="en-US" b="1" dirty="0"/>
              <a:t>Mar?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Explore alternatives for Baseline (P0)</a:t>
            </a:r>
          </a:p>
          <a:p>
            <a:pPr lvl="3"/>
            <a:r>
              <a:rPr lang="en-US" dirty="0">
                <a:solidFill>
                  <a:srgbClr val="C00000"/>
                </a:solidFill>
              </a:rPr>
              <a:t>Memcached without shenango (lots of kernel threads)</a:t>
            </a:r>
          </a:p>
          <a:p>
            <a:pPr lvl="3"/>
            <a:r>
              <a:rPr lang="en-US" dirty="0">
                <a:solidFill>
                  <a:srgbClr val="C00000"/>
                </a:solidFill>
              </a:rPr>
              <a:t>Memcached with Shenango </a:t>
            </a:r>
          </a:p>
          <a:p>
            <a:pPr lvl="3"/>
            <a:r>
              <a:rPr lang="en-US" dirty="0" err="1">
                <a:solidFill>
                  <a:srgbClr val="C00000"/>
                </a:solidFill>
              </a:rPr>
              <a:t>Fastswap</a:t>
            </a:r>
            <a:r>
              <a:rPr lang="en-US" dirty="0">
                <a:solidFill>
                  <a:srgbClr val="C00000"/>
                </a:solidFill>
              </a:rPr>
              <a:t> would just rule out backend/</a:t>
            </a:r>
            <a:r>
              <a:rPr lang="en-US" dirty="0" err="1">
                <a:solidFill>
                  <a:srgbClr val="C00000"/>
                </a:solidFill>
              </a:rPr>
              <a:t>userfaults</a:t>
            </a:r>
            <a:r>
              <a:rPr lang="en-US" dirty="0">
                <a:solidFill>
                  <a:srgbClr val="C00000"/>
                </a:solidFill>
              </a:rPr>
              <a:t> or eviction policy, </a:t>
            </a:r>
            <a:r>
              <a:rPr lang="en-US" dirty="0" err="1">
                <a:solidFill>
                  <a:srgbClr val="C00000"/>
                </a:solidFill>
              </a:rPr>
              <a:t>etc</a:t>
            </a:r>
            <a:r>
              <a:rPr lang="en-US" dirty="0">
                <a:solidFill>
                  <a:srgbClr val="C00000"/>
                </a:solidFill>
              </a:rPr>
              <a:t> as the cause of performance improvements</a:t>
            </a:r>
          </a:p>
          <a:p>
            <a:pPr lvl="3"/>
            <a:r>
              <a:rPr lang="en-US" dirty="0">
                <a:solidFill>
                  <a:srgbClr val="C00000"/>
                </a:solidFill>
              </a:rPr>
              <a:t>Brainstorm some ideas and discuss later</a:t>
            </a:r>
          </a:p>
          <a:p>
            <a:pPr lvl="2"/>
            <a:r>
              <a:rPr lang="en-US" dirty="0"/>
              <a:t>Filling the gaps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1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A766-6CB6-5742-8BB9-3BD9D218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6479B-654B-884D-B988-1E1E7210B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Benchmarking Scheduler faults</a:t>
            </a:r>
          </a:p>
          <a:p>
            <a:r>
              <a:rPr lang="en-US" dirty="0"/>
              <a:t>Annotating Memcached</a:t>
            </a:r>
          </a:p>
          <a:p>
            <a:r>
              <a:rPr lang="en-US" dirty="0"/>
              <a:t>One issue: How to annotate write-protect faults?</a:t>
            </a:r>
          </a:p>
          <a:p>
            <a:pPr lvl="1"/>
            <a:r>
              <a:rPr lang="en-US" dirty="0"/>
              <a:t>Problem is we can’t write anything into memory</a:t>
            </a:r>
          </a:p>
          <a:p>
            <a:pPr lvl="1"/>
            <a:r>
              <a:rPr lang="en-US" dirty="0"/>
              <a:t>Taking in a 64-bit parameter into the </a:t>
            </a:r>
            <a:r>
              <a:rPr lang="en-US" dirty="0" err="1"/>
              <a:t>vDSO</a:t>
            </a:r>
            <a:r>
              <a:rPr lang="en-US" dirty="0"/>
              <a:t> call?</a:t>
            </a:r>
          </a:p>
        </p:txBody>
      </p:sp>
    </p:spTree>
    <p:extLst>
      <p:ext uri="{BB962C8B-B14F-4D97-AF65-F5344CB8AC3E}">
        <p14:creationId xmlns:p14="http://schemas.microsoft.com/office/powerpoint/2010/main" val="407651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23D0-363E-A041-9A32-5D960F23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6105-956B-A24B-B419-C04FC3CE8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7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252D-C72C-F34D-A201-B7FD620B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term plan/out of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4D69-73DB-2747-B3E6-30CE6F1FC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35333" cy="4351338"/>
          </a:xfrm>
        </p:spPr>
        <p:txBody>
          <a:bodyPr/>
          <a:lstStyle/>
          <a:p>
            <a:r>
              <a:rPr lang="en-US" dirty="0"/>
              <a:t>Local scheduling for multiple apps</a:t>
            </a:r>
          </a:p>
          <a:p>
            <a:pPr lvl="1"/>
            <a:r>
              <a:rPr lang="en-US" dirty="0"/>
              <a:t>Both Shenango and Nadav’s Kona can support multiple apps</a:t>
            </a:r>
          </a:p>
          <a:p>
            <a:r>
              <a:rPr lang="en-US" dirty="0"/>
              <a:t>Improving memory system</a:t>
            </a:r>
          </a:p>
          <a:p>
            <a:pPr lvl="1"/>
            <a:r>
              <a:rPr lang="en-US" dirty="0"/>
              <a:t>Kona can certainly be written better</a:t>
            </a:r>
          </a:p>
          <a:p>
            <a:pPr lvl="1"/>
            <a:r>
              <a:rPr lang="en-US" dirty="0"/>
              <a:t>Replacing Kona with Nadav’s Kona</a:t>
            </a:r>
          </a:p>
          <a:p>
            <a:r>
              <a:rPr lang="en-US" dirty="0"/>
              <a:t>Tight-coupling </a:t>
            </a:r>
            <a:r>
              <a:rPr lang="en-US" dirty="0" err="1"/>
              <a:t>scheduler+memory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Basically, re-writing kernel in userspace?</a:t>
            </a:r>
          </a:p>
          <a:p>
            <a:pPr lvl="1"/>
            <a:r>
              <a:rPr lang="en-US" dirty="0"/>
              <a:t>Improving Kernel’s </a:t>
            </a:r>
            <a:r>
              <a:rPr lang="en-US" dirty="0" err="1"/>
              <a:t>userfault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Allows co-scheduling resources?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A913-8221-3B4E-8175-FF17C2B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UFFD-copy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8B0B3-533F-F94E-84E7-30FCD5732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A4724-3469-8B46-8562-C0EC34D48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410" y="2613184"/>
            <a:ext cx="4659390" cy="27762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062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119197</TotalTime>
  <Words>309</Words>
  <Application>Microsoft Macintosh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Status</vt:lpstr>
      <vt:lpstr>How the whole thing works</vt:lpstr>
      <vt:lpstr>Roadmap for NDSI, Apr 20th</vt:lpstr>
      <vt:lpstr>Next</vt:lpstr>
      <vt:lpstr>PowerPoint Presentation</vt:lpstr>
      <vt:lpstr>Long term plan/out of scope?</vt:lpstr>
      <vt:lpstr>UFFD-copy scalability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Shenango running!</dc:title>
  <dc:creator>Anil Yelam</dc:creator>
  <cp:lastModifiedBy>Anil Yelam (c)</cp:lastModifiedBy>
  <cp:revision>98</cp:revision>
  <dcterms:created xsi:type="dcterms:W3CDTF">2021-07-23T17:41:37Z</dcterms:created>
  <dcterms:modified xsi:type="dcterms:W3CDTF">2022-01-20T20:46:28Z</dcterms:modified>
</cp:coreProperties>
</file>