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64" r:id="rId2"/>
    <p:sldId id="259" r:id="rId3"/>
    <p:sldId id="257" r:id="rId4"/>
    <p:sldId id="265" r:id="rId5"/>
    <p:sldId id="351" r:id="rId6"/>
    <p:sldId id="352" r:id="rId7"/>
    <p:sldId id="354" r:id="rId8"/>
    <p:sldId id="356" r:id="rId9"/>
    <p:sldId id="355" r:id="rId10"/>
    <p:sldId id="357" r:id="rId11"/>
    <p:sldId id="366" r:id="rId12"/>
    <p:sldId id="368" r:id="rId13"/>
    <p:sldId id="358" r:id="rId14"/>
    <p:sldId id="349" r:id="rId15"/>
    <p:sldId id="369" r:id="rId16"/>
    <p:sldId id="377" r:id="rId17"/>
    <p:sldId id="364" r:id="rId18"/>
    <p:sldId id="376" r:id="rId19"/>
    <p:sldId id="390" r:id="rId20"/>
    <p:sldId id="391" r:id="rId21"/>
    <p:sldId id="359" r:id="rId22"/>
    <p:sldId id="374" r:id="rId23"/>
    <p:sldId id="371" r:id="rId24"/>
    <p:sldId id="337" r:id="rId25"/>
    <p:sldId id="338" r:id="rId26"/>
    <p:sldId id="340" r:id="rId27"/>
    <p:sldId id="370" r:id="rId28"/>
    <p:sldId id="373" r:id="rId29"/>
    <p:sldId id="363" r:id="rId30"/>
    <p:sldId id="361" r:id="rId31"/>
    <p:sldId id="362" r:id="rId32"/>
    <p:sldId id="34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51"/>
    <p:restoredTop sz="82935"/>
  </p:normalViewPr>
  <p:slideViewPr>
    <p:cSldViewPr snapToGrid="0" snapToObjects="1">
      <p:cViewPr varScale="1">
        <p:scale>
          <a:sx n="118" d="100"/>
          <a:sy n="118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2CA3C-9F84-3D49-8C13-F87FE998C423}" type="datetimeFigureOut">
              <a:rPr lang="en-US" smtClean="0"/>
              <a:t>6/30/22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9DFA8-35A7-204A-97E8-C6B483F98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0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concurrency do I need per application? Can we quantify it?</a:t>
            </a:r>
          </a:p>
          <a:p>
            <a:endParaRPr lang="en-US" dirty="0"/>
          </a:p>
          <a:p>
            <a:r>
              <a:rPr lang="en-US" dirty="0"/>
              <a:t>Comments:</a:t>
            </a:r>
          </a:p>
          <a:p>
            <a:endParaRPr lang="en-US" dirty="0"/>
          </a:p>
          <a:p>
            <a:r>
              <a:rPr lang="en-US" dirty="0"/>
              <a:t>Say: traditional solution</a:t>
            </a:r>
          </a:p>
          <a:p>
            <a:r>
              <a:rPr lang="en-US" dirty="0"/>
              <a:t>Convenience of virtual memory but with some additional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9DFA8-35A7-204A-97E8-C6B483F980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50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it take to implement kernel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9DFA8-35A7-204A-97E8-C6B483F980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95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9DFA8-35A7-204A-97E8-C6B483F980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27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Although, why not ask Kona?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Restartable</a:t>
            </a:r>
            <a:r>
              <a:rPr lang="en-US" dirty="0"/>
              <a:t> sequences in the Kernel</a:t>
            </a:r>
          </a:p>
          <a:p>
            <a:r>
              <a:rPr lang="en-US" dirty="0"/>
              <a:t>Miss time should be lower: maybe kernel mitigations?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9DFA8-35A7-204A-97E8-C6B483F980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55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Although, why not ask Kona?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Restartable</a:t>
            </a:r>
            <a:r>
              <a:rPr lang="en-US" dirty="0"/>
              <a:t> sequences in the Kernel</a:t>
            </a:r>
          </a:p>
          <a:p>
            <a:r>
              <a:rPr lang="en-US" dirty="0"/>
              <a:t>Miss time should be lower: maybe kernel mitigations?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9DFA8-35A7-204A-97E8-C6B483F980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34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59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Disclaimer: As far as Anil knows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06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Get the perfect breakdown?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9DFA8-35A7-204A-97E8-C6B483F980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7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I don’t have some numbers to support this argument in the paper</a:t>
            </a:r>
          </a:p>
          <a:p>
            <a:endParaRPr lang="en-US" dirty="0"/>
          </a:p>
          <a:p>
            <a:r>
              <a:rPr lang="en-US" dirty="0"/>
              <a:t>Fastswap forgoes switching threads altogether because it didn’t deem the cost worth it </a:t>
            </a:r>
          </a:p>
          <a:p>
            <a:endParaRPr lang="en-US" dirty="0"/>
          </a:p>
          <a:p>
            <a:r>
              <a:rPr lang="en-US" dirty="0"/>
              <a:t>Comment: current approach is OS threads (not must)</a:t>
            </a:r>
          </a:p>
          <a:p>
            <a:r>
              <a:rPr lang="en-US" dirty="0"/>
              <a:t>Comment: The term “kernel thread” is overloaded; maybe not use it? Just use threads vs user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9DFA8-35A7-204A-97E8-C6B483F980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22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9DFA8-35A7-204A-97E8-C6B483F980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9DFA8-35A7-204A-97E8-C6B483F980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15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9DFA8-35A7-204A-97E8-C6B483F980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2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9DFA8-35A7-204A-97E8-C6B483F980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13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9DFA8-35A7-204A-97E8-C6B483F980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58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it take to implement kernel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9DFA8-35A7-204A-97E8-C6B483F980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80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CD2-26BC-B148-97E9-053B54F77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FD5AA-5FD2-234D-90E3-A89C2CCA0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444D7-3D6E-C94D-AFB1-A1C9ECC0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1FB4-0B1D-D943-B0E0-3D258008A535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16CAF-66C7-BA46-ACE5-D740B5E0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6394C-57D8-674E-A7F4-781CAAF6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0201-04BC-C947-BB3B-D0DBACC6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6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96F9-FF14-8943-B730-DF17BA2C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8C92B-0BBF-4D4D-A4D1-021C89AB9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D2ADC-849D-3F4A-A0DB-CC262B2F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1FB4-0B1D-D943-B0E0-3D258008A535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8A5DD-752E-6547-9304-AFBC5AF3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FFADC-71DE-9642-B5F5-652A2E57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0201-04BC-C947-BB3B-D0DBACC6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5BB0A-DA03-F441-8458-FCC323C03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062B9-0177-B049-A902-4FCAA79A8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31694-5F47-6B41-9BC9-B76077DE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1FB4-0B1D-D943-B0E0-3D258008A535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13F44-622B-0042-829E-72B165EE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953F-2B0C-FE4D-9B8C-47AC2F6B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0201-04BC-C947-BB3B-D0DBACC6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0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21F6-5C3B-7E46-B9A3-84618EAA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E32F-D81D-7843-9091-7F93CAB31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BE6D5-04C7-ED49-8AE6-ADFE0A7E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1FB4-0B1D-D943-B0E0-3D258008A535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0B498-7700-F84C-9DFA-C5819574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82E29-00AC-4D44-884F-AE06A407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0201-04BC-C947-BB3B-D0DBACC6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541D-ECDC-E04B-B11C-03EBD0D59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7D680-CA69-D344-BBE6-B43DFCBAE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FE4AC-38C3-EF41-822C-09327ABB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1FB4-0B1D-D943-B0E0-3D258008A535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8925F-E86B-3641-853D-988011F2B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32F5C-7D4C-5F40-AF81-D50EC24E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0201-04BC-C947-BB3B-D0DBACC6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8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11FBE-4ED6-9A42-A38E-10C4E717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C120F-A722-1D4D-9F63-62B411D67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031ED-46FF-DB40-BA60-8EB55A46C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E1723-8CA6-C14D-9BDE-369AD917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1FB4-0B1D-D943-B0E0-3D258008A535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FF68D-9C20-8F4D-A121-6805E33B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AE009-2FFD-124C-9C23-46675BED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0201-04BC-C947-BB3B-D0DBACC6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8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6727-9882-5748-9C8E-0628E6B0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DDBC2-8E5A-6B41-BC15-4C1BE7052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41445-884E-234E-951F-8D07FB569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D100E-49BC-4545-A8DB-DC250E933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698D6-7C76-2A4D-9A05-C41A9808C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27847-D22A-B94B-B31F-926B72DF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1FB4-0B1D-D943-B0E0-3D258008A535}" type="datetimeFigureOut">
              <a:rPr lang="en-US" smtClean="0"/>
              <a:t>6/30/22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5644D-A766-9344-97AD-822B0DC9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7237F6-8F55-8041-B9E8-8E9D17B2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0201-04BC-C947-BB3B-D0DBACC6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5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08EE-BFFC-4346-88A8-3F2136D4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49307-37EC-3445-8428-974A3395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1FB4-0B1D-D943-B0E0-3D258008A535}" type="datetimeFigureOut">
              <a:rPr lang="en-US" smtClean="0"/>
              <a:t>6/30/22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E4410-2BF4-2C48-ABE8-EAF16253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D194BB-F224-F44B-A2F0-17EF6E73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0201-04BC-C947-BB3B-D0DBACC6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7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09D8E-2161-A340-BEA2-4DA4E766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1FB4-0B1D-D943-B0E0-3D258008A535}" type="datetimeFigureOut">
              <a:rPr lang="en-US" smtClean="0"/>
              <a:t>6/30/22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4D7FF7-0DFD-094E-87BD-6DF25575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4DFB8-7AF2-484C-BA51-AC22159D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0201-04BC-C947-BB3B-D0DBACC6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3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7BB8-66E8-8149-B3AA-B27F5967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EE0-F132-C140-8A59-3AE09941E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F74C7-EE8A-F242-8829-8CA27A89D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9F51F-02E6-B94A-AAAF-7A3AA073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1FB4-0B1D-D943-B0E0-3D258008A535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CBBD6-804D-F94E-8063-2872A361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EB0FA-2D7E-C447-891E-9C685BB6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0201-04BC-C947-BB3B-D0DBACC6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5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9DF8-2E58-6742-8AB6-6F2F604A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2A119-79CA-224E-8139-A7F6E0A10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9465E-9F25-9F42-89F4-A871A7B84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E5927-72B2-3E42-B256-C5E2FBE1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1FB4-0B1D-D943-B0E0-3D258008A535}" type="datetimeFigureOut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FE82B-1937-AC47-AE83-9D942581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5A541-16BE-8A47-A669-32C67EE3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0201-04BC-C947-BB3B-D0DBACC6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9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E4BE8-62F9-604E-9C72-B51B1BF3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E86C4-302D-8F4B-A349-1CAD75CF5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B00B5-2784-6447-839C-D42D5A67C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B1FB4-0B1D-D943-B0E0-3D258008A535}" type="datetimeFigureOut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18CCF-101A-E247-B979-CCFF3DDF0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32320-E386-B34B-835C-688010159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70201-04BC-C947-BB3B-D0DBACC6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6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4CD8-4147-2F45-950D-7489CF6B9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1662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Exploiting Concurrency for </a:t>
            </a:r>
            <a:r>
              <a:rPr lang="en-US" b="1" dirty="0"/>
              <a:t>Practical</a:t>
            </a:r>
            <a:r>
              <a:rPr lang="en-US" dirty="0"/>
              <a:t> Memory Disaggregation </a:t>
            </a:r>
          </a:p>
        </p:txBody>
      </p:sp>
    </p:spTree>
    <p:extLst>
      <p:ext uri="{BB962C8B-B14F-4D97-AF65-F5344CB8AC3E}">
        <p14:creationId xmlns:p14="http://schemas.microsoft.com/office/powerpoint/2010/main" val="3160983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9676-E907-1746-AE37-8048A586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Sched 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1CF4-FC11-4142-B88E-3F2797A0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9939" cy="4351338"/>
          </a:xfr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Make them asynchronous</a:t>
            </a:r>
          </a:p>
          <a:p>
            <a:pPr marL="0" indent="0">
              <a:buNone/>
            </a:pPr>
            <a:r>
              <a:rPr lang="en-US" sz="2000" dirty="0"/>
              <a:t>e.g., scheduler activations.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Instead:</a:t>
            </a:r>
          </a:p>
          <a:p>
            <a:r>
              <a:rPr lang="en-US" sz="2400" dirty="0"/>
              <a:t>Return empty-handed from the  fault (upcall) into the scheduler</a:t>
            </a:r>
          </a:p>
          <a:p>
            <a:r>
              <a:rPr lang="en-US" sz="2400" dirty="0"/>
              <a:t>Fault communication in userland</a:t>
            </a:r>
          </a:p>
          <a:p>
            <a:pPr lvl="1"/>
            <a:r>
              <a:rPr lang="en-US" sz="2000" dirty="0"/>
              <a:t>Avoids an extra kernel-user trip</a:t>
            </a:r>
          </a:p>
          <a:p>
            <a:pPr lvl="1"/>
            <a:r>
              <a:rPr lang="en-US" sz="2000" dirty="0"/>
              <a:t>Avoids an additional kernel upcall</a:t>
            </a:r>
          </a:p>
          <a:p>
            <a:pPr lvl="1"/>
            <a:r>
              <a:rPr lang="en-US" sz="2000" dirty="0"/>
              <a:t>Performs slightly better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9709EE5-DFEF-4040-B2FC-025E346C839F}"/>
              </a:ext>
            </a:extLst>
          </p:cNvPr>
          <p:cNvSpPr/>
          <p:nvPr/>
        </p:nvSpPr>
        <p:spPr>
          <a:xfrm>
            <a:off x="5539682" y="4935066"/>
            <a:ext cx="5202538" cy="10838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3716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Kernel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6E9865A-F838-DA48-98DF-E50D34E5611D}"/>
              </a:ext>
            </a:extLst>
          </p:cNvPr>
          <p:cNvSpPr/>
          <p:nvPr/>
        </p:nvSpPr>
        <p:spPr>
          <a:xfrm>
            <a:off x="5594326" y="2665415"/>
            <a:ext cx="3041412" cy="1199638"/>
          </a:xfrm>
          <a:prstGeom prst="roundRect">
            <a:avLst>
              <a:gd name="adj" fmla="val 647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App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3BF796-A65F-DC4C-9114-DFBB99AB5765}"/>
              </a:ext>
            </a:extLst>
          </p:cNvPr>
          <p:cNvSpPr/>
          <p:nvPr/>
        </p:nvSpPr>
        <p:spPr>
          <a:xfrm>
            <a:off x="5539682" y="2176980"/>
            <a:ext cx="5202539" cy="267809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(Userspace)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EA278-DD30-0545-AF45-711C0A16DF4B}"/>
              </a:ext>
            </a:extLst>
          </p:cNvPr>
          <p:cNvSpPr txBox="1"/>
          <p:nvPr/>
        </p:nvSpPr>
        <p:spPr>
          <a:xfrm>
            <a:off x="11126104" y="4174420"/>
            <a:ext cx="106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memory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35BA14-6814-EB4F-903C-4C4F734404F3}"/>
              </a:ext>
            </a:extLst>
          </p:cNvPr>
          <p:cNvCxnSpPr>
            <a:cxnSpLocks/>
          </p:cNvCxnSpPr>
          <p:nvPr/>
        </p:nvCxnSpPr>
        <p:spPr>
          <a:xfrm flipV="1">
            <a:off x="6456513" y="5691033"/>
            <a:ext cx="1739220" cy="18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706D430-E52A-DF40-A251-D119BE1DBF4C}"/>
              </a:ext>
            </a:extLst>
          </p:cNvPr>
          <p:cNvSpPr/>
          <p:nvPr/>
        </p:nvSpPr>
        <p:spPr>
          <a:xfrm rot="5400000">
            <a:off x="9440841" y="4209736"/>
            <a:ext cx="423968" cy="18746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Userfaultfd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CDE96A-3E8E-2845-8BAA-DF58FB6D7825}"/>
              </a:ext>
            </a:extLst>
          </p:cNvPr>
          <p:cNvSpPr/>
          <p:nvPr/>
        </p:nvSpPr>
        <p:spPr>
          <a:xfrm>
            <a:off x="8715510" y="2665415"/>
            <a:ext cx="1874632" cy="2104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0" tIns="91440"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Remote Paging Handler</a:t>
            </a:r>
          </a:p>
        </p:txBody>
      </p:sp>
      <p:sp>
        <p:nvSpPr>
          <p:cNvPr id="24" name="Up-Down Arrow 23">
            <a:extLst>
              <a:ext uri="{FF2B5EF4-FFF2-40B4-BE49-F238E27FC236}">
                <a16:creationId xmlns:a16="http://schemas.microsoft.com/office/drawing/2014/main" id="{D38588C6-6D05-8044-BD2D-CC175D90BC68}"/>
              </a:ext>
            </a:extLst>
          </p:cNvPr>
          <p:cNvSpPr/>
          <p:nvPr/>
        </p:nvSpPr>
        <p:spPr>
          <a:xfrm>
            <a:off x="10086079" y="4577584"/>
            <a:ext cx="272055" cy="1007276"/>
          </a:xfrm>
          <a:prstGeom prst="upDownArrow">
            <a:avLst>
              <a:gd name="adj1" fmla="val 50000"/>
              <a:gd name="adj2" fmla="val 68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FDDCB2-C262-E942-9984-FD552C929875}"/>
              </a:ext>
            </a:extLst>
          </p:cNvPr>
          <p:cNvSpPr/>
          <p:nvPr/>
        </p:nvSpPr>
        <p:spPr>
          <a:xfrm>
            <a:off x="5582934" y="3935262"/>
            <a:ext cx="3041408" cy="833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9144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CCED6A3-DD3F-6049-A22A-F4DA7B11B732}"/>
              </a:ext>
            </a:extLst>
          </p:cNvPr>
          <p:cNvSpPr/>
          <p:nvPr/>
        </p:nvSpPr>
        <p:spPr>
          <a:xfrm>
            <a:off x="8715509" y="3132066"/>
            <a:ext cx="355592" cy="15695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b="1" dirty="0">
                <a:solidFill>
                  <a:schemeClr val="tx1"/>
                </a:solidFill>
              </a:rPr>
              <a:t>Extended</a:t>
            </a:r>
            <a:r>
              <a:rPr lang="en-US" sz="1600" dirty="0">
                <a:solidFill>
                  <a:schemeClr val="tx1"/>
                </a:solidFill>
              </a:rPr>
              <a:t> API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9936A7-8565-0448-A300-C0E42249A9DC}"/>
              </a:ext>
            </a:extLst>
          </p:cNvPr>
          <p:cNvCxnSpPr>
            <a:cxnSpLocks/>
          </p:cNvCxnSpPr>
          <p:nvPr/>
        </p:nvCxnSpPr>
        <p:spPr>
          <a:xfrm>
            <a:off x="9776178" y="4497586"/>
            <a:ext cx="139671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409FDAD-AECE-524A-AA49-17E81968FE06}"/>
              </a:ext>
            </a:extLst>
          </p:cNvPr>
          <p:cNvSpPr/>
          <p:nvPr/>
        </p:nvSpPr>
        <p:spPr>
          <a:xfrm rot="5400000">
            <a:off x="7149714" y="2891336"/>
            <a:ext cx="229372" cy="2336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POSIX-like API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AF85C31-00BC-0B49-A3FE-754B86B71587}"/>
              </a:ext>
            </a:extLst>
          </p:cNvPr>
          <p:cNvCxnSpPr>
            <a:cxnSpLocks/>
          </p:cNvCxnSpPr>
          <p:nvPr/>
        </p:nvCxnSpPr>
        <p:spPr>
          <a:xfrm>
            <a:off x="6456513" y="3516025"/>
            <a:ext cx="0" cy="21750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FFFA17-A8D6-734C-A556-9D0F2E2904F2}"/>
              </a:ext>
            </a:extLst>
          </p:cNvPr>
          <p:cNvCxnSpPr>
            <a:cxnSpLocks/>
          </p:cNvCxnSpPr>
          <p:nvPr/>
        </p:nvCxnSpPr>
        <p:spPr>
          <a:xfrm flipV="1">
            <a:off x="8195733" y="4505238"/>
            <a:ext cx="0" cy="1185795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A9BB86-15C6-DE47-A6D1-70957B7DBCB2}"/>
              </a:ext>
            </a:extLst>
          </p:cNvPr>
          <p:cNvCxnSpPr>
            <a:cxnSpLocks/>
          </p:cNvCxnSpPr>
          <p:nvPr/>
        </p:nvCxnSpPr>
        <p:spPr>
          <a:xfrm flipV="1">
            <a:off x="8195733" y="4497586"/>
            <a:ext cx="1207911" cy="7652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87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9676-E907-1746-AE37-8048A586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Application-managed</a:t>
            </a:r>
            <a:r>
              <a:rPr lang="en-US" dirty="0"/>
              <a:t> Sched 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1CF4-FC11-4142-B88E-3F2797A0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9939" cy="4351338"/>
          </a:xfr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Sched faults are entirely* transparent to the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we also provide them as API calls for app to annotate at fault locations e.g., for batching page faults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</a:rPr>
              <a:t>Simplified implementation but finding fault locations was easy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i="1" dirty="0"/>
              <a:t>(*in an ideal implementation)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9709EE5-DFEF-4040-B2FC-025E346C839F}"/>
              </a:ext>
            </a:extLst>
          </p:cNvPr>
          <p:cNvSpPr/>
          <p:nvPr/>
        </p:nvSpPr>
        <p:spPr>
          <a:xfrm>
            <a:off x="5539682" y="4935066"/>
            <a:ext cx="5202538" cy="10838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3716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Kernel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6E9865A-F838-DA48-98DF-E50D34E5611D}"/>
              </a:ext>
            </a:extLst>
          </p:cNvPr>
          <p:cNvSpPr/>
          <p:nvPr/>
        </p:nvSpPr>
        <p:spPr>
          <a:xfrm>
            <a:off x="5594326" y="2665415"/>
            <a:ext cx="3041412" cy="1199638"/>
          </a:xfrm>
          <a:prstGeom prst="roundRect">
            <a:avLst>
              <a:gd name="adj" fmla="val 647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App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3BF796-A65F-DC4C-9114-DFBB99AB5765}"/>
              </a:ext>
            </a:extLst>
          </p:cNvPr>
          <p:cNvSpPr/>
          <p:nvPr/>
        </p:nvSpPr>
        <p:spPr>
          <a:xfrm>
            <a:off x="5539682" y="2176980"/>
            <a:ext cx="5202539" cy="267809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(Userspace)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EA278-DD30-0545-AF45-711C0A16DF4B}"/>
              </a:ext>
            </a:extLst>
          </p:cNvPr>
          <p:cNvSpPr txBox="1"/>
          <p:nvPr/>
        </p:nvSpPr>
        <p:spPr>
          <a:xfrm>
            <a:off x="11126104" y="4174420"/>
            <a:ext cx="106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memory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35BA14-6814-EB4F-903C-4C4F734404F3}"/>
              </a:ext>
            </a:extLst>
          </p:cNvPr>
          <p:cNvCxnSpPr>
            <a:cxnSpLocks/>
          </p:cNvCxnSpPr>
          <p:nvPr/>
        </p:nvCxnSpPr>
        <p:spPr>
          <a:xfrm flipV="1">
            <a:off x="6456513" y="5691033"/>
            <a:ext cx="1739220" cy="18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706D430-E52A-DF40-A251-D119BE1DBF4C}"/>
              </a:ext>
            </a:extLst>
          </p:cNvPr>
          <p:cNvSpPr/>
          <p:nvPr/>
        </p:nvSpPr>
        <p:spPr>
          <a:xfrm rot="5400000">
            <a:off x="9440841" y="4209736"/>
            <a:ext cx="423968" cy="18746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Userfaultfd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CDE96A-3E8E-2845-8BAA-DF58FB6D7825}"/>
              </a:ext>
            </a:extLst>
          </p:cNvPr>
          <p:cNvSpPr/>
          <p:nvPr/>
        </p:nvSpPr>
        <p:spPr>
          <a:xfrm>
            <a:off x="8715510" y="2665415"/>
            <a:ext cx="1874632" cy="2104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0" tIns="91440"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Remote Paging Handler</a:t>
            </a:r>
          </a:p>
        </p:txBody>
      </p:sp>
      <p:sp>
        <p:nvSpPr>
          <p:cNvPr id="24" name="Up-Down Arrow 23">
            <a:extLst>
              <a:ext uri="{FF2B5EF4-FFF2-40B4-BE49-F238E27FC236}">
                <a16:creationId xmlns:a16="http://schemas.microsoft.com/office/drawing/2014/main" id="{D38588C6-6D05-8044-BD2D-CC175D90BC68}"/>
              </a:ext>
            </a:extLst>
          </p:cNvPr>
          <p:cNvSpPr/>
          <p:nvPr/>
        </p:nvSpPr>
        <p:spPr>
          <a:xfrm>
            <a:off x="10086079" y="4577584"/>
            <a:ext cx="272055" cy="1007276"/>
          </a:xfrm>
          <a:prstGeom prst="upDownArrow">
            <a:avLst>
              <a:gd name="adj1" fmla="val 50000"/>
              <a:gd name="adj2" fmla="val 68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FDDCB2-C262-E942-9984-FD552C929875}"/>
              </a:ext>
            </a:extLst>
          </p:cNvPr>
          <p:cNvSpPr/>
          <p:nvPr/>
        </p:nvSpPr>
        <p:spPr>
          <a:xfrm>
            <a:off x="5582934" y="3935262"/>
            <a:ext cx="3041408" cy="833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9144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CCED6A3-DD3F-6049-A22A-F4DA7B11B732}"/>
              </a:ext>
            </a:extLst>
          </p:cNvPr>
          <p:cNvSpPr/>
          <p:nvPr/>
        </p:nvSpPr>
        <p:spPr>
          <a:xfrm>
            <a:off x="8715509" y="3132066"/>
            <a:ext cx="355592" cy="15695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b="1" dirty="0">
                <a:solidFill>
                  <a:schemeClr val="tx1"/>
                </a:solidFill>
              </a:rPr>
              <a:t>Extended</a:t>
            </a:r>
            <a:r>
              <a:rPr lang="en-US" sz="1600" dirty="0">
                <a:solidFill>
                  <a:schemeClr val="tx1"/>
                </a:solidFill>
              </a:rPr>
              <a:t> API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9936A7-8565-0448-A300-C0E42249A9DC}"/>
              </a:ext>
            </a:extLst>
          </p:cNvPr>
          <p:cNvCxnSpPr>
            <a:cxnSpLocks/>
          </p:cNvCxnSpPr>
          <p:nvPr/>
        </p:nvCxnSpPr>
        <p:spPr>
          <a:xfrm>
            <a:off x="9776178" y="4497586"/>
            <a:ext cx="139671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409FDAD-AECE-524A-AA49-17E81968FE06}"/>
              </a:ext>
            </a:extLst>
          </p:cNvPr>
          <p:cNvSpPr/>
          <p:nvPr/>
        </p:nvSpPr>
        <p:spPr>
          <a:xfrm rot="5400000">
            <a:off x="6980713" y="2613173"/>
            <a:ext cx="243931" cy="29214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POSIX-like API (</a:t>
            </a:r>
            <a:r>
              <a:rPr lang="en-US" sz="1600" b="1" dirty="0">
                <a:solidFill>
                  <a:schemeClr val="tx1"/>
                </a:solidFill>
              </a:rPr>
              <a:t>Extended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AF85C31-00BC-0B49-A3FE-754B86B71587}"/>
              </a:ext>
            </a:extLst>
          </p:cNvPr>
          <p:cNvCxnSpPr>
            <a:cxnSpLocks/>
          </p:cNvCxnSpPr>
          <p:nvPr/>
        </p:nvCxnSpPr>
        <p:spPr>
          <a:xfrm>
            <a:off x="6456513" y="4086578"/>
            <a:ext cx="0" cy="16044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FFFA17-A8D6-734C-A556-9D0F2E2904F2}"/>
              </a:ext>
            </a:extLst>
          </p:cNvPr>
          <p:cNvCxnSpPr>
            <a:cxnSpLocks/>
          </p:cNvCxnSpPr>
          <p:nvPr/>
        </p:nvCxnSpPr>
        <p:spPr>
          <a:xfrm flipV="1">
            <a:off x="8195733" y="4505238"/>
            <a:ext cx="0" cy="1185795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A9BB86-15C6-DE47-A6D1-70957B7DBCB2}"/>
              </a:ext>
            </a:extLst>
          </p:cNvPr>
          <p:cNvCxnSpPr>
            <a:cxnSpLocks/>
          </p:cNvCxnSpPr>
          <p:nvPr/>
        </p:nvCxnSpPr>
        <p:spPr>
          <a:xfrm flipV="1">
            <a:off x="8195733" y="4497586"/>
            <a:ext cx="1207911" cy="7652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05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9676-E907-1746-AE37-8048A586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Application-managed </a:t>
            </a:r>
            <a:r>
              <a:rPr lang="en-US" dirty="0"/>
              <a:t>Sched 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1CF4-FC11-4142-B88E-3F2797A0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9939" cy="4351338"/>
          </a:xfr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Sched faults are </a:t>
            </a:r>
            <a:r>
              <a:rPr lang="en-US" strike="sngStrike" dirty="0"/>
              <a:t>entirely* </a:t>
            </a:r>
            <a:r>
              <a:rPr lang="en-US" dirty="0"/>
              <a:t>transparent to the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we </a:t>
            </a:r>
            <a:r>
              <a:rPr lang="en-US" strike="sngStrike" dirty="0"/>
              <a:t>also</a:t>
            </a:r>
            <a:r>
              <a:rPr lang="en-US" dirty="0"/>
              <a:t> provide them as API calls for app to annotate at fault locations e.g., for batching page faults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Simplified implementation but need to find fault locations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i="1" dirty="0"/>
              <a:t>(*in an ideal implementation)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9709EE5-DFEF-4040-B2FC-025E346C839F}"/>
              </a:ext>
            </a:extLst>
          </p:cNvPr>
          <p:cNvSpPr/>
          <p:nvPr/>
        </p:nvSpPr>
        <p:spPr>
          <a:xfrm>
            <a:off x="5539682" y="4935066"/>
            <a:ext cx="5202538" cy="10838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3716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Kernel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6E9865A-F838-DA48-98DF-E50D34E5611D}"/>
              </a:ext>
            </a:extLst>
          </p:cNvPr>
          <p:cNvSpPr/>
          <p:nvPr/>
        </p:nvSpPr>
        <p:spPr>
          <a:xfrm>
            <a:off x="5594326" y="2665415"/>
            <a:ext cx="3041412" cy="1199638"/>
          </a:xfrm>
          <a:prstGeom prst="roundRect">
            <a:avLst>
              <a:gd name="adj" fmla="val 647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App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3BF796-A65F-DC4C-9114-DFBB99AB5765}"/>
              </a:ext>
            </a:extLst>
          </p:cNvPr>
          <p:cNvSpPr/>
          <p:nvPr/>
        </p:nvSpPr>
        <p:spPr>
          <a:xfrm>
            <a:off x="5539682" y="2176980"/>
            <a:ext cx="5202539" cy="267809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(Userspace)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EA278-DD30-0545-AF45-711C0A16DF4B}"/>
              </a:ext>
            </a:extLst>
          </p:cNvPr>
          <p:cNvSpPr txBox="1"/>
          <p:nvPr/>
        </p:nvSpPr>
        <p:spPr>
          <a:xfrm>
            <a:off x="11126104" y="4174420"/>
            <a:ext cx="106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memory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35BA14-6814-EB4F-903C-4C4F734404F3}"/>
              </a:ext>
            </a:extLst>
          </p:cNvPr>
          <p:cNvCxnSpPr>
            <a:cxnSpLocks/>
          </p:cNvCxnSpPr>
          <p:nvPr/>
        </p:nvCxnSpPr>
        <p:spPr>
          <a:xfrm flipV="1">
            <a:off x="6456513" y="5691033"/>
            <a:ext cx="1739220" cy="18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706D430-E52A-DF40-A251-D119BE1DBF4C}"/>
              </a:ext>
            </a:extLst>
          </p:cNvPr>
          <p:cNvSpPr/>
          <p:nvPr/>
        </p:nvSpPr>
        <p:spPr>
          <a:xfrm rot="5400000">
            <a:off x="9440841" y="4209736"/>
            <a:ext cx="423968" cy="18746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Userfaultfd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CDE96A-3E8E-2845-8BAA-DF58FB6D7825}"/>
              </a:ext>
            </a:extLst>
          </p:cNvPr>
          <p:cNvSpPr/>
          <p:nvPr/>
        </p:nvSpPr>
        <p:spPr>
          <a:xfrm>
            <a:off x="8715510" y="2665415"/>
            <a:ext cx="1874632" cy="2104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0" tIns="91440"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Remote Paging Handler</a:t>
            </a:r>
          </a:p>
        </p:txBody>
      </p:sp>
      <p:sp>
        <p:nvSpPr>
          <p:cNvPr id="24" name="Up-Down Arrow 23">
            <a:extLst>
              <a:ext uri="{FF2B5EF4-FFF2-40B4-BE49-F238E27FC236}">
                <a16:creationId xmlns:a16="http://schemas.microsoft.com/office/drawing/2014/main" id="{D38588C6-6D05-8044-BD2D-CC175D90BC68}"/>
              </a:ext>
            </a:extLst>
          </p:cNvPr>
          <p:cNvSpPr/>
          <p:nvPr/>
        </p:nvSpPr>
        <p:spPr>
          <a:xfrm>
            <a:off x="10086079" y="4577584"/>
            <a:ext cx="272055" cy="1007276"/>
          </a:xfrm>
          <a:prstGeom prst="upDownArrow">
            <a:avLst>
              <a:gd name="adj1" fmla="val 50000"/>
              <a:gd name="adj2" fmla="val 68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FDDCB2-C262-E942-9984-FD552C929875}"/>
              </a:ext>
            </a:extLst>
          </p:cNvPr>
          <p:cNvSpPr/>
          <p:nvPr/>
        </p:nvSpPr>
        <p:spPr>
          <a:xfrm>
            <a:off x="5582934" y="3935262"/>
            <a:ext cx="3041408" cy="833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9144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CCED6A3-DD3F-6049-A22A-F4DA7B11B732}"/>
              </a:ext>
            </a:extLst>
          </p:cNvPr>
          <p:cNvSpPr/>
          <p:nvPr/>
        </p:nvSpPr>
        <p:spPr>
          <a:xfrm>
            <a:off x="8715509" y="3132066"/>
            <a:ext cx="355592" cy="15695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b="1" dirty="0">
                <a:solidFill>
                  <a:schemeClr val="tx1"/>
                </a:solidFill>
              </a:rPr>
              <a:t>Extended</a:t>
            </a:r>
            <a:r>
              <a:rPr lang="en-US" sz="1600" dirty="0">
                <a:solidFill>
                  <a:schemeClr val="tx1"/>
                </a:solidFill>
              </a:rPr>
              <a:t> API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9936A7-8565-0448-A300-C0E42249A9DC}"/>
              </a:ext>
            </a:extLst>
          </p:cNvPr>
          <p:cNvCxnSpPr>
            <a:cxnSpLocks/>
          </p:cNvCxnSpPr>
          <p:nvPr/>
        </p:nvCxnSpPr>
        <p:spPr>
          <a:xfrm>
            <a:off x="9776178" y="4497586"/>
            <a:ext cx="139671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409FDAD-AECE-524A-AA49-17E81968FE06}"/>
              </a:ext>
            </a:extLst>
          </p:cNvPr>
          <p:cNvSpPr/>
          <p:nvPr/>
        </p:nvSpPr>
        <p:spPr>
          <a:xfrm rot="5400000">
            <a:off x="6980713" y="2613173"/>
            <a:ext cx="243931" cy="29214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POSIX-like API (</a:t>
            </a:r>
            <a:r>
              <a:rPr lang="en-US" sz="1600" b="1" dirty="0">
                <a:solidFill>
                  <a:schemeClr val="tx1"/>
                </a:solidFill>
              </a:rPr>
              <a:t>Extended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AF85C31-00BC-0B49-A3FE-754B86B71587}"/>
              </a:ext>
            </a:extLst>
          </p:cNvPr>
          <p:cNvCxnSpPr>
            <a:cxnSpLocks/>
          </p:cNvCxnSpPr>
          <p:nvPr/>
        </p:nvCxnSpPr>
        <p:spPr>
          <a:xfrm>
            <a:off x="6456513" y="4086578"/>
            <a:ext cx="0" cy="16044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FFFA17-A8D6-734C-A556-9D0F2E2904F2}"/>
              </a:ext>
            </a:extLst>
          </p:cNvPr>
          <p:cNvCxnSpPr>
            <a:cxnSpLocks/>
          </p:cNvCxnSpPr>
          <p:nvPr/>
        </p:nvCxnSpPr>
        <p:spPr>
          <a:xfrm flipV="1">
            <a:off x="8195733" y="4505238"/>
            <a:ext cx="0" cy="1185795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A9BB86-15C6-DE47-A6D1-70957B7DBCB2}"/>
              </a:ext>
            </a:extLst>
          </p:cNvPr>
          <p:cNvCxnSpPr>
            <a:cxnSpLocks/>
          </p:cNvCxnSpPr>
          <p:nvPr/>
        </p:nvCxnSpPr>
        <p:spPr>
          <a:xfrm flipV="1">
            <a:off x="8195733" y="4497586"/>
            <a:ext cx="1207911" cy="7652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32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9676-E907-1746-AE37-8048A586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on the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1CF4-FC11-4142-B88E-3F2797A0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/>
              <a:t>Why the scheduler? Why not let the app manage it entirely?</a:t>
            </a:r>
          </a:p>
          <a:p>
            <a:pPr lvl="1"/>
            <a:r>
              <a:rPr lang="en-US" dirty="0"/>
              <a:t>Simple thread abstraction to extract concurrency</a:t>
            </a:r>
          </a:p>
          <a:p>
            <a:pPr lvl="1"/>
            <a:r>
              <a:rPr lang="en-US" dirty="0"/>
              <a:t>Reduces the burden of placing prefetch calls</a:t>
            </a:r>
          </a:p>
          <a:p>
            <a:pPr lvl="1"/>
            <a:r>
              <a:rPr lang="en-US" dirty="0"/>
              <a:t>Enables future (scheduling) optimizations without changing apps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1315-ECE7-4343-8858-4C4C807D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AA26-6F85-CE4B-8A5D-0AC32E64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1889" cy="435133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Kona for Remote Memory Handler</a:t>
            </a:r>
          </a:p>
          <a:p>
            <a:pPr lvl="1"/>
            <a:r>
              <a:rPr lang="en-US" dirty="0"/>
              <a:t>No Kailua Optimizations</a:t>
            </a:r>
          </a:p>
          <a:p>
            <a:pPr lvl="1"/>
            <a:r>
              <a:rPr lang="en-US" dirty="0"/>
              <a:t>Like UMap but with an RDMA backend</a:t>
            </a:r>
          </a:p>
          <a:p>
            <a:pPr lvl="1"/>
            <a:r>
              <a:rPr lang="en-US" dirty="0"/>
              <a:t>Extended to accept faults from scheduler</a:t>
            </a:r>
          </a:p>
          <a:p>
            <a:r>
              <a:rPr lang="en-US" dirty="0"/>
              <a:t>Shenango for user-thread scheduler</a:t>
            </a:r>
          </a:p>
          <a:p>
            <a:pPr lvl="1"/>
            <a:r>
              <a:rPr lang="en-US" i="1" dirty="0"/>
              <a:t>On receiving control </a:t>
            </a:r>
            <a:r>
              <a:rPr lang="en-US" dirty="0"/>
              <a:t>after a fault,</a:t>
            </a:r>
          </a:p>
          <a:p>
            <a:pPr lvl="2"/>
            <a:r>
              <a:rPr lang="en-US" dirty="0"/>
              <a:t>Place thread aside</a:t>
            </a:r>
          </a:p>
          <a:p>
            <a:pPr lvl="2"/>
            <a:r>
              <a:rPr lang="en-US" dirty="0"/>
              <a:t>Send fault to Kona</a:t>
            </a:r>
          </a:p>
          <a:p>
            <a:pPr lvl="2"/>
            <a:r>
              <a:rPr lang="en-US" dirty="0"/>
              <a:t>Run another thread</a:t>
            </a:r>
          </a:p>
          <a:p>
            <a:pPr lvl="2"/>
            <a:r>
              <a:rPr lang="en-US" dirty="0"/>
              <a:t>Poll fault responses as soft interrupts and set threads runnable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A8A28-C1D6-6F4B-BA40-93664794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634" y="4149372"/>
            <a:ext cx="4104922" cy="11769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DB3149-6847-1B4B-AB3D-11BF6F952832}"/>
              </a:ext>
            </a:extLst>
          </p:cNvPr>
          <p:cNvSpPr txBox="1"/>
          <p:nvPr/>
        </p:nvSpPr>
        <p:spPr>
          <a:xfrm>
            <a:off x="8171634" y="5339249"/>
            <a:ext cx="286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Scheduler-provided fault API</a:t>
            </a:r>
          </a:p>
        </p:txBody>
      </p:sp>
    </p:spTree>
    <p:extLst>
      <p:ext uri="{BB962C8B-B14F-4D97-AF65-F5344CB8AC3E}">
        <p14:creationId xmlns:p14="http://schemas.microsoft.com/office/powerpoint/2010/main" val="35690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1315-ECE7-4343-8858-4C4C807D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AA26-6F85-CE4B-8A5D-0AC32E64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601178" cy="435133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to get to scheduler on a fault?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use Nadav’s </a:t>
            </a:r>
            <a:r>
              <a:rPr lang="en-US" dirty="0" err="1"/>
              <a:t>vDSO</a:t>
            </a:r>
            <a:r>
              <a:rPr lang="en-US" dirty="0"/>
              <a:t> call to check for page existence</a:t>
            </a:r>
          </a:p>
          <a:p>
            <a:pPr lvl="1"/>
            <a:r>
              <a:rPr lang="en-US" dirty="0"/>
              <a:t>Hit time: 	20 ns</a:t>
            </a:r>
          </a:p>
          <a:p>
            <a:pPr lvl="1"/>
            <a:r>
              <a:rPr lang="en-US" dirty="0"/>
              <a:t>Miss time: 	1.66 µs		(</a:t>
            </a:r>
            <a:r>
              <a:rPr lang="en-US" b="1" dirty="0"/>
              <a:t>overhead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39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69A2-CCE9-FE41-8F6B-17EA25AF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vDSO</a:t>
            </a:r>
            <a:r>
              <a:rPr lang="en-US" dirty="0"/>
              <a:t> Calls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FCD2C-AAEC-2C46-9AB9-6D5B9CFDA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20" y="3077833"/>
            <a:ext cx="5162112" cy="2920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E6FCF8-6B05-2F4C-AAE6-13292182E974}"/>
              </a:ext>
            </a:extLst>
          </p:cNvPr>
          <p:cNvSpPr txBox="1"/>
          <p:nvPr/>
        </p:nvSpPr>
        <p:spPr>
          <a:xfrm>
            <a:off x="2489887" y="6133343"/>
            <a:ext cx="20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mapped check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EA60F4-67A2-D74F-AA70-E0129E2DF882}"/>
              </a:ext>
            </a:extLst>
          </p:cNvPr>
          <p:cNvSpPr txBox="1"/>
          <p:nvPr/>
        </p:nvSpPr>
        <p:spPr>
          <a:xfrm>
            <a:off x="7881309" y="6123543"/>
            <a:ext cx="275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write-protected check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BFD86-C684-FF4E-AAD0-6C3C38E35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352" y="3077833"/>
            <a:ext cx="4704294" cy="293177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DDD296-979D-5C4C-8CBA-738C8556A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57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0CE4-10F7-C74F-9A34-E0689E89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vDSO</a:t>
            </a:r>
            <a:r>
              <a:rPr lang="en-US" dirty="0"/>
              <a:t> Calls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373DF-AA4D-1349-9A57-EA8647C30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434755" cy="436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56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1315-ECE7-4343-8858-4C4C807D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AA26-6F85-CE4B-8A5D-0AC32E64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59214" cy="435133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How would I go about writing transparent upcalls?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47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2B61-B431-7E48-8078-BAF89AC3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fault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CFFB9-CD71-6E4B-B3B0-B898211A7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(Kernel) Included IP register in the UFFD messages</a:t>
            </a:r>
          </a:p>
          <a:p>
            <a:r>
              <a:rPr lang="en-US" dirty="0"/>
              <a:t>Turn off PIE/ASLR</a:t>
            </a:r>
          </a:p>
          <a:p>
            <a:r>
              <a:rPr lang="en-US" i="1" dirty="0"/>
              <a:t>addr2line</a:t>
            </a:r>
            <a:r>
              <a:rPr lang="en-US" dirty="0"/>
              <a:t> prints out code location!</a:t>
            </a:r>
          </a:p>
          <a:p>
            <a:r>
              <a:rPr lang="en-US" dirty="0"/>
              <a:t>Added random fault sampling in Kona</a:t>
            </a:r>
          </a:p>
        </p:txBody>
      </p:sp>
    </p:spTree>
    <p:extLst>
      <p:ext uri="{BB962C8B-B14F-4D97-AF65-F5344CB8AC3E}">
        <p14:creationId xmlns:p14="http://schemas.microsoft.com/office/powerpoint/2010/main" val="204658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51E1-9260-AC41-B056-F99ABE33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38A06-97BA-1E47-A2CB-02DE3BD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Disaggregation</a:t>
            </a:r>
          </a:p>
          <a:p>
            <a:r>
              <a:rPr lang="en-US" dirty="0"/>
              <a:t>Paging-based Remote Memory (not CXL)</a:t>
            </a:r>
          </a:p>
          <a:p>
            <a:pPr lvl="1"/>
            <a:r>
              <a:rPr lang="en-US" dirty="0" err="1"/>
              <a:t>Infiniswap</a:t>
            </a:r>
            <a:r>
              <a:rPr lang="en-US" dirty="0"/>
              <a:t>, Fastswap, Leap</a:t>
            </a:r>
          </a:p>
          <a:p>
            <a:r>
              <a:rPr lang="en-US" dirty="0"/>
              <a:t>App-controlled Page Management</a:t>
            </a:r>
          </a:p>
          <a:p>
            <a:pPr lvl="1"/>
            <a:r>
              <a:rPr lang="en-US" dirty="0"/>
              <a:t>With Linux </a:t>
            </a:r>
            <a:r>
              <a:rPr lang="en-US" dirty="0" err="1"/>
              <a:t>Userfaultfd</a:t>
            </a:r>
            <a:endParaRPr lang="en-US" dirty="0"/>
          </a:p>
          <a:p>
            <a:pPr lvl="1"/>
            <a:r>
              <a:rPr lang="en-US" dirty="0"/>
              <a:t>Benefits: App-managed prefetching, Read-ahead, Custom eviction</a:t>
            </a:r>
          </a:p>
          <a:p>
            <a:pPr lvl="1"/>
            <a:r>
              <a:rPr lang="en-US" dirty="0"/>
              <a:t>UMap, </a:t>
            </a:r>
            <a:r>
              <a:rPr lang="en-US" dirty="0" err="1"/>
              <a:t>HeMem</a:t>
            </a:r>
            <a:r>
              <a:rPr lang="en-US" dirty="0"/>
              <a:t>, Kona/Kailua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06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8331-72EE-0D4A-9608-B008E412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Location Frequency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33397-E8D4-B342-B5CD-87560F250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04"/>
          <a:stretch/>
        </p:blipFill>
        <p:spPr>
          <a:xfrm>
            <a:off x="5042004" y="1761681"/>
            <a:ext cx="2345115" cy="32951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68CC59-59C8-FA47-975F-D1760266A3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621"/>
          <a:stretch/>
        </p:blipFill>
        <p:spPr>
          <a:xfrm>
            <a:off x="1714358" y="1781442"/>
            <a:ext cx="2128178" cy="3295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0CFC6A-CF4A-874B-AEA8-90E8AF6AAFC0}"/>
              </a:ext>
            </a:extLst>
          </p:cNvPr>
          <p:cNvSpPr txBox="1"/>
          <p:nvPr/>
        </p:nvSpPr>
        <p:spPr>
          <a:xfrm>
            <a:off x="2558265" y="5404207"/>
            <a:ext cx="5693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9A732-839D-4B42-B0D9-EC5A9290CC81}"/>
              </a:ext>
            </a:extLst>
          </p:cNvPr>
          <p:cNvSpPr txBox="1"/>
          <p:nvPr/>
        </p:nvSpPr>
        <p:spPr>
          <a:xfrm>
            <a:off x="5569925" y="5404207"/>
            <a:ext cx="105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Synthetic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B44CC-62BE-714B-A090-3B57B9E40E71}"/>
              </a:ext>
            </a:extLst>
          </p:cNvPr>
          <p:cNvSpPr txBox="1"/>
          <p:nvPr/>
        </p:nvSpPr>
        <p:spPr>
          <a:xfrm>
            <a:off x="9184755" y="5402887"/>
            <a:ext cx="13449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Memcached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6E9DE9-8539-1843-BE3C-1AA532CA6BDD}"/>
              </a:ext>
            </a:extLst>
          </p:cNvPr>
          <p:cNvSpPr/>
          <p:nvPr/>
        </p:nvSpPr>
        <p:spPr>
          <a:xfrm>
            <a:off x="8669245" y="1747491"/>
            <a:ext cx="2375939" cy="3292278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65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5C1-3E08-6542-99C7-87829C5D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Micro: App-faults vs Userfaults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53C0E-947E-D54A-9E6E-352A586CC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4949"/>
            <a:ext cx="10515600" cy="8620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the gap?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23C58-98C6-6D4B-9D82-5687AE755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543050"/>
            <a:ext cx="106807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85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5EC2-2543-CE43-A687-68589186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04A56-0641-F74F-981D-1E01624C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Synthetic and Memcached apps</a:t>
            </a:r>
          </a:p>
          <a:p>
            <a:r>
              <a:rPr lang="en-US" dirty="0"/>
              <a:t>Remote memory-friendly changes</a:t>
            </a:r>
          </a:p>
          <a:p>
            <a:pPr lvl="1"/>
            <a:r>
              <a:rPr lang="en-US" dirty="0"/>
              <a:t>Avoid dirtying on reads</a:t>
            </a:r>
          </a:p>
          <a:p>
            <a:pPr lvl="1"/>
            <a:r>
              <a:rPr lang="en-US" dirty="0"/>
              <a:t>Concentrate locks at one place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7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F98C-56CE-D140-B214-A136AFC0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Synthetic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2985-2F15-1B4A-B923-FD3AB0ABE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4467" cy="4351338"/>
          </a:xfrm>
        </p:spPr>
        <p:txBody>
          <a:bodyPr/>
          <a:lstStyle/>
          <a:p>
            <a:r>
              <a:rPr lang="en-US" dirty="0"/>
              <a:t>Custom-written web service frontend</a:t>
            </a:r>
          </a:p>
          <a:p>
            <a:r>
              <a:rPr lang="en-US" dirty="0"/>
              <a:t>On each request:</a:t>
            </a:r>
          </a:p>
          <a:p>
            <a:pPr lvl="1"/>
            <a:r>
              <a:rPr lang="en-US" dirty="0"/>
              <a:t>Looks up hash table for blob index</a:t>
            </a:r>
          </a:p>
          <a:p>
            <a:pPr lvl="1"/>
            <a:r>
              <a:rPr lang="en-US" dirty="0"/>
              <a:t>Compresses the blob (8 KB)</a:t>
            </a:r>
          </a:p>
          <a:p>
            <a:r>
              <a:rPr lang="en-US" dirty="0"/>
              <a:t>50M </a:t>
            </a:r>
            <a:r>
              <a:rPr lang="en-US" dirty="0" err="1"/>
              <a:t>kv</a:t>
            </a:r>
            <a:r>
              <a:rPr lang="en-US" dirty="0"/>
              <a:t> pairs, 400k blobs –&gt; 6 GB</a:t>
            </a:r>
          </a:p>
          <a:p>
            <a:r>
              <a:rPr lang="en-US" dirty="0"/>
              <a:t>Skewed request distribution (</a:t>
            </a:r>
            <a:r>
              <a:rPr lang="en-US" dirty="0" err="1"/>
              <a:t>zipfs</a:t>
            </a:r>
            <a:r>
              <a:rPr lang="en-US" dirty="0"/>
              <a:t> =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53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C3F4-0464-4B4B-838B-027567C2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Synthetic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23D56-1AB9-7B43-B669-352C1F97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31" y="2296948"/>
            <a:ext cx="9993148" cy="335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69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C3F4-0464-4B4B-838B-027567C2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Synthetic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CFFC9-64F8-7543-B817-71B139311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431" y="2296948"/>
            <a:ext cx="9903810" cy="332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32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C3F4-0464-4B4B-838B-027567C2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Synthetic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A9D08A-D0E5-8F49-B38B-21C2EDB51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431" y="2296948"/>
            <a:ext cx="9903810" cy="33295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254231-C191-1448-9E63-80D1B2125640}"/>
              </a:ext>
            </a:extLst>
          </p:cNvPr>
          <p:cNvSpPr txBox="1"/>
          <p:nvPr/>
        </p:nvSpPr>
        <p:spPr>
          <a:xfrm>
            <a:off x="3404403" y="5863422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(more compute intensive)</a:t>
            </a:r>
          </a:p>
        </p:txBody>
      </p:sp>
    </p:spTree>
    <p:extLst>
      <p:ext uri="{BB962C8B-B14F-4D97-AF65-F5344CB8AC3E}">
        <p14:creationId xmlns:p14="http://schemas.microsoft.com/office/powerpoint/2010/main" val="611610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294D-CDC0-1D46-A426-5C843734E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Memcached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45EBB-38EE-6246-AC89-B101918B2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4556" cy="435133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10M pairs</a:t>
            </a:r>
          </a:p>
          <a:p>
            <a:r>
              <a:rPr lang="en-US" dirty="0"/>
              <a:t>100B key-value size</a:t>
            </a:r>
          </a:p>
          <a:p>
            <a:r>
              <a:rPr lang="en-US" dirty="0"/>
              <a:t>2GB total memory</a:t>
            </a:r>
          </a:p>
          <a:p>
            <a:r>
              <a:rPr lang="en-US" dirty="0"/>
              <a:t>Uniform distribution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Yet to try more skewed workloads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287F0-122A-5E42-A663-6DB4473C8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993" y="1971735"/>
            <a:ext cx="5204477" cy="35372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9475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7905-3645-6B47-AFC1-D79CFA19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8D3-B886-2745-AFB8-9C3E34D99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3978" cy="122237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Studied effect of various factors like page fault bandwidth, compute-to-faulting ratio, page fault latency,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89D7E-EA46-C549-B9EC-90A713D2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21" y="3643657"/>
            <a:ext cx="10331041" cy="2644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8F4A5C-68F2-7142-A937-7DE759F55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49" y="745690"/>
            <a:ext cx="4301124" cy="30360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4081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FDB7-9C13-9947-8439-79957516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D64AA-EF25-604F-87ED-2A967712B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apps: </a:t>
            </a:r>
            <a:r>
              <a:rPr lang="en-US" b="1" dirty="0"/>
              <a:t>sort</a:t>
            </a:r>
            <a:r>
              <a:rPr lang="en-US" dirty="0"/>
              <a:t>, </a:t>
            </a:r>
            <a:r>
              <a:rPr lang="en-US" dirty="0" err="1"/>
              <a:t>matmul</a:t>
            </a:r>
            <a:endParaRPr lang="en-US" dirty="0"/>
          </a:p>
          <a:p>
            <a:r>
              <a:rPr lang="en-US" dirty="0"/>
              <a:t>Comparison with other systems: </a:t>
            </a:r>
            <a:r>
              <a:rPr lang="en-US" b="1" dirty="0"/>
              <a:t>Fastswap</a:t>
            </a:r>
            <a:r>
              <a:rPr lang="en-US" dirty="0"/>
              <a:t>, </a:t>
            </a:r>
            <a:r>
              <a:rPr lang="en-US" dirty="0" err="1"/>
              <a:t>Umap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9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FFC-235F-0F4A-8C34-A8861369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62A30-DDED-944D-B146-FB06D6A82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Hiding the remote memory latencies </a:t>
            </a:r>
          </a:p>
          <a:p>
            <a:pPr marL="457200" lvl="1" indent="0">
              <a:buNone/>
            </a:pPr>
            <a:r>
              <a:rPr lang="en-US" dirty="0"/>
              <a:t>e.g., RDMA takes up to 6 µs in my case</a:t>
            </a:r>
          </a:p>
          <a:p>
            <a:pPr lvl="1"/>
            <a:r>
              <a:rPr lang="en-US" dirty="0"/>
              <a:t>Obvious solution is better caching/eviction policy</a:t>
            </a:r>
          </a:p>
          <a:p>
            <a:pPr lvl="1"/>
            <a:r>
              <a:rPr lang="en-US" dirty="0"/>
              <a:t>We chose to (and make it easier to) exploit </a:t>
            </a:r>
            <a:r>
              <a:rPr lang="en-US" i="1" dirty="0"/>
              <a:t>concurrency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But with minimal application changes</a:t>
            </a:r>
          </a:p>
          <a:p>
            <a:pPr lvl="1"/>
            <a:r>
              <a:rPr lang="en-US" dirty="0"/>
              <a:t>Keep virtual memory (but no CXL yet) – hence the focus on paging</a:t>
            </a:r>
          </a:p>
          <a:p>
            <a:pPr lvl="1"/>
            <a:r>
              <a:rPr lang="en-US" dirty="0"/>
              <a:t>But full transparency may not be an option – hence </a:t>
            </a:r>
            <a:r>
              <a:rPr lang="en-US" dirty="0" err="1"/>
              <a:t>Userfaultfd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21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D486-A1BB-C247-8A61-EF141E53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Nadav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E78E-77EA-A34E-91BC-95601C561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with Kailua</a:t>
            </a:r>
          </a:p>
          <a:p>
            <a:r>
              <a:rPr lang="en-US" dirty="0"/>
              <a:t>Including the </a:t>
            </a:r>
            <a:r>
              <a:rPr lang="en-US" dirty="0" err="1"/>
              <a:t>vDSO</a:t>
            </a:r>
            <a:r>
              <a:rPr lang="en-US" dirty="0"/>
              <a:t> trick towards my narrative</a:t>
            </a:r>
          </a:p>
        </p:txBody>
      </p:sp>
    </p:spTree>
    <p:extLst>
      <p:ext uri="{BB962C8B-B14F-4D97-AF65-F5344CB8AC3E}">
        <p14:creationId xmlns:p14="http://schemas.microsoft.com/office/powerpoint/2010/main" val="3038828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930E-C7ED-3242-8B6B-AB5FD835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Kailua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EEF475-4C4C-A540-A466-DCBED7488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287906"/>
              </p:ext>
            </p:extLst>
          </p:nvPr>
        </p:nvGraphicFramePr>
        <p:xfrm>
          <a:off x="908982" y="1547162"/>
          <a:ext cx="10098384" cy="5151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345169">
                  <a:extLst>
                    <a:ext uri="{9D8B030D-6E8A-4147-A177-3AD203B41FA5}">
                      <a16:colId xmlns:a16="http://schemas.microsoft.com/office/drawing/2014/main" val="639932797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912175044"/>
                    </a:ext>
                  </a:extLst>
                </a:gridCol>
                <a:gridCol w="897147">
                  <a:extLst>
                    <a:ext uri="{9D8B030D-6E8A-4147-A177-3AD203B41FA5}">
                      <a16:colId xmlns:a16="http://schemas.microsoft.com/office/drawing/2014/main" val="1182950879"/>
                    </a:ext>
                  </a:extLst>
                </a:gridCol>
                <a:gridCol w="957533">
                  <a:extLst>
                    <a:ext uri="{9D8B030D-6E8A-4147-A177-3AD203B41FA5}">
                      <a16:colId xmlns:a16="http://schemas.microsoft.com/office/drawing/2014/main" val="4014208174"/>
                    </a:ext>
                  </a:extLst>
                </a:gridCol>
                <a:gridCol w="2122158">
                  <a:extLst>
                    <a:ext uri="{9D8B030D-6E8A-4147-A177-3AD203B41FA5}">
                      <a16:colId xmlns:a16="http://schemas.microsoft.com/office/drawing/2014/main" val="3085503438"/>
                    </a:ext>
                  </a:extLst>
                </a:gridCol>
              </a:tblGrid>
              <a:tr h="344649">
                <a:tc>
                  <a:txBody>
                    <a:bodyPr/>
                    <a:lstStyle/>
                    <a:p>
                      <a:r>
                        <a:rPr lang="en-US" dirty="0"/>
                        <a:t>Contributions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Nadav’s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287455"/>
                  </a:ext>
                </a:extLst>
              </a:tr>
              <a:tr h="344649">
                <a:tc>
                  <a:txBody>
                    <a:bodyPr/>
                    <a:lstStyle/>
                    <a:p>
                      <a:r>
                        <a:rPr lang="en-US" dirty="0"/>
                        <a:t>Basic </a:t>
                      </a:r>
                      <a:r>
                        <a:rPr lang="en-US" dirty="0" err="1"/>
                        <a:t>Userfaultfd</a:t>
                      </a:r>
                      <a:r>
                        <a:rPr lang="en-US" dirty="0"/>
                        <a:t> (Kernel 5.9+)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301901"/>
                  </a:ext>
                </a:extLst>
              </a:tr>
              <a:tr h="344649">
                <a:tc>
                  <a:txBody>
                    <a:bodyPr/>
                    <a:lstStyle/>
                    <a:p>
                      <a:r>
                        <a:rPr lang="en-US" dirty="0"/>
                        <a:t>RDMA 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14320"/>
                  </a:ext>
                </a:extLst>
              </a:tr>
              <a:tr h="1493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Userfaultfd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Improvements v1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 faulting thread polling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Asynchronous page fault monitoring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In-place page fault resolution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 with io-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uring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preallocation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prefetch by faulting 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(but I don’t use them)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Orthogonal</a:t>
                      </a:r>
                    </a:p>
                    <a:p>
                      <a:pPr algn="ctr"/>
                      <a:r>
                        <a:rPr lang="en-US" sz="1600" dirty="0"/>
                        <a:t>Some of them contrast with user faults?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13533"/>
                  </a:ext>
                </a:extLst>
              </a:tr>
              <a:tr h="804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Userfaultfd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Improvements v2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Vectored ops for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madvise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uffd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TLB stuff on these 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’’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27590"/>
                  </a:ext>
                </a:extLst>
              </a:tr>
              <a:tr h="332537">
                <a:tc>
                  <a:txBody>
                    <a:bodyPr/>
                    <a:lstStyle/>
                    <a:p>
                      <a:r>
                        <a:rPr lang="en-US" dirty="0"/>
                        <a:t>Advanced eviction policies 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access info)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96371"/>
                  </a:ext>
                </a:extLst>
              </a:tr>
              <a:tr h="344649">
                <a:tc>
                  <a:txBody>
                    <a:bodyPr/>
                    <a:lstStyle/>
                    <a:p>
                      <a:r>
                        <a:rPr lang="en-US" dirty="0"/>
                        <a:t>I/O decoupling (aka multiple fillers/evictors)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❌ </a:t>
                      </a:r>
                      <a:r>
                        <a:rPr lang="en-US" sz="1600" dirty="0"/>
                        <a:t>(But possible)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57705"/>
                  </a:ext>
                </a:extLst>
              </a:tr>
              <a:tr h="550831">
                <a:tc>
                  <a:txBody>
                    <a:bodyPr/>
                    <a:lstStyle/>
                    <a:p>
                      <a:r>
                        <a:rPr lang="en-US" dirty="0"/>
                        <a:t>API: User-controlled fetching, pinning, read-ahead,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✅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(Only read-ahead but integrated into annotations)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9788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3A7BD89-EBE6-394D-8CFB-8BB001C3DA47}"/>
              </a:ext>
            </a:extLst>
          </p:cNvPr>
          <p:cNvSpPr/>
          <p:nvPr/>
        </p:nvSpPr>
        <p:spPr>
          <a:xfrm>
            <a:off x="6997139" y="1461750"/>
            <a:ext cx="1923925" cy="532540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Kailua</a:t>
            </a:r>
          </a:p>
        </p:txBody>
      </p:sp>
    </p:spTree>
    <p:extLst>
      <p:ext uri="{BB962C8B-B14F-4D97-AF65-F5344CB8AC3E}">
        <p14:creationId xmlns:p14="http://schemas.microsoft.com/office/powerpoint/2010/main" val="4023498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F98C-56CE-D140-B214-A136AFC0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2985-2F15-1B4A-B923-FD3AB0AB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8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9676-E907-1746-AE37-8048A586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start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1CF4-FC11-4142-B88E-3F2797A0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720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Page fault: 	17 µs*</a:t>
            </a:r>
          </a:p>
          <a:p>
            <a:pPr marL="0" indent="0">
              <a:buNone/>
            </a:pPr>
            <a:r>
              <a:rPr lang="en-US" sz="2200" dirty="0"/>
              <a:t>RDMA read: 	6 µs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(*no Kailua optimizations)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9709EE5-DFEF-4040-B2FC-025E346C839F}"/>
              </a:ext>
            </a:extLst>
          </p:cNvPr>
          <p:cNvSpPr/>
          <p:nvPr/>
        </p:nvSpPr>
        <p:spPr>
          <a:xfrm>
            <a:off x="5539682" y="4935066"/>
            <a:ext cx="5202538" cy="10838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3716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Kernel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6E9865A-F838-DA48-98DF-E50D34E5611D}"/>
              </a:ext>
            </a:extLst>
          </p:cNvPr>
          <p:cNvSpPr/>
          <p:nvPr/>
        </p:nvSpPr>
        <p:spPr>
          <a:xfrm>
            <a:off x="5594326" y="2665415"/>
            <a:ext cx="3041412" cy="2104564"/>
          </a:xfrm>
          <a:prstGeom prst="roundRect">
            <a:avLst>
              <a:gd name="adj" fmla="val 647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App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3BF796-A65F-DC4C-9114-DFBB99AB5765}"/>
              </a:ext>
            </a:extLst>
          </p:cNvPr>
          <p:cNvSpPr/>
          <p:nvPr/>
        </p:nvSpPr>
        <p:spPr>
          <a:xfrm>
            <a:off x="5539682" y="2176980"/>
            <a:ext cx="5202539" cy="267809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(Userspace)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9A5446-0E8C-0C4D-8E1E-9ECD06EF2D1B}"/>
              </a:ext>
            </a:extLst>
          </p:cNvPr>
          <p:cNvCxnSpPr>
            <a:cxnSpLocks/>
          </p:cNvCxnSpPr>
          <p:nvPr/>
        </p:nvCxnSpPr>
        <p:spPr>
          <a:xfrm>
            <a:off x="6456513" y="4244622"/>
            <a:ext cx="0" cy="14464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5EA278-DD30-0545-AF45-711C0A16DF4B}"/>
              </a:ext>
            </a:extLst>
          </p:cNvPr>
          <p:cNvSpPr txBox="1"/>
          <p:nvPr/>
        </p:nvSpPr>
        <p:spPr>
          <a:xfrm>
            <a:off x="11126104" y="4174420"/>
            <a:ext cx="106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memory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35BA14-6814-EB4F-903C-4C4F734404F3}"/>
              </a:ext>
            </a:extLst>
          </p:cNvPr>
          <p:cNvCxnSpPr>
            <a:cxnSpLocks/>
          </p:cNvCxnSpPr>
          <p:nvPr/>
        </p:nvCxnSpPr>
        <p:spPr>
          <a:xfrm flipV="1">
            <a:off x="6456513" y="5691033"/>
            <a:ext cx="2686109" cy="18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706D430-E52A-DF40-A251-D119BE1DBF4C}"/>
              </a:ext>
            </a:extLst>
          </p:cNvPr>
          <p:cNvSpPr/>
          <p:nvPr/>
        </p:nvSpPr>
        <p:spPr>
          <a:xfrm rot="5400000">
            <a:off x="9440841" y="4209736"/>
            <a:ext cx="423968" cy="18746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Userfaultfd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CDE96A-3E8E-2845-8BAA-DF58FB6D7825}"/>
              </a:ext>
            </a:extLst>
          </p:cNvPr>
          <p:cNvSpPr/>
          <p:nvPr/>
        </p:nvSpPr>
        <p:spPr>
          <a:xfrm>
            <a:off x="8715510" y="2665415"/>
            <a:ext cx="1874632" cy="2104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0" tIns="91440"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Remote Paging Handler</a:t>
            </a:r>
          </a:p>
        </p:txBody>
      </p:sp>
      <p:sp>
        <p:nvSpPr>
          <p:cNvPr id="24" name="Up-Down Arrow 23">
            <a:extLst>
              <a:ext uri="{FF2B5EF4-FFF2-40B4-BE49-F238E27FC236}">
                <a16:creationId xmlns:a16="http://schemas.microsoft.com/office/drawing/2014/main" id="{D38588C6-6D05-8044-BD2D-CC175D90BC68}"/>
              </a:ext>
            </a:extLst>
          </p:cNvPr>
          <p:cNvSpPr/>
          <p:nvPr/>
        </p:nvSpPr>
        <p:spPr>
          <a:xfrm>
            <a:off x="10086079" y="4577584"/>
            <a:ext cx="272055" cy="1007276"/>
          </a:xfrm>
          <a:prstGeom prst="upDownArrow">
            <a:avLst>
              <a:gd name="adj1" fmla="val 50000"/>
              <a:gd name="adj2" fmla="val 68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7A200F-19A7-1F45-9C1A-7E061D4DCB5D}"/>
              </a:ext>
            </a:extLst>
          </p:cNvPr>
          <p:cNvCxnSpPr>
            <a:cxnSpLocks/>
          </p:cNvCxnSpPr>
          <p:nvPr/>
        </p:nvCxnSpPr>
        <p:spPr>
          <a:xfrm flipV="1">
            <a:off x="9139336" y="4505238"/>
            <a:ext cx="0" cy="11857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FE5F875-9B7E-7149-8449-94CFD48298E1}"/>
              </a:ext>
            </a:extLst>
          </p:cNvPr>
          <p:cNvSpPr/>
          <p:nvPr/>
        </p:nvSpPr>
        <p:spPr>
          <a:xfrm>
            <a:off x="8715509" y="3132066"/>
            <a:ext cx="355592" cy="12157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DD1309-387A-5648-B927-1D1BBF36F7AA}"/>
              </a:ext>
            </a:extLst>
          </p:cNvPr>
          <p:cNvCxnSpPr>
            <a:cxnSpLocks/>
          </p:cNvCxnSpPr>
          <p:nvPr/>
        </p:nvCxnSpPr>
        <p:spPr>
          <a:xfrm>
            <a:off x="9776178" y="4497586"/>
            <a:ext cx="139671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94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9676-E907-1746-AE37-8048A586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1CF4-FC11-4142-B88E-3F2797A0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17394" cy="4351338"/>
          </a:xfr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hide latencies, app must use kernel threads.</a:t>
            </a:r>
          </a:p>
          <a:p>
            <a:r>
              <a:rPr lang="en-US" sz="2400" dirty="0"/>
              <a:t>Switching expensive ~ O(µs)</a:t>
            </a:r>
          </a:p>
          <a:p>
            <a:r>
              <a:rPr lang="en-US" sz="2400" dirty="0"/>
              <a:t>Limited parallelism exposed to the (kernel) scheduler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9709EE5-DFEF-4040-B2FC-025E346C839F}"/>
              </a:ext>
            </a:extLst>
          </p:cNvPr>
          <p:cNvSpPr/>
          <p:nvPr/>
        </p:nvSpPr>
        <p:spPr>
          <a:xfrm>
            <a:off x="5539682" y="4935066"/>
            <a:ext cx="5202538" cy="10838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3716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Kernel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6E9865A-F838-DA48-98DF-E50D34E5611D}"/>
              </a:ext>
            </a:extLst>
          </p:cNvPr>
          <p:cNvSpPr/>
          <p:nvPr/>
        </p:nvSpPr>
        <p:spPr>
          <a:xfrm>
            <a:off x="5594326" y="2665415"/>
            <a:ext cx="3041412" cy="2104564"/>
          </a:xfrm>
          <a:prstGeom prst="roundRect">
            <a:avLst>
              <a:gd name="adj" fmla="val 647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App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3BF796-A65F-DC4C-9114-DFBB99AB5765}"/>
              </a:ext>
            </a:extLst>
          </p:cNvPr>
          <p:cNvSpPr/>
          <p:nvPr/>
        </p:nvSpPr>
        <p:spPr>
          <a:xfrm>
            <a:off x="5539682" y="2176980"/>
            <a:ext cx="5202539" cy="267809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(Userspace)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9A5446-0E8C-0C4D-8E1E-9ECD06EF2D1B}"/>
              </a:ext>
            </a:extLst>
          </p:cNvPr>
          <p:cNvCxnSpPr>
            <a:cxnSpLocks/>
          </p:cNvCxnSpPr>
          <p:nvPr/>
        </p:nvCxnSpPr>
        <p:spPr>
          <a:xfrm>
            <a:off x="6456513" y="4244622"/>
            <a:ext cx="0" cy="14464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5EA278-DD30-0545-AF45-711C0A16DF4B}"/>
              </a:ext>
            </a:extLst>
          </p:cNvPr>
          <p:cNvSpPr txBox="1"/>
          <p:nvPr/>
        </p:nvSpPr>
        <p:spPr>
          <a:xfrm>
            <a:off x="11126104" y="4174420"/>
            <a:ext cx="106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memory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35BA14-6814-EB4F-903C-4C4F734404F3}"/>
              </a:ext>
            </a:extLst>
          </p:cNvPr>
          <p:cNvCxnSpPr>
            <a:cxnSpLocks/>
          </p:cNvCxnSpPr>
          <p:nvPr/>
        </p:nvCxnSpPr>
        <p:spPr>
          <a:xfrm flipV="1">
            <a:off x="6456513" y="5691033"/>
            <a:ext cx="2686109" cy="18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706D430-E52A-DF40-A251-D119BE1DBF4C}"/>
              </a:ext>
            </a:extLst>
          </p:cNvPr>
          <p:cNvSpPr/>
          <p:nvPr/>
        </p:nvSpPr>
        <p:spPr>
          <a:xfrm rot="5400000">
            <a:off x="9440841" y="4209736"/>
            <a:ext cx="423968" cy="18746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Userfaultfd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CDE96A-3E8E-2845-8BAA-DF58FB6D7825}"/>
              </a:ext>
            </a:extLst>
          </p:cNvPr>
          <p:cNvSpPr/>
          <p:nvPr/>
        </p:nvSpPr>
        <p:spPr>
          <a:xfrm>
            <a:off x="8715510" y="2665415"/>
            <a:ext cx="1874632" cy="2104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0" tIns="91440"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Remote Paging Handler</a:t>
            </a:r>
          </a:p>
        </p:txBody>
      </p:sp>
      <p:sp>
        <p:nvSpPr>
          <p:cNvPr id="24" name="Up-Down Arrow 23">
            <a:extLst>
              <a:ext uri="{FF2B5EF4-FFF2-40B4-BE49-F238E27FC236}">
                <a16:creationId xmlns:a16="http://schemas.microsoft.com/office/drawing/2014/main" id="{D38588C6-6D05-8044-BD2D-CC175D90BC68}"/>
              </a:ext>
            </a:extLst>
          </p:cNvPr>
          <p:cNvSpPr/>
          <p:nvPr/>
        </p:nvSpPr>
        <p:spPr>
          <a:xfrm>
            <a:off x="10086079" y="4577584"/>
            <a:ext cx="272055" cy="1007276"/>
          </a:xfrm>
          <a:prstGeom prst="upDownArrow">
            <a:avLst>
              <a:gd name="adj1" fmla="val 50000"/>
              <a:gd name="adj2" fmla="val 68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7A200F-19A7-1F45-9C1A-7E061D4DCB5D}"/>
              </a:ext>
            </a:extLst>
          </p:cNvPr>
          <p:cNvCxnSpPr>
            <a:cxnSpLocks/>
          </p:cNvCxnSpPr>
          <p:nvPr/>
        </p:nvCxnSpPr>
        <p:spPr>
          <a:xfrm flipV="1">
            <a:off x="9139336" y="4505238"/>
            <a:ext cx="0" cy="11857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C08A2C-3D91-F641-B0BF-6407AAAE0BDE}"/>
              </a:ext>
            </a:extLst>
          </p:cNvPr>
          <p:cNvSpPr/>
          <p:nvPr/>
        </p:nvSpPr>
        <p:spPr>
          <a:xfrm>
            <a:off x="8715509" y="3132066"/>
            <a:ext cx="355592" cy="12157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854817-9CD0-7E47-B1BB-3D81C8C9FCA4}"/>
              </a:ext>
            </a:extLst>
          </p:cNvPr>
          <p:cNvCxnSpPr>
            <a:cxnSpLocks/>
          </p:cNvCxnSpPr>
          <p:nvPr/>
        </p:nvCxnSpPr>
        <p:spPr>
          <a:xfrm>
            <a:off x="9776178" y="4497586"/>
            <a:ext cx="139671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2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9676-E907-1746-AE37-8048A586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1CF4-FC11-4142-B88E-3F2797A0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17394" cy="4351338"/>
          </a:xfr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User threads &amp; userspace scheduler e.g., Shenango</a:t>
            </a:r>
          </a:p>
          <a:p>
            <a:r>
              <a:rPr lang="en-US" sz="2400" strike="sngStrike" dirty="0"/>
              <a:t>Switching expensive ~ O(µs)</a:t>
            </a:r>
          </a:p>
          <a:p>
            <a:r>
              <a:rPr lang="en-US" sz="2400" strike="sngStrike" dirty="0"/>
              <a:t>Limited parallelism exposed to the (kernel) scheduler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9709EE5-DFEF-4040-B2FC-025E346C839F}"/>
              </a:ext>
            </a:extLst>
          </p:cNvPr>
          <p:cNvSpPr/>
          <p:nvPr/>
        </p:nvSpPr>
        <p:spPr>
          <a:xfrm>
            <a:off x="5539682" y="4935066"/>
            <a:ext cx="5202538" cy="10838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3716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Kernel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6E9865A-F838-DA48-98DF-E50D34E5611D}"/>
              </a:ext>
            </a:extLst>
          </p:cNvPr>
          <p:cNvSpPr/>
          <p:nvPr/>
        </p:nvSpPr>
        <p:spPr>
          <a:xfrm>
            <a:off x="5594326" y="2665415"/>
            <a:ext cx="3041412" cy="1199638"/>
          </a:xfrm>
          <a:prstGeom prst="roundRect">
            <a:avLst>
              <a:gd name="adj" fmla="val 647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App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3BF796-A65F-DC4C-9114-DFBB99AB5765}"/>
              </a:ext>
            </a:extLst>
          </p:cNvPr>
          <p:cNvSpPr/>
          <p:nvPr/>
        </p:nvSpPr>
        <p:spPr>
          <a:xfrm>
            <a:off x="5539682" y="2176980"/>
            <a:ext cx="5202539" cy="267809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(Userspace)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EA278-DD30-0545-AF45-711C0A16DF4B}"/>
              </a:ext>
            </a:extLst>
          </p:cNvPr>
          <p:cNvSpPr txBox="1"/>
          <p:nvPr/>
        </p:nvSpPr>
        <p:spPr>
          <a:xfrm>
            <a:off x="11126104" y="4174420"/>
            <a:ext cx="106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memory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35BA14-6814-EB4F-903C-4C4F734404F3}"/>
              </a:ext>
            </a:extLst>
          </p:cNvPr>
          <p:cNvCxnSpPr>
            <a:cxnSpLocks/>
          </p:cNvCxnSpPr>
          <p:nvPr/>
        </p:nvCxnSpPr>
        <p:spPr>
          <a:xfrm flipV="1">
            <a:off x="6456513" y="5691033"/>
            <a:ext cx="2686109" cy="18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706D430-E52A-DF40-A251-D119BE1DBF4C}"/>
              </a:ext>
            </a:extLst>
          </p:cNvPr>
          <p:cNvSpPr/>
          <p:nvPr/>
        </p:nvSpPr>
        <p:spPr>
          <a:xfrm rot="5400000">
            <a:off x="9440841" y="4209736"/>
            <a:ext cx="423968" cy="18746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Userfaultfd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CDE96A-3E8E-2845-8BAA-DF58FB6D7825}"/>
              </a:ext>
            </a:extLst>
          </p:cNvPr>
          <p:cNvSpPr/>
          <p:nvPr/>
        </p:nvSpPr>
        <p:spPr>
          <a:xfrm>
            <a:off x="8715510" y="2665415"/>
            <a:ext cx="1874632" cy="2104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0" tIns="91440"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Remote Paging Handler</a:t>
            </a:r>
          </a:p>
        </p:txBody>
      </p:sp>
      <p:sp>
        <p:nvSpPr>
          <p:cNvPr id="24" name="Up-Down Arrow 23">
            <a:extLst>
              <a:ext uri="{FF2B5EF4-FFF2-40B4-BE49-F238E27FC236}">
                <a16:creationId xmlns:a16="http://schemas.microsoft.com/office/drawing/2014/main" id="{D38588C6-6D05-8044-BD2D-CC175D90BC68}"/>
              </a:ext>
            </a:extLst>
          </p:cNvPr>
          <p:cNvSpPr/>
          <p:nvPr/>
        </p:nvSpPr>
        <p:spPr>
          <a:xfrm>
            <a:off x="10086079" y="4577584"/>
            <a:ext cx="272055" cy="1007276"/>
          </a:xfrm>
          <a:prstGeom prst="upDownArrow">
            <a:avLst>
              <a:gd name="adj1" fmla="val 50000"/>
              <a:gd name="adj2" fmla="val 68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7A200F-19A7-1F45-9C1A-7E061D4DCB5D}"/>
              </a:ext>
            </a:extLst>
          </p:cNvPr>
          <p:cNvCxnSpPr>
            <a:cxnSpLocks/>
          </p:cNvCxnSpPr>
          <p:nvPr/>
        </p:nvCxnSpPr>
        <p:spPr>
          <a:xfrm flipV="1">
            <a:off x="9139336" y="4505238"/>
            <a:ext cx="0" cy="11857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EFDDCB2-C262-E942-9984-FD552C929875}"/>
              </a:ext>
            </a:extLst>
          </p:cNvPr>
          <p:cNvSpPr/>
          <p:nvPr/>
        </p:nvSpPr>
        <p:spPr>
          <a:xfrm>
            <a:off x="5582934" y="3935262"/>
            <a:ext cx="3041408" cy="833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9144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CCED6A3-DD3F-6049-A22A-F4DA7B11B732}"/>
              </a:ext>
            </a:extLst>
          </p:cNvPr>
          <p:cNvSpPr/>
          <p:nvPr/>
        </p:nvSpPr>
        <p:spPr>
          <a:xfrm>
            <a:off x="8715509" y="3132066"/>
            <a:ext cx="355592" cy="12157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9936A7-8565-0448-A300-C0E42249A9DC}"/>
              </a:ext>
            </a:extLst>
          </p:cNvPr>
          <p:cNvCxnSpPr>
            <a:cxnSpLocks/>
          </p:cNvCxnSpPr>
          <p:nvPr/>
        </p:nvCxnSpPr>
        <p:spPr>
          <a:xfrm>
            <a:off x="9776178" y="4497586"/>
            <a:ext cx="139671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409FDAD-AECE-524A-AA49-17E81968FE06}"/>
              </a:ext>
            </a:extLst>
          </p:cNvPr>
          <p:cNvSpPr/>
          <p:nvPr/>
        </p:nvSpPr>
        <p:spPr>
          <a:xfrm rot="5400000">
            <a:off x="7149714" y="2891336"/>
            <a:ext cx="229372" cy="2336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POSIX-like API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AF85C31-00BC-0B49-A3FE-754B86B71587}"/>
              </a:ext>
            </a:extLst>
          </p:cNvPr>
          <p:cNvCxnSpPr>
            <a:cxnSpLocks/>
          </p:cNvCxnSpPr>
          <p:nvPr/>
        </p:nvCxnSpPr>
        <p:spPr>
          <a:xfrm>
            <a:off x="6456513" y="3516025"/>
            <a:ext cx="0" cy="21750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55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9676-E907-1746-AE37-8048A586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with User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1CF4-FC11-4142-B88E-3F2797A0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17394" cy="4351338"/>
          </a:xfr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Page faults are synchronous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9709EE5-DFEF-4040-B2FC-025E346C839F}"/>
              </a:ext>
            </a:extLst>
          </p:cNvPr>
          <p:cNvSpPr/>
          <p:nvPr/>
        </p:nvSpPr>
        <p:spPr>
          <a:xfrm>
            <a:off x="5539682" y="4935066"/>
            <a:ext cx="5202538" cy="10838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3716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Kernel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6E9865A-F838-DA48-98DF-E50D34E5611D}"/>
              </a:ext>
            </a:extLst>
          </p:cNvPr>
          <p:cNvSpPr/>
          <p:nvPr/>
        </p:nvSpPr>
        <p:spPr>
          <a:xfrm>
            <a:off x="5594326" y="2665415"/>
            <a:ext cx="3041412" cy="1199638"/>
          </a:xfrm>
          <a:prstGeom prst="roundRect">
            <a:avLst>
              <a:gd name="adj" fmla="val 647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App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3BF796-A65F-DC4C-9114-DFBB99AB5765}"/>
              </a:ext>
            </a:extLst>
          </p:cNvPr>
          <p:cNvSpPr/>
          <p:nvPr/>
        </p:nvSpPr>
        <p:spPr>
          <a:xfrm>
            <a:off x="5539682" y="2176980"/>
            <a:ext cx="5202539" cy="267809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(Userspace)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EA278-DD30-0545-AF45-711C0A16DF4B}"/>
              </a:ext>
            </a:extLst>
          </p:cNvPr>
          <p:cNvSpPr txBox="1"/>
          <p:nvPr/>
        </p:nvSpPr>
        <p:spPr>
          <a:xfrm>
            <a:off x="11126104" y="4174420"/>
            <a:ext cx="106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memory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35BA14-6814-EB4F-903C-4C4F734404F3}"/>
              </a:ext>
            </a:extLst>
          </p:cNvPr>
          <p:cNvCxnSpPr>
            <a:cxnSpLocks/>
          </p:cNvCxnSpPr>
          <p:nvPr/>
        </p:nvCxnSpPr>
        <p:spPr>
          <a:xfrm flipV="1">
            <a:off x="6456513" y="5691033"/>
            <a:ext cx="2686109" cy="18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706D430-E52A-DF40-A251-D119BE1DBF4C}"/>
              </a:ext>
            </a:extLst>
          </p:cNvPr>
          <p:cNvSpPr/>
          <p:nvPr/>
        </p:nvSpPr>
        <p:spPr>
          <a:xfrm rot="5400000">
            <a:off x="9440841" y="4209736"/>
            <a:ext cx="423968" cy="18746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Userfaultfd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CDE96A-3E8E-2845-8BAA-DF58FB6D7825}"/>
              </a:ext>
            </a:extLst>
          </p:cNvPr>
          <p:cNvSpPr/>
          <p:nvPr/>
        </p:nvSpPr>
        <p:spPr>
          <a:xfrm>
            <a:off x="8715510" y="2665415"/>
            <a:ext cx="1874632" cy="2104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0" tIns="91440"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Remote Paging Handler</a:t>
            </a:r>
          </a:p>
        </p:txBody>
      </p:sp>
      <p:sp>
        <p:nvSpPr>
          <p:cNvPr id="24" name="Up-Down Arrow 23">
            <a:extLst>
              <a:ext uri="{FF2B5EF4-FFF2-40B4-BE49-F238E27FC236}">
                <a16:creationId xmlns:a16="http://schemas.microsoft.com/office/drawing/2014/main" id="{D38588C6-6D05-8044-BD2D-CC175D90BC68}"/>
              </a:ext>
            </a:extLst>
          </p:cNvPr>
          <p:cNvSpPr/>
          <p:nvPr/>
        </p:nvSpPr>
        <p:spPr>
          <a:xfrm>
            <a:off x="10086079" y="4577584"/>
            <a:ext cx="272055" cy="1007276"/>
          </a:xfrm>
          <a:prstGeom prst="upDownArrow">
            <a:avLst>
              <a:gd name="adj1" fmla="val 50000"/>
              <a:gd name="adj2" fmla="val 68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7A200F-19A7-1F45-9C1A-7E061D4DCB5D}"/>
              </a:ext>
            </a:extLst>
          </p:cNvPr>
          <p:cNvCxnSpPr>
            <a:cxnSpLocks/>
          </p:cNvCxnSpPr>
          <p:nvPr/>
        </p:nvCxnSpPr>
        <p:spPr>
          <a:xfrm flipV="1">
            <a:off x="9139336" y="4505238"/>
            <a:ext cx="0" cy="11857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EFDDCB2-C262-E942-9984-FD552C929875}"/>
              </a:ext>
            </a:extLst>
          </p:cNvPr>
          <p:cNvSpPr/>
          <p:nvPr/>
        </p:nvSpPr>
        <p:spPr>
          <a:xfrm>
            <a:off x="5582934" y="3935262"/>
            <a:ext cx="3041408" cy="833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9144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CCED6A3-DD3F-6049-A22A-F4DA7B11B732}"/>
              </a:ext>
            </a:extLst>
          </p:cNvPr>
          <p:cNvSpPr/>
          <p:nvPr/>
        </p:nvSpPr>
        <p:spPr>
          <a:xfrm>
            <a:off x="8715509" y="3132066"/>
            <a:ext cx="355592" cy="12157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9936A7-8565-0448-A300-C0E42249A9DC}"/>
              </a:ext>
            </a:extLst>
          </p:cNvPr>
          <p:cNvCxnSpPr>
            <a:cxnSpLocks/>
          </p:cNvCxnSpPr>
          <p:nvPr/>
        </p:nvCxnSpPr>
        <p:spPr>
          <a:xfrm>
            <a:off x="9776178" y="4497586"/>
            <a:ext cx="139671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409FDAD-AECE-524A-AA49-17E81968FE06}"/>
              </a:ext>
            </a:extLst>
          </p:cNvPr>
          <p:cNvSpPr/>
          <p:nvPr/>
        </p:nvSpPr>
        <p:spPr>
          <a:xfrm rot="5400000">
            <a:off x="7149714" y="2891336"/>
            <a:ext cx="229372" cy="2336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POSIX-like API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AF85C31-00BC-0B49-A3FE-754B86B71587}"/>
              </a:ext>
            </a:extLst>
          </p:cNvPr>
          <p:cNvCxnSpPr>
            <a:cxnSpLocks/>
          </p:cNvCxnSpPr>
          <p:nvPr/>
        </p:nvCxnSpPr>
        <p:spPr>
          <a:xfrm>
            <a:off x="6456513" y="3516025"/>
            <a:ext cx="0" cy="21750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00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9676-E907-1746-AE37-8048A586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Sched faults </a:t>
            </a:r>
            <a:r>
              <a:rPr lang="en-US" sz="2800" dirty="0"/>
              <a:t>(Scheduler-mediated </a:t>
            </a:r>
            <a:r>
              <a:rPr lang="en-US" sz="2800" dirty="0" err="1"/>
              <a:t>userfaults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1CF4-FC11-4142-B88E-3F2797A0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17394" cy="4351338"/>
          </a:xfr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Make them asynchronous</a:t>
            </a:r>
          </a:p>
          <a:p>
            <a:pPr marL="0" indent="0">
              <a:buNone/>
            </a:pPr>
            <a:r>
              <a:rPr lang="en-US" sz="2000" dirty="0"/>
              <a:t>e.g., scheduler activations.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9709EE5-DFEF-4040-B2FC-025E346C839F}"/>
              </a:ext>
            </a:extLst>
          </p:cNvPr>
          <p:cNvSpPr/>
          <p:nvPr/>
        </p:nvSpPr>
        <p:spPr>
          <a:xfrm>
            <a:off x="5539682" y="4935066"/>
            <a:ext cx="5202538" cy="10838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3716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Kernel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6E9865A-F838-DA48-98DF-E50D34E5611D}"/>
              </a:ext>
            </a:extLst>
          </p:cNvPr>
          <p:cNvSpPr/>
          <p:nvPr/>
        </p:nvSpPr>
        <p:spPr>
          <a:xfrm>
            <a:off x="5594326" y="2665415"/>
            <a:ext cx="3041412" cy="1199638"/>
          </a:xfrm>
          <a:prstGeom prst="roundRect">
            <a:avLst>
              <a:gd name="adj" fmla="val 647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App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3BF796-A65F-DC4C-9114-DFBB99AB5765}"/>
              </a:ext>
            </a:extLst>
          </p:cNvPr>
          <p:cNvSpPr/>
          <p:nvPr/>
        </p:nvSpPr>
        <p:spPr>
          <a:xfrm>
            <a:off x="5539682" y="2176980"/>
            <a:ext cx="5202539" cy="267809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(Userspace)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EA278-DD30-0545-AF45-711C0A16DF4B}"/>
              </a:ext>
            </a:extLst>
          </p:cNvPr>
          <p:cNvSpPr txBox="1"/>
          <p:nvPr/>
        </p:nvSpPr>
        <p:spPr>
          <a:xfrm>
            <a:off x="11126104" y="4174420"/>
            <a:ext cx="106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memory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35BA14-6814-EB4F-903C-4C4F734404F3}"/>
              </a:ext>
            </a:extLst>
          </p:cNvPr>
          <p:cNvCxnSpPr>
            <a:cxnSpLocks/>
          </p:cNvCxnSpPr>
          <p:nvPr/>
        </p:nvCxnSpPr>
        <p:spPr>
          <a:xfrm flipV="1">
            <a:off x="6456513" y="5691033"/>
            <a:ext cx="2686109" cy="18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706D430-E52A-DF40-A251-D119BE1DBF4C}"/>
              </a:ext>
            </a:extLst>
          </p:cNvPr>
          <p:cNvSpPr/>
          <p:nvPr/>
        </p:nvSpPr>
        <p:spPr>
          <a:xfrm rot="5400000">
            <a:off x="9440841" y="4209736"/>
            <a:ext cx="423968" cy="18746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Userfaultfd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CDE96A-3E8E-2845-8BAA-DF58FB6D7825}"/>
              </a:ext>
            </a:extLst>
          </p:cNvPr>
          <p:cNvSpPr/>
          <p:nvPr/>
        </p:nvSpPr>
        <p:spPr>
          <a:xfrm>
            <a:off x="8715510" y="2665415"/>
            <a:ext cx="1874632" cy="2104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0" tIns="91440"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Remote Paging Handler</a:t>
            </a:r>
          </a:p>
        </p:txBody>
      </p:sp>
      <p:sp>
        <p:nvSpPr>
          <p:cNvPr id="24" name="Up-Down Arrow 23">
            <a:extLst>
              <a:ext uri="{FF2B5EF4-FFF2-40B4-BE49-F238E27FC236}">
                <a16:creationId xmlns:a16="http://schemas.microsoft.com/office/drawing/2014/main" id="{D38588C6-6D05-8044-BD2D-CC175D90BC68}"/>
              </a:ext>
            </a:extLst>
          </p:cNvPr>
          <p:cNvSpPr/>
          <p:nvPr/>
        </p:nvSpPr>
        <p:spPr>
          <a:xfrm>
            <a:off x="10086079" y="4577584"/>
            <a:ext cx="272055" cy="1007276"/>
          </a:xfrm>
          <a:prstGeom prst="upDownArrow">
            <a:avLst>
              <a:gd name="adj1" fmla="val 50000"/>
              <a:gd name="adj2" fmla="val 68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7A200F-19A7-1F45-9C1A-7E061D4DCB5D}"/>
              </a:ext>
            </a:extLst>
          </p:cNvPr>
          <p:cNvCxnSpPr>
            <a:cxnSpLocks/>
          </p:cNvCxnSpPr>
          <p:nvPr/>
        </p:nvCxnSpPr>
        <p:spPr>
          <a:xfrm flipV="1">
            <a:off x="9139336" y="4505238"/>
            <a:ext cx="0" cy="11857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EFDDCB2-C262-E942-9984-FD552C929875}"/>
              </a:ext>
            </a:extLst>
          </p:cNvPr>
          <p:cNvSpPr/>
          <p:nvPr/>
        </p:nvSpPr>
        <p:spPr>
          <a:xfrm>
            <a:off x="5582934" y="3935262"/>
            <a:ext cx="3041408" cy="833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9144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CCED6A3-DD3F-6049-A22A-F4DA7B11B732}"/>
              </a:ext>
            </a:extLst>
          </p:cNvPr>
          <p:cNvSpPr/>
          <p:nvPr/>
        </p:nvSpPr>
        <p:spPr>
          <a:xfrm>
            <a:off x="8715509" y="3132066"/>
            <a:ext cx="355592" cy="12157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9936A7-8565-0448-A300-C0E42249A9DC}"/>
              </a:ext>
            </a:extLst>
          </p:cNvPr>
          <p:cNvCxnSpPr>
            <a:cxnSpLocks/>
          </p:cNvCxnSpPr>
          <p:nvPr/>
        </p:nvCxnSpPr>
        <p:spPr>
          <a:xfrm>
            <a:off x="9776178" y="4497586"/>
            <a:ext cx="139671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409FDAD-AECE-524A-AA49-17E81968FE06}"/>
              </a:ext>
            </a:extLst>
          </p:cNvPr>
          <p:cNvSpPr/>
          <p:nvPr/>
        </p:nvSpPr>
        <p:spPr>
          <a:xfrm rot="5400000">
            <a:off x="7149714" y="2891336"/>
            <a:ext cx="229372" cy="2336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POSIX-like API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AF85C31-00BC-0B49-A3FE-754B86B71587}"/>
              </a:ext>
            </a:extLst>
          </p:cNvPr>
          <p:cNvCxnSpPr>
            <a:cxnSpLocks/>
          </p:cNvCxnSpPr>
          <p:nvPr/>
        </p:nvCxnSpPr>
        <p:spPr>
          <a:xfrm>
            <a:off x="6456513" y="3516025"/>
            <a:ext cx="0" cy="21750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39AB05-C75A-0844-AA97-6BCBD2ECF89D}"/>
              </a:ext>
            </a:extLst>
          </p:cNvPr>
          <p:cNvCxnSpPr>
            <a:cxnSpLocks/>
          </p:cNvCxnSpPr>
          <p:nvPr/>
        </p:nvCxnSpPr>
        <p:spPr>
          <a:xfrm flipV="1">
            <a:off x="8195733" y="4399065"/>
            <a:ext cx="0" cy="1185795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BCE7BB-CCDC-A54C-ABB8-6DE24E3FDAA9}"/>
              </a:ext>
            </a:extLst>
          </p:cNvPr>
          <p:cNvCxnSpPr>
            <a:cxnSpLocks/>
          </p:cNvCxnSpPr>
          <p:nvPr/>
        </p:nvCxnSpPr>
        <p:spPr>
          <a:xfrm flipH="1">
            <a:off x="8186658" y="5584860"/>
            <a:ext cx="875368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73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9676-E907-1746-AE37-8048A586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Sched faults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9709EE5-DFEF-4040-B2FC-025E346C839F}"/>
              </a:ext>
            </a:extLst>
          </p:cNvPr>
          <p:cNvSpPr/>
          <p:nvPr/>
        </p:nvSpPr>
        <p:spPr>
          <a:xfrm>
            <a:off x="5539682" y="4935066"/>
            <a:ext cx="5202538" cy="10838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3716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Kernel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6E9865A-F838-DA48-98DF-E50D34E5611D}"/>
              </a:ext>
            </a:extLst>
          </p:cNvPr>
          <p:cNvSpPr/>
          <p:nvPr/>
        </p:nvSpPr>
        <p:spPr>
          <a:xfrm>
            <a:off x="5594326" y="2665415"/>
            <a:ext cx="3041412" cy="1199638"/>
          </a:xfrm>
          <a:prstGeom prst="roundRect">
            <a:avLst>
              <a:gd name="adj" fmla="val 647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App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3BF796-A65F-DC4C-9114-DFBB99AB5765}"/>
              </a:ext>
            </a:extLst>
          </p:cNvPr>
          <p:cNvSpPr/>
          <p:nvPr/>
        </p:nvSpPr>
        <p:spPr>
          <a:xfrm>
            <a:off x="5539682" y="2176980"/>
            <a:ext cx="5202539" cy="267809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(Userspace)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EA278-DD30-0545-AF45-711C0A16DF4B}"/>
              </a:ext>
            </a:extLst>
          </p:cNvPr>
          <p:cNvSpPr txBox="1"/>
          <p:nvPr/>
        </p:nvSpPr>
        <p:spPr>
          <a:xfrm>
            <a:off x="11126104" y="4174420"/>
            <a:ext cx="106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memory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35BA14-6814-EB4F-903C-4C4F734404F3}"/>
              </a:ext>
            </a:extLst>
          </p:cNvPr>
          <p:cNvCxnSpPr>
            <a:cxnSpLocks/>
          </p:cNvCxnSpPr>
          <p:nvPr/>
        </p:nvCxnSpPr>
        <p:spPr>
          <a:xfrm flipV="1">
            <a:off x="6456513" y="5691033"/>
            <a:ext cx="1739220" cy="18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706D430-E52A-DF40-A251-D119BE1DBF4C}"/>
              </a:ext>
            </a:extLst>
          </p:cNvPr>
          <p:cNvSpPr/>
          <p:nvPr/>
        </p:nvSpPr>
        <p:spPr>
          <a:xfrm rot="5400000">
            <a:off x="9440841" y="4209736"/>
            <a:ext cx="423968" cy="18746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Userfaultfd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CDE96A-3E8E-2845-8BAA-DF58FB6D7825}"/>
              </a:ext>
            </a:extLst>
          </p:cNvPr>
          <p:cNvSpPr/>
          <p:nvPr/>
        </p:nvSpPr>
        <p:spPr>
          <a:xfrm>
            <a:off x="8715510" y="2665415"/>
            <a:ext cx="1874632" cy="2104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0" tIns="91440"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Remote Paging Handler</a:t>
            </a:r>
          </a:p>
        </p:txBody>
      </p:sp>
      <p:sp>
        <p:nvSpPr>
          <p:cNvPr id="24" name="Up-Down Arrow 23">
            <a:extLst>
              <a:ext uri="{FF2B5EF4-FFF2-40B4-BE49-F238E27FC236}">
                <a16:creationId xmlns:a16="http://schemas.microsoft.com/office/drawing/2014/main" id="{D38588C6-6D05-8044-BD2D-CC175D90BC68}"/>
              </a:ext>
            </a:extLst>
          </p:cNvPr>
          <p:cNvSpPr/>
          <p:nvPr/>
        </p:nvSpPr>
        <p:spPr>
          <a:xfrm>
            <a:off x="10086079" y="4577584"/>
            <a:ext cx="272055" cy="1007276"/>
          </a:xfrm>
          <a:prstGeom prst="upDownArrow">
            <a:avLst>
              <a:gd name="adj1" fmla="val 50000"/>
              <a:gd name="adj2" fmla="val 68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FDDCB2-C262-E942-9984-FD552C929875}"/>
              </a:ext>
            </a:extLst>
          </p:cNvPr>
          <p:cNvSpPr/>
          <p:nvPr/>
        </p:nvSpPr>
        <p:spPr>
          <a:xfrm>
            <a:off x="5582934" y="3935262"/>
            <a:ext cx="3041408" cy="833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Ins="9144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CCED6A3-DD3F-6049-A22A-F4DA7B11B732}"/>
              </a:ext>
            </a:extLst>
          </p:cNvPr>
          <p:cNvSpPr/>
          <p:nvPr/>
        </p:nvSpPr>
        <p:spPr>
          <a:xfrm>
            <a:off x="8715509" y="3132066"/>
            <a:ext cx="355592" cy="12157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9936A7-8565-0448-A300-C0E42249A9DC}"/>
              </a:ext>
            </a:extLst>
          </p:cNvPr>
          <p:cNvCxnSpPr>
            <a:cxnSpLocks/>
          </p:cNvCxnSpPr>
          <p:nvPr/>
        </p:nvCxnSpPr>
        <p:spPr>
          <a:xfrm>
            <a:off x="9776178" y="4497586"/>
            <a:ext cx="139671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409FDAD-AECE-524A-AA49-17E81968FE06}"/>
              </a:ext>
            </a:extLst>
          </p:cNvPr>
          <p:cNvSpPr/>
          <p:nvPr/>
        </p:nvSpPr>
        <p:spPr>
          <a:xfrm rot="5400000">
            <a:off x="7149714" y="2891336"/>
            <a:ext cx="229372" cy="2336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POSIX-like API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AF85C31-00BC-0B49-A3FE-754B86B71587}"/>
              </a:ext>
            </a:extLst>
          </p:cNvPr>
          <p:cNvCxnSpPr>
            <a:cxnSpLocks/>
          </p:cNvCxnSpPr>
          <p:nvPr/>
        </p:nvCxnSpPr>
        <p:spPr>
          <a:xfrm>
            <a:off x="6456513" y="3516025"/>
            <a:ext cx="0" cy="21750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FFFA17-A8D6-734C-A556-9D0F2E2904F2}"/>
              </a:ext>
            </a:extLst>
          </p:cNvPr>
          <p:cNvCxnSpPr>
            <a:cxnSpLocks/>
          </p:cNvCxnSpPr>
          <p:nvPr/>
        </p:nvCxnSpPr>
        <p:spPr>
          <a:xfrm flipV="1">
            <a:off x="8195733" y="4505238"/>
            <a:ext cx="0" cy="1185795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A9BB86-15C6-DE47-A6D1-70957B7DBCB2}"/>
              </a:ext>
            </a:extLst>
          </p:cNvPr>
          <p:cNvCxnSpPr>
            <a:cxnSpLocks/>
          </p:cNvCxnSpPr>
          <p:nvPr/>
        </p:nvCxnSpPr>
        <p:spPr>
          <a:xfrm flipV="1">
            <a:off x="8195733" y="4497586"/>
            <a:ext cx="1207911" cy="7652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509762C-D497-2B42-8036-A4358ED1237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509939" cy="435133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Make them asynchronous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e.g., scheduler activations.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Instead:</a:t>
            </a:r>
          </a:p>
          <a:p>
            <a:r>
              <a:rPr lang="en-US" sz="2400" dirty="0"/>
              <a:t>Return empty-handed from the  fault (upcall) into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0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8947</TotalTime>
  <Words>1208</Words>
  <Application>Microsoft Macintosh PowerPoint</Application>
  <PresentationFormat>Widescreen</PresentationFormat>
  <Paragraphs>328</Paragraphs>
  <Slides>32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Exploiting Concurrency for Practical Memory Disaggregation </vt:lpstr>
      <vt:lpstr>Background</vt:lpstr>
      <vt:lpstr>Motivation</vt:lpstr>
      <vt:lpstr>We start here</vt:lpstr>
      <vt:lpstr>Problem</vt:lpstr>
      <vt:lpstr>Solution</vt:lpstr>
      <vt:lpstr>Challenge with User Threads</vt:lpstr>
      <vt:lpstr>Solution: Sched faults (Scheduler-mediated userfaults)</vt:lpstr>
      <vt:lpstr>Solution: Sched faults</vt:lpstr>
      <vt:lpstr>Solution: Sched faults</vt:lpstr>
      <vt:lpstr>Application-managed Sched faults</vt:lpstr>
      <vt:lpstr>Application-managed Sched faults</vt:lpstr>
      <vt:lpstr>Questions on the Design</vt:lpstr>
      <vt:lpstr>Implementation</vt:lpstr>
      <vt:lpstr>Implementation</vt:lpstr>
      <vt:lpstr>vDSO Calls</vt:lpstr>
      <vt:lpstr>vDSO Calls</vt:lpstr>
      <vt:lpstr>Discussion</vt:lpstr>
      <vt:lpstr>Finding fault Locations</vt:lpstr>
      <vt:lpstr>Fault Location Frequency</vt:lpstr>
      <vt:lpstr>Micro: App-faults vs Userfaults</vt:lpstr>
      <vt:lpstr>Results Overview</vt:lpstr>
      <vt:lpstr>Results: Synthetic app</vt:lpstr>
      <vt:lpstr>Results: Synthetic app</vt:lpstr>
      <vt:lpstr>Results: Synthetic app</vt:lpstr>
      <vt:lpstr>Results: Synthetic app</vt:lpstr>
      <vt:lpstr>Results: Memcached</vt:lpstr>
      <vt:lpstr>Simulations</vt:lpstr>
      <vt:lpstr>In Progress</vt:lpstr>
      <vt:lpstr>For Nadav</vt:lpstr>
      <vt:lpstr>Comparison with Kailua</vt:lpstr>
      <vt:lpstr>Misc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Yelam (c)</dc:creator>
  <cp:lastModifiedBy>Anil Yelam (c)</cp:lastModifiedBy>
  <cp:revision>31</cp:revision>
  <dcterms:created xsi:type="dcterms:W3CDTF">2022-05-18T19:29:38Z</dcterms:created>
  <dcterms:modified xsi:type="dcterms:W3CDTF">2022-06-30T19:37:37Z</dcterms:modified>
</cp:coreProperties>
</file>