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95" r:id="rId2"/>
    <p:sldId id="384" r:id="rId3"/>
    <p:sldId id="386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80" r:id="rId12"/>
    <p:sldId id="378" r:id="rId13"/>
    <p:sldId id="358" r:id="rId14"/>
    <p:sldId id="366" r:id="rId15"/>
    <p:sldId id="370" r:id="rId16"/>
    <p:sldId id="371" r:id="rId17"/>
    <p:sldId id="348" r:id="rId18"/>
    <p:sldId id="367" r:id="rId19"/>
    <p:sldId id="369" r:id="rId20"/>
    <p:sldId id="3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6"/>
    <p:restoredTop sz="78896"/>
  </p:normalViewPr>
  <p:slideViewPr>
    <p:cSldViewPr snapToGrid="0" snapToObjects="1">
      <p:cViewPr varScale="1">
        <p:scale>
          <a:sx n="120" d="100"/>
          <a:sy n="120" d="100"/>
        </p:scale>
        <p:origin x="1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F6AC8-1D88-164E-8A6C-BE4512652DB7}" type="datetimeFigureOut">
              <a:rPr lang="en-US" smtClean="0"/>
              <a:t>6/15/22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36649-A6AB-4944-B850-656383FA9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PSRS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4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76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see if the proportion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12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More coverage with annotations</a:t>
            </a:r>
          </a:p>
          <a:p>
            <a:r>
              <a:rPr lang="en-US" dirty="0"/>
              <a:t>TODO Use the same random seed</a:t>
            </a:r>
          </a:p>
          <a:p>
            <a:r>
              <a:rPr lang="en-US" dirty="0"/>
              <a:t>TODO Incremental annotations – does it improve performance or not?</a:t>
            </a:r>
          </a:p>
          <a:p>
            <a:r>
              <a:rPr lang="en-US" dirty="0"/>
              <a:t>TODO Extend microbenchmark to cover the overhead of ASYNC at no concurrency?</a:t>
            </a:r>
          </a:p>
          <a:p>
            <a:r>
              <a:rPr lang="en-US" dirty="0"/>
              <a:t>TODO Extend profiling </a:t>
            </a:r>
          </a:p>
          <a:p>
            <a:r>
              <a:rPr lang="en-US" dirty="0"/>
              <a:t>TODO Run two threads on 1 core – does it improve ASYNC?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17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to the right of “</a:t>
            </a:r>
            <a:r>
              <a:rPr lang="en-US" dirty="0" err="1"/>
              <a:t>localsort</a:t>
            </a:r>
            <a:r>
              <a:rPr lang="en-US" dirty="0"/>
              <a:t>” line are annotated page faults.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Spurious page faults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Even with the spurious page faults, ASYNC is twice as long.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58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2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5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65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69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B496-3CEC-8E47-8483-A1D3FA404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E3ED4-371C-6E40-BA84-CA2B4A9C5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5D4A-41EA-7049-A4D1-79E4A547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AAC1-1B32-D148-85EC-93FF3B3B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8B5D2-1750-E940-83A0-8A703123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1862-93F1-8A48-A38D-AC09829B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8F6F4-BDA7-F145-9B57-464528591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DC19-0C05-6443-8B37-0BF95FE6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2EF5E-DE9A-DB40-B2A3-68A572D0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594BF-9868-914B-9102-C99BE4D9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E3285-BAE8-254D-944E-1EA9B8751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626AA-D73B-674A-93DF-158742D62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53905-5329-3449-AEB0-BD5317F4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27F8-C5FC-F049-9230-744337C8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F2E09-52F7-DB4F-BE27-17BD0A64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1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8CF0-8CC4-0748-B048-EF5CDE48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F2A5-F83F-6B47-901B-17A2AED89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869A5-2513-9241-AEA4-3FA78FC1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CCD4-C989-1441-B03E-1C1068F8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33E35-0FE4-9A49-A2E5-8E9BB6F4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7BE1-EC10-8847-98E6-7AB92879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4D326-3CE8-AF47-B8DD-707839434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15C87-7624-7844-AD81-F196E494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C7F27-6C56-9A4E-A78F-4C16A1EF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40EC-2459-6349-84FF-43BC4EF6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D9C7-B978-784D-8040-F0BCB443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2150-5B44-EC48-92FD-7406484D6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0065-5009-F54F-8941-A80E15EC2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FA3F4-E3C3-A64C-AB4C-D3BA8BB5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A91A-F64B-BF40-B20A-044F5F01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A2529-FBA9-3246-9A9F-AFF58C29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5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E8DF-37C6-6E44-8839-0CF52F26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8F72-429E-134B-9B71-082B77BC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8D832-B766-D541-A557-44E0DB2AB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76981-D25F-364B-BD02-18106C756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89B8F-D9D3-914A-98D2-8D8A99087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870E4-7F1C-7142-8C27-6A7109F6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6/15/22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1E786-B35F-A14A-B35C-1E9F2EF9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3E51D-7278-F147-A94E-D3A603A0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6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D2C9-214D-A04A-A9ED-22F75C81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B5BB4-39E4-4841-A058-150F5811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6/15/22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73B95-453E-CE4C-808B-4C6D7999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3E694-04FD-B94B-88DC-84A1AA8D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99600-5C83-8544-B08D-1031C802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6/15/22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3BEBE-8C8D-1A4C-BBE3-CD25D33D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53B90-A0EA-DB4A-95F8-FA1218AA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F6DE-22DB-9042-B9F8-730510DC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AE38-06D6-F248-BF57-5533C872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A5F66-2252-5040-B545-044FE161E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EA7F6-A53F-2A4F-9457-24105FF3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1818A-227D-FE44-8132-ADEE3C3E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14B55-DE8F-6046-A203-873C295C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6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445F-44C2-6C44-804C-833357F4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392BF-8F22-5345-AF83-EDB981780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636BF-565A-4F47-BD96-832A94F7F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3BFF7-D003-514E-9554-5C083AD2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F1FC3-F746-7644-B6C8-7B3EFB9A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2F803-66FE-3E43-A04F-8254A668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98FBC-AE59-F24B-A64A-4DC71ED6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4B40B-ACD6-A344-8376-17B0B4CC5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AFB9-5734-7C49-B362-648F0338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D2B8-C4F7-E646-A2CD-0FCE78547B80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7DE9-68DD-124F-994C-5951E5004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B1F32-C252-2B4F-ABEB-D0C4947E8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CE6E-CACB-174B-8599-563D2F9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998C5-3CA1-484F-94B3-A3B81EDACC9D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/>
          <a:p>
            <a:r>
              <a:rPr lang="en-US" dirty="0"/>
              <a:t>Parallel Sort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Baseline performance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Concurrency overhead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Page fault profile</a:t>
            </a:r>
          </a:p>
          <a:p>
            <a:pPr lvl="1"/>
            <a:r>
              <a:rPr lang="en-US" dirty="0"/>
              <a:t>Adding annotations – finding fault locations and resulting performance</a:t>
            </a:r>
          </a:p>
          <a:p>
            <a:r>
              <a:rPr lang="en-US" dirty="0"/>
              <a:t>Started writing again</a:t>
            </a:r>
          </a:p>
          <a:p>
            <a:pPr lvl="1"/>
            <a:r>
              <a:rPr lang="en-US" dirty="0"/>
              <a:t>Plan for ASPLOS</a:t>
            </a:r>
          </a:p>
        </p:txBody>
      </p:sp>
    </p:spTree>
    <p:extLst>
      <p:ext uri="{BB962C8B-B14F-4D97-AF65-F5344CB8AC3E}">
        <p14:creationId xmlns:p14="http://schemas.microsoft.com/office/powerpoint/2010/main" val="1587801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715450-EA50-E541-AD6A-657277BFB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285" y="103867"/>
            <a:ext cx="8501743" cy="22202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DB9D21-03CB-434A-B318-B5C51A4CB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285" y="2324157"/>
            <a:ext cx="8501742" cy="22202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48AA57-E575-FA4F-A837-CF162DB94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3171" y="4544447"/>
            <a:ext cx="8501742" cy="22202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0D2BB1-F3DA-AC4D-862C-99290288E755}"/>
              </a:ext>
            </a:extLst>
          </p:cNvPr>
          <p:cNvSpPr txBox="1"/>
          <p:nvPr/>
        </p:nvSpPr>
        <p:spPr>
          <a:xfrm>
            <a:off x="2369289" y="1029346"/>
            <a:ext cx="6549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Kona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FEE47C-88D1-E24D-AC9C-4464D4F9FE56}"/>
              </a:ext>
            </a:extLst>
          </p:cNvPr>
          <p:cNvSpPr txBox="1"/>
          <p:nvPr/>
        </p:nvSpPr>
        <p:spPr>
          <a:xfrm>
            <a:off x="2127935" y="3105834"/>
            <a:ext cx="13290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Annotations</a:t>
            </a:r>
          </a:p>
          <a:p>
            <a:r>
              <a:rPr lang="en-US" dirty="0"/>
              <a:t>SYNC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2721D-BC5B-6449-A639-701D86EEEB31}"/>
              </a:ext>
            </a:extLst>
          </p:cNvPr>
          <p:cNvSpPr txBox="1"/>
          <p:nvPr/>
        </p:nvSpPr>
        <p:spPr>
          <a:xfrm>
            <a:off x="2127935" y="5331425"/>
            <a:ext cx="13290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Annotations</a:t>
            </a:r>
          </a:p>
          <a:p>
            <a:r>
              <a:rPr lang="en-US" dirty="0"/>
              <a:t>ASYNC</a:t>
            </a:r>
          </a:p>
        </p:txBody>
      </p:sp>
    </p:spTree>
    <p:extLst>
      <p:ext uri="{BB962C8B-B14F-4D97-AF65-F5344CB8AC3E}">
        <p14:creationId xmlns:p14="http://schemas.microsoft.com/office/powerpoint/2010/main" val="2066474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8AD16-2D9E-C34B-8D1F-50F8D7F5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C2C4F-101F-B349-9934-21AE46539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</a:t>
            </a:r>
          </a:p>
          <a:p>
            <a:pPr lvl="1"/>
            <a:r>
              <a:rPr lang="en-US" dirty="0"/>
              <a:t>Why is ASYNC doing worse in the base case?</a:t>
            </a:r>
          </a:p>
          <a:p>
            <a:pPr lvl="1"/>
            <a:r>
              <a:rPr lang="en-US" dirty="0"/>
              <a:t>Why does merge/copyback scale badly? (from last time)</a:t>
            </a:r>
          </a:p>
          <a:p>
            <a:pPr lvl="1"/>
            <a:endParaRPr lang="en-US" dirty="0"/>
          </a:p>
          <a:p>
            <a:r>
              <a:rPr lang="en-US" dirty="0"/>
              <a:t>ASPLOS</a:t>
            </a:r>
          </a:p>
          <a:p>
            <a:pPr lvl="1"/>
            <a:r>
              <a:rPr lang="en-US" dirty="0"/>
              <a:t>Writing – another revision by Monday</a:t>
            </a:r>
          </a:p>
          <a:p>
            <a:pPr lvl="1"/>
            <a:r>
              <a:rPr lang="en-US" dirty="0"/>
              <a:t>Deadline: Jun 30/July 7</a:t>
            </a:r>
          </a:p>
        </p:txBody>
      </p:sp>
    </p:spTree>
    <p:extLst>
      <p:ext uri="{BB962C8B-B14F-4D97-AF65-F5344CB8AC3E}">
        <p14:creationId xmlns:p14="http://schemas.microsoft.com/office/powerpoint/2010/main" val="1664407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10C3-B65F-A043-BF6A-969A750C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5F9B9-DC73-1142-80D3-3D8B8FDE5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2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EC05-952F-5241-B998-A620546C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1x Zip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E2771-2E08-994C-8DFF-66276E38B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2287433"/>
            <a:ext cx="10241280" cy="22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71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EC05-952F-5241-B998-A620546C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1x Zip (</a:t>
            </a:r>
            <a:r>
              <a:rPr lang="en-US" dirty="0" err="1"/>
              <a:t>vDSO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27677-862E-E04B-A3AA-DF9A10F9A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2287433"/>
            <a:ext cx="10241280" cy="229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51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EC05-952F-5241-B998-A620546C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1x Zip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7B32B5-8044-974F-AE8D-9A115C85A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82" y="2287434"/>
            <a:ext cx="10208658" cy="230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75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EC05-952F-5241-B998-A620546C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1x Zip (</a:t>
            </a:r>
            <a:r>
              <a:rPr lang="en-US" dirty="0" err="1"/>
              <a:t>vDSO</a:t>
            </a:r>
            <a:r>
              <a:rPr lang="en-US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847485-E740-1C47-8E59-26AF80B40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82" y="2287434"/>
            <a:ext cx="10208658" cy="228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58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EC05-952F-5241-B998-A620546C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5x Zip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01C79F-1572-194B-972F-DC537095B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2287433"/>
            <a:ext cx="10241280" cy="22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85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EC05-952F-5241-B998-A620546C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5x Zip (</a:t>
            </a:r>
            <a:r>
              <a:rPr lang="en-US" dirty="0" err="1"/>
              <a:t>vDSO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FDB1B3-51FC-C44E-9DF9-00DB53071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2287433"/>
            <a:ext cx="10241280" cy="229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58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EC05-952F-5241-B998-A620546C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5x Zip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381D1-60EF-3843-BB17-40C8D9E72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57" y="2307649"/>
            <a:ext cx="10241283" cy="229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2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ACB1-6524-A645-9D8F-64C2EC0F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Fault Profile (Custom </a:t>
            </a:r>
            <a:r>
              <a:rPr lang="en-US" dirty="0" err="1"/>
              <a:t>QSort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19511B-3B58-2443-A090-DEFAAA34C436}"/>
              </a:ext>
            </a:extLst>
          </p:cNvPr>
          <p:cNvSpPr txBox="1"/>
          <p:nvPr/>
        </p:nvSpPr>
        <p:spPr>
          <a:xfrm>
            <a:off x="9322962" y="1243113"/>
            <a:ext cx="187234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 core</a:t>
            </a:r>
          </a:p>
          <a:p>
            <a:r>
              <a:rPr lang="en-US" dirty="0"/>
              <a:t>512M keys ~ 2GB</a:t>
            </a:r>
          </a:p>
          <a:p>
            <a:r>
              <a:rPr lang="en-US" dirty="0"/>
              <a:t>1GB Local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C0C02B-B006-AF46-A6CA-04C13D6AA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10034"/>
            <a:ext cx="10765589" cy="26479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805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EC05-952F-5241-B998-A620546C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5x Zip (</a:t>
            </a:r>
            <a:r>
              <a:rPr lang="en-US" dirty="0" err="1"/>
              <a:t>vDSO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C94478-CCEB-634F-9CA4-E7060E9F4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57" y="2287433"/>
            <a:ext cx="10241283" cy="229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8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ACB1-6524-A645-9D8F-64C2EC0F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</a:t>
            </a:r>
            <a:br>
              <a:rPr lang="en-US" dirty="0"/>
            </a:br>
            <a:r>
              <a:rPr lang="en-US" dirty="0" err="1"/>
              <a:t>QSort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19511B-3B58-2443-A090-DEFAAA34C436}"/>
              </a:ext>
            </a:extLst>
          </p:cNvPr>
          <p:cNvSpPr txBox="1"/>
          <p:nvPr/>
        </p:nvSpPr>
        <p:spPr>
          <a:xfrm>
            <a:off x="838200" y="2690336"/>
            <a:ext cx="187234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1/2/4 cores</a:t>
            </a:r>
          </a:p>
          <a:p>
            <a:r>
              <a:rPr lang="en-US" dirty="0"/>
              <a:t>512M keys ~ 2GB</a:t>
            </a:r>
          </a:p>
          <a:p>
            <a:r>
              <a:rPr lang="en-US" dirty="0"/>
              <a:t>1GB Local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C58E88-D67C-8A45-953C-C2B8C9A14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441" y="4796552"/>
            <a:ext cx="8364020" cy="2057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1A7190-727A-D340-8335-8319387B2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4441" y="2825786"/>
            <a:ext cx="8364020" cy="20572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89B860-7312-804A-AD9F-C543B543C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4441" y="768507"/>
            <a:ext cx="8364020" cy="20572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325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2B61-B431-7E48-8078-BAF89AC3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fault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CFFB9-CD71-6E4B-B3B0-B898211A7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[Kernel] Included IP reg in the UFFD messages</a:t>
            </a:r>
          </a:p>
          <a:p>
            <a:r>
              <a:rPr lang="en-US" dirty="0"/>
              <a:t>Turn off PIE/ASLR</a:t>
            </a:r>
          </a:p>
          <a:p>
            <a:r>
              <a:rPr lang="en-US" i="1" dirty="0"/>
              <a:t>addr2line</a:t>
            </a:r>
            <a:r>
              <a:rPr lang="en-US" dirty="0"/>
              <a:t> prints out code location!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>Randomly sample faults in Kona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E902C-7FFB-3944-A83D-F1DF2938F0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20" b="-10190"/>
          <a:stretch/>
        </p:blipFill>
        <p:spPr>
          <a:xfrm>
            <a:off x="1127931" y="3282696"/>
            <a:ext cx="10772468" cy="61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8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8331-72EE-0D4A-9608-B008E412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Locations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0CFC6A-CF4A-874B-AEA8-90E8AF6AAFC0}"/>
              </a:ext>
            </a:extLst>
          </p:cNvPr>
          <p:cNvSpPr txBox="1"/>
          <p:nvPr/>
        </p:nvSpPr>
        <p:spPr>
          <a:xfrm>
            <a:off x="4085285" y="1836814"/>
            <a:ext cx="7841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Sort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9A732-839D-4B42-B0D9-EC5A9290CC81}"/>
              </a:ext>
            </a:extLst>
          </p:cNvPr>
          <p:cNvSpPr txBox="1"/>
          <p:nvPr/>
        </p:nvSpPr>
        <p:spPr>
          <a:xfrm>
            <a:off x="5183615" y="3520181"/>
            <a:ext cx="15327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Synthetic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4B44CC-62BE-714B-A090-3B57B9E40E71}"/>
              </a:ext>
            </a:extLst>
          </p:cNvPr>
          <p:cNvSpPr txBox="1"/>
          <p:nvPr/>
        </p:nvSpPr>
        <p:spPr>
          <a:xfrm>
            <a:off x="10021262" y="3160668"/>
            <a:ext cx="19866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Memcached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901E79-6DD6-744F-9459-1A8AD88955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113"/>
          <a:stretch/>
        </p:blipFill>
        <p:spPr>
          <a:xfrm>
            <a:off x="7706470" y="466992"/>
            <a:ext cx="4301490" cy="2628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45FDE4-A236-5040-A66F-23AC7A8AF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615" y="4108177"/>
            <a:ext cx="5045710" cy="25920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F47AC9-4D8C-3A41-BEA0-2ECC2FBF48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014"/>
          <a:stretch/>
        </p:blipFill>
        <p:spPr>
          <a:xfrm>
            <a:off x="838200" y="1836814"/>
            <a:ext cx="3222717" cy="466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6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23B1-8EB9-B949-989B-A85413F0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Annotations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8897DF-0EFB-6A42-8E27-E762BA932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9343" y="793990"/>
            <a:ext cx="5147350" cy="37555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BE2FFD-B212-D54F-B6BB-4585D7BD1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343" y="4760034"/>
            <a:ext cx="5027187" cy="14169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888526-87DC-C04C-AAF0-3B94C1BB712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8 annotations</a:t>
            </a:r>
          </a:p>
          <a:p>
            <a:pPr lvl="1"/>
            <a:r>
              <a:rPr lang="en-US" dirty="0"/>
              <a:t>1 at generating input</a:t>
            </a:r>
          </a:p>
          <a:p>
            <a:pPr lvl="1"/>
            <a:r>
              <a:rPr lang="en-US" dirty="0"/>
              <a:t>2 in quicksort</a:t>
            </a:r>
          </a:p>
          <a:p>
            <a:pPr lvl="1"/>
            <a:r>
              <a:rPr lang="en-US" dirty="0"/>
              <a:t>3 at merging</a:t>
            </a:r>
          </a:p>
          <a:p>
            <a:pPr lvl="1"/>
            <a:r>
              <a:rPr lang="en-US" dirty="0"/>
              <a:t>2 at copyback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Mostly straight-forward</a:t>
            </a:r>
          </a:p>
        </p:txBody>
      </p:sp>
    </p:spTree>
    <p:extLst>
      <p:ext uri="{BB962C8B-B14F-4D97-AF65-F5344CB8AC3E}">
        <p14:creationId xmlns:p14="http://schemas.microsoft.com/office/powerpoint/2010/main" val="279261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23B1-8EB9-B949-989B-A85413F0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F9968-04B3-2645-B72E-F4E10717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42549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Covers most (~93%) faults.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5BD28-A460-E14B-ADB4-17E0BFB4F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082" y="1541214"/>
            <a:ext cx="9404195" cy="49516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4052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23B1-8EB9-B949-989B-A85413F0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Annotations: Performance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6DD2BC-2A53-4F41-B232-D1ACCC769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1772"/>
            <a:ext cx="10515600" cy="125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82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23B1-8EB9-B949-989B-A85413F0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Annotations: Performance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6DD2BC-2A53-4F41-B232-D1ACCC769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41772"/>
            <a:ext cx="10515600" cy="1258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F5C2F8-A3CD-F848-81E2-F74B2B1E1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66367"/>
            <a:ext cx="10515600" cy="5332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BF8285-1175-6B41-A472-4099C85C26A2}"/>
              </a:ext>
            </a:extLst>
          </p:cNvPr>
          <p:cNvSpPr txBox="1"/>
          <p:nvPr/>
        </p:nvSpPr>
        <p:spPr>
          <a:xfrm>
            <a:off x="838200" y="3597035"/>
            <a:ext cx="34245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Annotate only on page boundaries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B05B2-BBB1-0648-8EE7-19F433234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300693"/>
            <a:ext cx="10515600" cy="9915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E62FAB-0E62-A940-98BD-FDF6CC331CC0}"/>
              </a:ext>
            </a:extLst>
          </p:cNvPr>
          <p:cNvSpPr txBox="1"/>
          <p:nvPr/>
        </p:nvSpPr>
        <p:spPr>
          <a:xfrm>
            <a:off x="838200" y="4944604"/>
            <a:ext cx="39255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 enough local memory for no faults</a:t>
            </a:r>
          </a:p>
        </p:txBody>
      </p:sp>
    </p:spTree>
    <p:extLst>
      <p:ext uri="{BB962C8B-B14F-4D97-AF65-F5344CB8AC3E}">
        <p14:creationId xmlns:p14="http://schemas.microsoft.com/office/powerpoint/2010/main" val="2719816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50060</TotalTime>
  <Words>305</Words>
  <Application>Microsoft Macintosh PowerPoint</Application>
  <PresentationFormat>Widescreen</PresentationFormat>
  <Paragraphs>86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Overview </vt:lpstr>
      <vt:lpstr>Sort Fault Profile (Custom QSort)</vt:lpstr>
      <vt:lpstr>Custom QSort</vt:lpstr>
      <vt:lpstr>Finding fault Locations</vt:lpstr>
      <vt:lpstr>Fault Locations</vt:lpstr>
      <vt:lpstr>Sort Annotations</vt:lpstr>
      <vt:lpstr>Sort Annotations</vt:lpstr>
      <vt:lpstr>Sort Annotations: Performance</vt:lpstr>
      <vt:lpstr>Sort Annotations: Performance</vt:lpstr>
      <vt:lpstr>PowerPoint Presentation</vt:lpstr>
      <vt:lpstr>Next</vt:lpstr>
      <vt:lpstr>Misc</vt:lpstr>
      <vt:lpstr>1x Zip</vt:lpstr>
      <vt:lpstr>1x Zip (vDSO)</vt:lpstr>
      <vt:lpstr>1x Zip</vt:lpstr>
      <vt:lpstr>1x Zip (vDSO)</vt:lpstr>
      <vt:lpstr>5x Zip</vt:lpstr>
      <vt:lpstr>5x Zip (vDSO)</vt:lpstr>
      <vt:lpstr>5x Zip</vt:lpstr>
      <vt:lpstr>5x Zip (vDSO)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</dc:title>
  <dc:creator>Anil Yelam (c)</dc:creator>
  <cp:lastModifiedBy>Anil Yelam (c)</cp:lastModifiedBy>
  <cp:revision>154</cp:revision>
  <dcterms:created xsi:type="dcterms:W3CDTF">2022-04-07T16:58:44Z</dcterms:created>
  <dcterms:modified xsi:type="dcterms:W3CDTF">2022-06-16T17:52:59Z</dcterms:modified>
</cp:coreProperties>
</file>