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0"/>
  </p:notesMasterIdLst>
  <p:sldIdLst>
    <p:sldId id="256" r:id="rId2"/>
    <p:sldId id="322" r:id="rId3"/>
    <p:sldId id="367" r:id="rId4"/>
    <p:sldId id="372" r:id="rId5"/>
    <p:sldId id="374" r:id="rId6"/>
    <p:sldId id="373" r:id="rId7"/>
    <p:sldId id="376" r:id="rId8"/>
    <p:sldId id="377" r:id="rId9"/>
    <p:sldId id="378" r:id="rId10"/>
    <p:sldId id="393" r:id="rId11"/>
    <p:sldId id="394" r:id="rId12"/>
    <p:sldId id="395" r:id="rId13"/>
    <p:sldId id="396" r:id="rId14"/>
    <p:sldId id="379" r:id="rId15"/>
    <p:sldId id="382" r:id="rId16"/>
    <p:sldId id="385" r:id="rId17"/>
    <p:sldId id="384" r:id="rId18"/>
    <p:sldId id="383" r:id="rId19"/>
    <p:sldId id="386" r:id="rId20"/>
    <p:sldId id="387" r:id="rId21"/>
    <p:sldId id="388" r:id="rId22"/>
    <p:sldId id="389" r:id="rId23"/>
    <p:sldId id="390" r:id="rId24"/>
    <p:sldId id="391" r:id="rId25"/>
    <p:sldId id="392" r:id="rId26"/>
    <p:sldId id="366" r:id="rId27"/>
    <p:sldId id="325" r:id="rId28"/>
    <p:sldId id="313" r:id="rId29"/>
    <p:sldId id="360" r:id="rId30"/>
    <p:sldId id="324" r:id="rId31"/>
    <p:sldId id="364" r:id="rId32"/>
    <p:sldId id="326" r:id="rId33"/>
    <p:sldId id="332" r:id="rId34"/>
    <p:sldId id="319" r:id="rId35"/>
    <p:sldId id="330" r:id="rId36"/>
    <p:sldId id="328" r:id="rId37"/>
    <p:sldId id="329" r:id="rId38"/>
    <p:sldId id="334" r:id="rId39"/>
    <p:sldId id="335" r:id="rId40"/>
    <p:sldId id="336" r:id="rId41"/>
    <p:sldId id="337" r:id="rId42"/>
    <p:sldId id="338" r:id="rId43"/>
    <p:sldId id="350" r:id="rId44"/>
    <p:sldId id="356" r:id="rId45"/>
    <p:sldId id="357" r:id="rId46"/>
    <p:sldId id="355" r:id="rId47"/>
    <p:sldId id="353" r:id="rId48"/>
    <p:sldId id="358" r:id="rId49"/>
    <p:sldId id="354" r:id="rId50"/>
    <p:sldId id="346" r:id="rId51"/>
    <p:sldId id="317" r:id="rId52"/>
    <p:sldId id="362" r:id="rId53"/>
    <p:sldId id="318" r:id="rId54"/>
    <p:sldId id="363" r:id="rId55"/>
    <p:sldId id="267" r:id="rId56"/>
    <p:sldId id="305" r:id="rId57"/>
    <p:sldId id="310" r:id="rId58"/>
    <p:sldId id="306" r:id="rId59"/>
    <p:sldId id="287" r:id="rId60"/>
    <p:sldId id="292" r:id="rId61"/>
    <p:sldId id="288" r:id="rId62"/>
    <p:sldId id="278" r:id="rId63"/>
    <p:sldId id="293" r:id="rId64"/>
    <p:sldId id="269" r:id="rId65"/>
    <p:sldId id="295" r:id="rId66"/>
    <p:sldId id="285" r:id="rId67"/>
    <p:sldId id="297" r:id="rId68"/>
    <p:sldId id="274" r:id="rId69"/>
    <p:sldId id="311" r:id="rId70"/>
    <p:sldId id="300" r:id="rId71"/>
    <p:sldId id="301" r:id="rId72"/>
    <p:sldId id="302" r:id="rId73"/>
    <p:sldId id="304" r:id="rId74"/>
    <p:sldId id="281" r:id="rId75"/>
    <p:sldId id="265" r:id="rId76"/>
    <p:sldId id="284" r:id="rId77"/>
    <p:sldId id="283" r:id="rId78"/>
    <p:sldId id="314"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A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615"/>
    <p:restoredTop sz="82366"/>
  </p:normalViewPr>
  <p:slideViewPr>
    <p:cSldViewPr snapToGrid="0" snapToObjects="1">
      <p:cViewPr varScale="1">
        <p:scale>
          <a:sx n="126" d="100"/>
          <a:sy n="126" d="100"/>
        </p:scale>
        <p:origin x="32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E66F4-3CA6-CC4D-AFCF-BD5EC58DFDC6}" type="datetimeFigureOut">
              <a:rPr lang="en-US" smtClean="0"/>
              <a:t>8/7/22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D788C8-8B38-C04F-BEE7-35504AA8650B}" type="slidenum">
              <a:rPr lang="en-US" smtClean="0"/>
              <a:t>‹#›</a:t>
            </a:fld>
            <a:endParaRPr lang="en-US"/>
          </a:p>
        </p:txBody>
      </p:sp>
    </p:spTree>
    <p:extLst>
      <p:ext uri="{BB962C8B-B14F-4D97-AF65-F5344CB8AC3E}">
        <p14:creationId xmlns:p14="http://schemas.microsoft.com/office/powerpoint/2010/main" val="1405761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implementational details: </a:t>
            </a:r>
          </a:p>
          <a:p>
            <a:pPr marL="171450" indent="-171450">
              <a:buFont typeface="Arial" panose="020B0604020202020204" pitchFamily="34" charset="0"/>
              <a:buChar char="•"/>
            </a:pPr>
            <a:r>
              <a:rPr lang="en-US" dirty="0"/>
              <a:t>Only heap goes in remote memory. </a:t>
            </a:r>
            <a:r>
              <a:rPr lang="en-US" dirty="0" err="1"/>
              <a:t>LD_PRELOADing</a:t>
            </a:r>
            <a:r>
              <a:rPr lang="en-US" dirty="0"/>
              <a:t> would make it transparent</a:t>
            </a:r>
          </a:p>
          <a:p>
            <a:pPr marL="171450" indent="-171450">
              <a:buFont typeface="Arial" panose="020B0604020202020204" pitchFamily="34" charset="0"/>
              <a:buChar char="•"/>
            </a:pPr>
            <a:r>
              <a:rPr lang="en-US" dirty="0"/>
              <a:t>Simple eviction policy, threshold at 99%</a:t>
            </a:r>
          </a:p>
          <a:p>
            <a:pPr marL="171450" indent="-171450">
              <a:buFont typeface="Arial" panose="020B0604020202020204" pitchFamily="34" charset="0"/>
              <a:buChar char="•"/>
            </a:pPr>
            <a:r>
              <a:rPr lang="en-US" dirty="0"/>
              <a:t>Static design with 3 threads/cores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11</a:t>
            </a:fld>
            <a:endParaRPr lang="en-US"/>
          </a:p>
        </p:txBody>
      </p:sp>
    </p:spTree>
    <p:extLst>
      <p:ext uri="{BB962C8B-B14F-4D97-AF65-F5344CB8AC3E}">
        <p14:creationId xmlns:p14="http://schemas.microsoft.com/office/powerpoint/2010/main" val="3797366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 few more details about the setup</a:t>
            </a:r>
          </a:p>
        </p:txBody>
      </p:sp>
      <p:sp>
        <p:nvSpPr>
          <p:cNvPr id="4" name="Slide Number Placeholder 3"/>
          <p:cNvSpPr>
            <a:spLocks noGrp="1"/>
          </p:cNvSpPr>
          <p:nvPr>
            <p:ph type="sldNum" sz="quarter" idx="5"/>
          </p:nvPr>
        </p:nvSpPr>
        <p:spPr/>
        <p:txBody>
          <a:bodyPr/>
          <a:lstStyle/>
          <a:p>
            <a:fld id="{0CD788C8-8B38-C04F-BEE7-35504AA8650B}" type="slidenum">
              <a:rPr lang="en-US" smtClean="0"/>
              <a:t>39</a:t>
            </a:fld>
            <a:endParaRPr lang="en-US"/>
          </a:p>
        </p:txBody>
      </p:sp>
    </p:spTree>
    <p:extLst>
      <p:ext uri="{BB962C8B-B14F-4D97-AF65-F5344CB8AC3E}">
        <p14:creationId xmlns:p14="http://schemas.microsoft.com/office/powerpoint/2010/main" val="3552504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Providing the application with native memory interface but giving it the control over how the local cache is managed.</a:t>
            </a:r>
          </a:p>
        </p:txBody>
      </p:sp>
      <p:sp>
        <p:nvSpPr>
          <p:cNvPr id="4" name="Slide Number Placeholder 3"/>
          <p:cNvSpPr>
            <a:spLocks noGrp="1"/>
          </p:cNvSpPr>
          <p:nvPr>
            <p:ph type="sldNum" sz="quarter" idx="5"/>
          </p:nvPr>
        </p:nvSpPr>
        <p:spPr/>
        <p:txBody>
          <a:bodyPr/>
          <a:lstStyle/>
          <a:p>
            <a:fld id="{0CD788C8-8B38-C04F-BEE7-35504AA8650B}" type="slidenum">
              <a:rPr lang="en-US" smtClean="0"/>
              <a:t>40</a:t>
            </a:fld>
            <a:endParaRPr lang="en-US"/>
          </a:p>
        </p:txBody>
      </p:sp>
    </p:spTree>
    <p:extLst>
      <p:ext uri="{BB962C8B-B14F-4D97-AF65-F5344CB8AC3E}">
        <p14:creationId xmlns:p14="http://schemas.microsoft.com/office/powerpoint/2010/main" val="1409845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Kona from a </a:t>
            </a:r>
            <a:r>
              <a:rPr lang="en-US" dirty="0" err="1"/>
              <a:t>cpu</a:t>
            </a:r>
            <a:r>
              <a:rPr lang="en-US" dirty="0"/>
              <a:t> allocation perspective</a:t>
            </a:r>
          </a:p>
          <a:p>
            <a:endParaRPr lang="en-US" dirty="0"/>
          </a:p>
          <a:p>
            <a:r>
              <a:rPr lang="en-US" dirty="0"/>
              <a:t>Describe eviction and eviction threshold.</a:t>
            </a:r>
          </a:p>
        </p:txBody>
      </p:sp>
      <p:sp>
        <p:nvSpPr>
          <p:cNvPr id="4" name="Slide Number Placeholder 3"/>
          <p:cNvSpPr>
            <a:spLocks noGrp="1"/>
          </p:cNvSpPr>
          <p:nvPr>
            <p:ph type="sldNum" sz="quarter" idx="5"/>
          </p:nvPr>
        </p:nvSpPr>
        <p:spPr/>
        <p:txBody>
          <a:bodyPr/>
          <a:lstStyle/>
          <a:p>
            <a:fld id="{0CD788C8-8B38-C04F-BEE7-35504AA8650B}" type="slidenum">
              <a:rPr lang="en-US" smtClean="0"/>
              <a:t>41</a:t>
            </a:fld>
            <a:endParaRPr lang="en-US"/>
          </a:p>
        </p:txBody>
      </p:sp>
    </p:spTree>
    <p:extLst>
      <p:ext uri="{BB962C8B-B14F-4D97-AF65-F5344CB8AC3E}">
        <p14:creationId xmlns:p14="http://schemas.microsoft.com/office/powerpoint/2010/main" val="1491795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Kona and shenango are core-isolated, with shenango managing rest of the threads. Has it own net stack, etc. </a:t>
            </a:r>
          </a:p>
          <a:p>
            <a:endParaRPr lang="en-US" dirty="0"/>
          </a:p>
          <a:p>
            <a:r>
              <a:rPr lang="en-US" dirty="0"/>
              <a:t>All working memory is local, only app heap goes on the remote memory.</a:t>
            </a:r>
          </a:p>
          <a:p>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42</a:t>
            </a:fld>
            <a:endParaRPr lang="en-US"/>
          </a:p>
        </p:txBody>
      </p:sp>
    </p:spTree>
    <p:extLst>
      <p:ext uri="{BB962C8B-B14F-4D97-AF65-F5344CB8AC3E}">
        <p14:creationId xmlns:p14="http://schemas.microsoft.com/office/powerpoint/2010/main" val="2168558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of the box performance </a:t>
            </a:r>
          </a:p>
          <a:p>
            <a:endParaRPr lang="en-US" dirty="0"/>
          </a:p>
          <a:p>
            <a:r>
              <a:rPr lang="en-US" dirty="0"/>
              <a:t>Took me whole internship </a:t>
            </a:r>
          </a:p>
          <a:p>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43</a:t>
            </a:fld>
            <a:endParaRPr lang="en-US"/>
          </a:p>
        </p:txBody>
      </p:sp>
    </p:spTree>
    <p:extLst>
      <p:ext uri="{BB962C8B-B14F-4D97-AF65-F5344CB8AC3E}">
        <p14:creationId xmlns:p14="http://schemas.microsoft.com/office/powerpoint/2010/main" val="1251737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was it, that was where my internship ended really. </a:t>
            </a:r>
          </a:p>
        </p:txBody>
      </p:sp>
      <p:sp>
        <p:nvSpPr>
          <p:cNvPr id="4" name="Slide Number Placeholder 3"/>
          <p:cNvSpPr>
            <a:spLocks noGrp="1"/>
          </p:cNvSpPr>
          <p:nvPr>
            <p:ph type="sldNum" sz="quarter" idx="5"/>
          </p:nvPr>
        </p:nvSpPr>
        <p:spPr/>
        <p:txBody>
          <a:bodyPr/>
          <a:lstStyle/>
          <a:p>
            <a:fld id="{0CD788C8-8B38-C04F-BEE7-35504AA8650B}" type="slidenum">
              <a:rPr lang="en-US" smtClean="0"/>
              <a:t>44</a:t>
            </a:fld>
            <a:endParaRPr lang="en-US"/>
          </a:p>
        </p:txBody>
      </p:sp>
    </p:spTree>
    <p:extLst>
      <p:ext uri="{BB962C8B-B14F-4D97-AF65-F5344CB8AC3E}">
        <p14:creationId xmlns:p14="http://schemas.microsoft.com/office/powerpoint/2010/main" val="4272993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Racklette</a:t>
            </a:r>
            <a:r>
              <a:rPr lang="en-US" dirty="0"/>
              <a:t> which is one of recent </a:t>
            </a:r>
            <a:r>
              <a:rPr lang="en-US" dirty="0" err="1"/>
              <a:t>rackscale</a:t>
            </a:r>
            <a:r>
              <a:rPr lang="en-US" dirty="0"/>
              <a:t> computing efforts, driven to brand rack as a more integrated computing platform than a traditional </a:t>
            </a:r>
            <a:r>
              <a:rPr lang="en-US" dirty="0" err="1"/>
              <a:t>distribued</a:t>
            </a:r>
            <a:r>
              <a:rPr lang="en-US" dirty="0"/>
              <a:t>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Driven by recent hardware trends like fast, low latency networks, CXL, and disaggregated memory, Rack resembles more and more like a multi-core server; and the goal is to exploit this to provide simplified programming models and better resource utilization through global decision making. </a:t>
            </a:r>
          </a:p>
          <a:p>
            <a:endParaRPr lang="en-US" dirty="0"/>
          </a:p>
          <a:p>
            <a:r>
              <a:rPr lang="en-US" dirty="0"/>
              <a:t>While there are many open questions on the design, an important one is how we are </a:t>
            </a:r>
            <a:r>
              <a:rPr lang="en-US" dirty="0" err="1"/>
              <a:t>gonna</a:t>
            </a:r>
            <a:r>
              <a:rPr lang="en-US" dirty="0"/>
              <a:t> do CPU scheduling, both across the rack and within each node</a:t>
            </a:r>
          </a:p>
        </p:txBody>
      </p:sp>
      <p:sp>
        <p:nvSpPr>
          <p:cNvPr id="4" name="Slide Number Placeholder 3"/>
          <p:cNvSpPr>
            <a:spLocks noGrp="1"/>
          </p:cNvSpPr>
          <p:nvPr>
            <p:ph type="sldNum" sz="quarter" idx="5"/>
          </p:nvPr>
        </p:nvSpPr>
        <p:spPr/>
        <p:txBody>
          <a:bodyPr/>
          <a:lstStyle/>
          <a:p>
            <a:fld id="{0CD788C8-8B38-C04F-BEE7-35504AA8650B}" type="slidenum">
              <a:rPr lang="en-US" smtClean="0"/>
              <a:t>55</a:t>
            </a:fld>
            <a:endParaRPr lang="en-US"/>
          </a:p>
        </p:txBody>
      </p:sp>
    </p:spTree>
    <p:extLst>
      <p:ext uri="{BB962C8B-B14F-4D97-AF65-F5344CB8AC3E}">
        <p14:creationId xmlns:p14="http://schemas.microsoft.com/office/powerpoint/2010/main" val="3525921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narrow down the problem, these are some choices/assumptions that we make</a:t>
            </a:r>
          </a:p>
        </p:txBody>
      </p:sp>
      <p:sp>
        <p:nvSpPr>
          <p:cNvPr id="4" name="Slide Number Placeholder 3"/>
          <p:cNvSpPr>
            <a:spLocks noGrp="1"/>
          </p:cNvSpPr>
          <p:nvPr>
            <p:ph type="sldNum" sz="quarter" idx="5"/>
          </p:nvPr>
        </p:nvSpPr>
        <p:spPr/>
        <p:txBody>
          <a:bodyPr/>
          <a:lstStyle/>
          <a:p>
            <a:fld id="{0CD788C8-8B38-C04F-BEE7-35504AA8650B}" type="slidenum">
              <a:rPr lang="en-US" smtClean="0"/>
              <a:t>56</a:t>
            </a:fld>
            <a:endParaRPr lang="en-US"/>
          </a:p>
        </p:txBody>
      </p:sp>
    </p:spTree>
    <p:extLst>
      <p:ext uri="{BB962C8B-B14F-4D97-AF65-F5344CB8AC3E}">
        <p14:creationId xmlns:p14="http://schemas.microsoft.com/office/powerpoint/2010/main" val="283761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that, the question comes down to:</a:t>
            </a:r>
          </a:p>
        </p:txBody>
      </p:sp>
      <p:sp>
        <p:nvSpPr>
          <p:cNvPr id="4" name="Slide Number Placeholder 3"/>
          <p:cNvSpPr>
            <a:spLocks noGrp="1"/>
          </p:cNvSpPr>
          <p:nvPr>
            <p:ph type="sldNum" sz="quarter" idx="5"/>
          </p:nvPr>
        </p:nvSpPr>
        <p:spPr/>
        <p:txBody>
          <a:bodyPr/>
          <a:lstStyle/>
          <a:p>
            <a:fld id="{0CD788C8-8B38-C04F-BEE7-35504AA8650B}" type="slidenum">
              <a:rPr lang="en-US" smtClean="0"/>
              <a:t>57</a:t>
            </a:fld>
            <a:endParaRPr lang="en-US"/>
          </a:p>
        </p:txBody>
      </p:sp>
    </p:spTree>
    <p:extLst>
      <p:ext uri="{BB962C8B-B14F-4D97-AF65-F5344CB8AC3E}">
        <p14:creationId xmlns:p14="http://schemas.microsoft.com/office/powerpoint/2010/main" val="1710933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Goal is to explore this option.</a:t>
            </a:r>
          </a:p>
          <a:p>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58</a:t>
            </a:fld>
            <a:endParaRPr lang="en-US"/>
          </a:p>
        </p:txBody>
      </p:sp>
    </p:spTree>
    <p:extLst>
      <p:ext uri="{BB962C8B-B14F-4D97-AF65-F5344CB8AC3E}">
        <p14:creationId xmlns:p14="http://schemas.microsoft.com/office/powerpoint/2010/main" val="242814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Involves two lines of research which I’ll talk about</a:t>
            </a:r>
          </a:p>
          <a:p>
            <a:r>
              <a:rPr lang="en-US" dirty="0"/>
              <a:t>In a nutshell though, I’m just combining these two and explaining performance</a:t>
            </a:r>
          </a:p>
        </p:txBody>
      </p:sp>
      <p:sp>
        <p:nvSpPr>
          <p:cNvPr id="4" name="Slide Number Placeholder 3"/>
          <p:cNvSpPr>
            <a:spLocks noGrp="1"/>
          </p:cNvSpPr>
          <p:nvPr>
            <p:ph type="sldNum" sz="quarter" idx="5"/>
          </p:nvPr>
        </p:nvSpPr>
        <p:spPr/>
        <p:txBody>
          <a:bodyPr/>
          <a:lstStyle/>
          <a:p>
            <a:fld id="{0CD788C8-8B38-C04F-BEE7-35504AA8650B}" type="slidenum">
              <a:rPr lang="en-US" smtClean="0"/>
              <a:t>27</a:t>
            </a:fld>
            <a:endParaRPr lang="en-US"/>
          </a:p>
        </p:txBody>
      </p:sp>
    </p:spTree>
    <p:extLst>
      <p:ext uri="{BB962C8B-B14F-4D97-AF65-F5344CB8AC3E}">
        <p14:creationId xmlns:p14="http://schemas.microsoft.com/office/powerpoint/2010/main" val="3462883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there are different ways to provide remote memory…</a:t>
            </a:r>
          </a:p>
        </p:txBody>
      </p:sp>
      <p:sp>
        <p:nvSpPr>
          <p:cNvPr id="4" name="Slide Number Placeholder 3"/>
          <p:cNvSpPr>
            <a:spLocks noGrp="1"/>
          </p:cNvSpPr>
          <p:nvPr>
            <p:ph type="sldNum" sz="quarter" idx="5"/>
          </p:nvPr>
        </p:nvSpPr>
        <p:spPr/>
        <p:txBody>
          <a:bodyPr/>
          <a:lstStyle/>
          <a:p>
            <a:fld id="{0CD788C8-8B38-C04F-BEE7-35504AA8650B}" type="slidenum">
              <a:rPr lang="en-US" smtClean="0"/>
              <a:t>60</a:t>
            </a:fld>
            <a:endParaRPr lang="en-US"/>
          </a:p>
        </p:txBody>
      </p:sp>
    </p:spTree>
    <p:extLst>
      <p:ext uri="{BB962C8B-B14F-4D97-AF65-F5344CB8AC3E}">
        <p14:creationId xmlns:p14="http://schemas.microsoft.com/office/powerpoint/2010/main" val="19991964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presents a problem for user-level schedulers who want the kernel out of the picture.</a:t>
            </a:r>
          </a:p>
        </p:txBody>
      </p:sp>
      <p:sp>
        <p:nvSpPr>
          <p:cNvPr id="4" name="Slide Number Placeholder 3"/>
          <p:cNvSpPr>
            <a:spLocks noGrp="1"/>
          </p:cNvSpPr>
          <p:nvPr>
            <p:ph type="sldNum" sz="quarter" idx="5"/>
          </p:nvPr>
        </p:nvSpPr>
        <p:spPr/>
        <p:txBody>
          <a:bodyPr/>
          <a:lstStyle/>
          <a:p>
            <a:fld id="{0CD788C8-8B38-C04F-BEE7-35504AA8650B}" type="slidenum">
              <a:rPr lang="en-US" smtClean="0"/>
              <a:t>61</a:t>
            </a:fld>
            <a:endParaRPr lang="en-US"/>
          </a:p>
        </p:txBody>
      </p:sp>
    </p:spTree>
    <p:extLst>
      <p:ext uri="{BB962C8B-B14F-4D97-AF65-F5344CB8AC3E}">
        <p14:creationId xmlns:p14="http://schemas.microsoft.com/office/powerpoint/2010/main" val="2553794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63</a:t>
            </a:fld>
            <a:endParaRPr lang="en-US"/>
          </a:p>
        </p:txBody>
      </p:sp>
    </p:spTree>
    <p:extLst>
      <p:ext uri="{BB962C8B-B14F-4D97-AF65-F5344CB8AC3E}">
        <p14:creationId xmlns:p14="http://schemas.microsoft.com/office/powerpoint/2010/main" val="1834520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 few more details about the setup</a:t>
            </a:r>
          </a:p>
        </p:txBody>
      </p:sp>
      <p:sp>
        <p:nvSpPr>
          <p:cNvPr id="4" name="Slide Number Placeholder 3"/>
          <p:cNvSpPr>
            <a:spLocks noGrp="1"/>
          </p:cNvSpPr>
          <p:nvPr>
            <p:ph type="sldNum" sz="quarter" idx="5"/>
          </p:nvPr>
        </p:nvSpPr>
        <p:spPr/>
        <p:txBody>
          <a:bodyPr/>
          <a:lstStyle/>
          <a:p>
            <a:fld id="{0CD788C8-8B38-C04F-BEE7-35504AA8650B}" type="slidenum">
              <a:rPr lang="en-US" smtClean="0"/>
              <a:t>64</a:t>
            </a:fld>
            <a:endParaRPr lang="en-US"/>
          </a:p>
        </p:txBody>
      </p:sp>
    </p:spTree>
    <p:extLst>
      <p:ext uri="{BB962C8B-B14F-4D97-AF65-F5344CB8AC3E}">
        <p14:creationId xmlns:p14="http://schemas.microsoft.com/office/powerpoint/2010/main" val="1756763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Providing the application with native memory interface but giving it the control over how the local cache is managed.</a:t>
            </a:r>
          </a:p>
        </p:txBody>
      </p:sp>
      <p:sp>
        <p:nvSpPr>
          <p:cNvPr id="4" name="Slide Number Placeholder 3"/>
          <p:cNvSpPr>
            <a:spLocks noGrp="1"/>
          </p:cNvSpPr>
          <p:nvPr>
            <p:ph type="sldNum" sz="quarter" idx="5"/>
          </p:nvPr>
        </p:nvSpPr>
        <p:spPr/>
        <p:txBody>
          <a:bodyPr/>
          <a:lstStyle/>
          <a:p>
            <a:fld id="{0CD788C8-8B38-C04F-BEE7-35504AA8650B}" type="slidenum">
              <a:rPr lang="en-US" smtClean="0"/>
              <a:t>65</a:t>
            </a:fld>
            <a:endParaRPr lang="en-US"/>
          </a:p>
        </p:txBody>
      </p:sp>
    </p:spTree>
    <p:extLst>
      <p:ext uri="{BB962C8B-B14F-4D97-AF65-F5344CB8AC3E}">
        <p14:creationId xmlns:p14="http://schemas.microsoft.com/office/powerpoint/2010/main" val="23961414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Kona from a </a:t>
            </a:r>
            <a:r>
              <a:rPr lang="en-US" dirty="0" err="1"/>
              <a:t>cpu</a:t>
            </a:r>
            <a:r>
              <a:rPr lang="en-US" dirty="0"/>
              <a:t> allocation perspective</a:t>
            </a:r>
          </a:p>
        </p:txBody>
      </p:sp>
      <p:sp>
        <p:nvSpPr>
          <p:cNvPr id="4" name="Slide Number Placeholder 3"/>
          <p:cNvSpPr>
            <a:spLocks noGrp="1"/>
          </p:cNvSpPr>
          <p:nvPr>
            <p:ph type="sldNum" sz="quarter" idx="5"/>
          </p:nvPr>
        </p:nvSpPr>
        <p:spPr/>
        <p:txBody>
          <a:bodyPr/>
          <a:lstStyle/>
          <a:p>
            <a:fld id="{0CD788C8-8B38-C04F-BEE7-35504AA8650B}" type="slidenum">
              <a:rPr lang="en-US" smtClean="0"/>
              <a:t>66</a:t>
            </a:fld>
            <a:endParaRPr lang="en-US"/>
          </a:p>
        </p:txBody>
      </p:sp>
    </p:spTree>
    <p:extLst>
      <p:ext uri="{BB962C8B-B14F-4D97-AF65-F5344CB8AC3E}">
        <p14:creationId xmlns:p14="http://schemas.microsoft.com/office/powerpoint/2010/main" val="2447530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Kona and shenango are core-isolated, with shenango managing rest of the threads. Has it own net stack, etc. </a:t>
            </a:r>
          </a:p>
          <a:p>
            <a:endParaRPr lang="en-US" dirty="0"/>
          </a:p>
          <a:p>
            <a:r>
              <a:rPr lang="en-US" dirty="0"/>
              <a:t>All working memory is local, only app heap goes on the remote memory.</a:t>
            </a:r>
          </a:p>
        </p:txBody>
      </p:sp>
      <p:sp>
        <p:nvSpPr>
          <p:cNvPr id="4" name="Slide Number Placeholder 3"/>
          <p:cNvSpPr>
            <a:spLocks noGrp="1"/>
          </p:cNvSpPr>
          <p:nvPr>
            <p:ph type="sldNum" sz="quarter" idx="5"/>
          </p:nvPr>
        </p:nvSpPr>
        <p:spPr/>
        <p:txBody>
          <a:bodyPr/>
          <a:lstStyle/>
          <a:p>
            <a:fld id="{0CD788C8-8B38-C04F-BEE7-35504AA8650B}" type="slidenum">
              <a:rPr lang="en-US" smtClean="0"/>
              <a:t>67</a:t>
            </a:fld>
            <a:endParaRPr lang="en-US"/>
          </a:p>
        </p:txBody>
      </p:sp>
    </p:spTree>
    <p:extLst>
      <p:ext uri="{BB962C8B-B14F-4D97-AF65-F5344CB8AC3E}">
        <p14:creationId xmlns:p14="http://schemas.microsoft.com/office/powerpoint/2010/main" val="20245453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Degradation as expected. Of course, the challenge is to separate the degradation due to hardware and due to system design. Only way to know is to figure out where the bottlenecks are coming from. </a:t>
            </a:r>
          </a:p>
        </p:txBody>
      </p:sp>
      <p:sp>
        <p:nvSpPr>
          <p:cNvPr id="4" name="Slide Number Placeholder 3"/>
          <p:cNvSpPr>
            <a:spLocks noGrp="1"/>
          </p:cNvSpPr>
          <p:nvPr>
            <p:ph type="sldNum" sz="quarter" idx="5"/>
          </p:nvPr>
        </p:nvSpPr>
        <p:spPr/>
        <p:txBody>
          <a:bodyPr/>
          <a:lstStyle/>
          <a:p>
            <a:fld id="{0CD788C8-8B38-C04F-BEE7-35504AA8650B}" type="slidenum">
              <a:rPr lang="en-US" smtClean="0"/>
              <a:t>68</a:t>
            </a:fld>
            <a:endParaRPr lang="en-US"/>
          </a:p>
        </p:txBody>
      </p:sp>
    </p:spTree>
    <p:extLst>
      <p:ext uri="{BB962C8B-B14F-4D97-AF65-F5344CB8AC3E}">
        <p14:creationId xmlns:p14="http://schemas.microsoft.com/office/powerpoint/2010/main" val="3381574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Degradation as expected. Of course, the challenge is to separate the degradation due to hardware and due to system design. Only way to know is to figure out where the bottlenecks are coming from. </a:t>
            </a:r>
          </a:p>
        </p:txBody>
      </p:sp>
      <p:sp>
        <p:nvSpPr>
          <p:cNvPr id="4" name="Slide Number Placeholder 3"/>
          <p:cNvSpPr>
            <a:spLocks noGrp="1"/>
          </p:cNvSpPr>
          <p:nvPr>
            <p:ph type="sldNum" sz="quarter" idx="5"/>
          </p:nvPr>
        </p:nvSpPr>
        <p:spPr/>
        <p:txBody>
          <a:bodyPr/>
          <a:lstStyle/>
          <a:p>
            <a:fld id="{0CD788C8-8B38-C04F-BEE7-35504AA8650B}" type="slidenum">
              <a:rPr lang="en-US" smtClean="0"/>
              <a:t>69</a:t>
            </a:fld>
            <a:endParaRPr lang="en-US"/>
          </a:p>
        </p:txBody>
      </p:sp>
    </p:spTree>
    <p:extLst>
      <p:ext uri="{BB962C8B-B14F-4D97-AF65-F5344CB8AC3E}">
        <p14:creationId xmlns:p14="http://schemas.microsoft.com/office/powerpoint/2010/main" val="20601695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Kona, with its single core, is not able to keep up. </a:t>
            </a:r>
          </a:p>
        </p:txBody>
      </p:sp>
      <p:sp>
        <p:nvSpPr>
          <p:cNvPr id="4" name="Slide Number Placeholder 3"/>
          <p:cNvSpPr>
            <a:spLocks noGrp="1"/>
          </p:cNvSpPr>
          <p:nvPr>
            <p:ph type="sldNum" sz="quarter" idx="5"/>
          </p:nvPr>
        </p:nvSpPr>
        <p:spPr/>
        <p:txBody>
          <a:bodyPr/>
          <a:lstStyle/>
          <a:p>
            <a:fld id="{0CD788C8-8B38-C04F-BEE7-35504AA8650B}" type="slidenum">
              <a:rPr lang="en-US" smtClean="0"/>
              <a:t>72</a:t>
            </a:fld>
            <a:endParaRPr lang="en-US"/>
          </a:p>
        </p:txBody>
      </p:sp>
    </p:spTree>
    <p:extLst>
      <p:ext uri="{BB962C8B-B14F-4D97-AF65-F5344CB8AC3E}">
        <p14:creationId xmlns:p14="http://schemas.microsoft.com/office/powerpoint/2010/main" val="1738068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Involves two lines of research which I’ll talk about</a:t>
            </a:r>
          </a:p>
          <a:p>
            <a:r>
              <a:rPr lang="en-US" dirty="0"/>
              <a:t>In a nutshell though, I’m just combining these two and explaining performance</a:t>
            </a:r>
          </a:p>
        </p:txBody>
      </p:sp>
      <p:sp>
        <p:nvSpPr>
          <p:cNvPr id="4" name="Slide Number Placeholder 3"/>
          <p:cNvSpPr>
            <a:spLocks noGrp="1"/>
          </p:cNvSpPr>
          <p:nvPr>
            <p:ph type="sldNum" sz="quarter" idx="5"/>
          </p:nvPr>
        </p:nvSpPr>
        <p:spPr/>
        <p:txBody>
          <a:bodyPr/>
          <a:lstStyle/>
          <a:p>
            <a:fld id="{0CD788C8-8B38-C04F-BEE7-35504AA8650B}" type="slidenum">
              <a:rPr lang="en-US" smtClean="0"/>
              <a:t>29</a:t>
            </a:fld>
            <a:endParaRPr lang="en-US"/>
          </a:p>
        </p:txBody>
      </p:sp>
    </p:spTree>
    <p:extLst>
      <p:ext uri="{BB962C8B-B14F-4D97-AF65-F5344CB8AC3E}">
        <p14:creationId xmlns:p14="http://schemas.microsoft.com/office/powerpoint/2010/main" val="14146008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this shows is that  1) page faults are synchronous and threads aren’t doing any other work, and 2) even after removing bottlenecks in Kona, you won’t be able to put more that 10 concurrent </a:t>
            </a:r>
            <a:r>
              <a:rPr lang="en-US" dirty="0" err="1"/>
              <a:t>rdma</a:t>
            </a:r>
            <a:r>
              <a:rPr lang="en-US" dirty="0"/>
              <a:t> in flight</a:t>
            </a:r>
          </a:p>
        </p:txBody>
      </p:sp>
      <p:sp>
        <p:nvSpPr>
          <p:cNvPr id="4" name="Slide Number Placeholder 3"/>
          <p:cNvSpPr>
            <a:spLocks noGrp="1"/>
          </p:cNvSpPr>
          <p:nvPr>
            <p:ph type="sldNum" sz="quarter" idx="5"/>
          </p:nvPr>
        </p:nvSpPr>
        <p:spPr/>
        <p:txBody>
          <a:bodyPr/>
          <a:lstStyle/>
          <a:p>
            <a:fld id="{0CD788C8-8B38-C04F-BEE7-35504AA8650B}" type="slidenum">
              <a:rPr lang="en-US" smtClean="0"/>
              <a:t>73</a:t>
            </a:fld>
            <a:endParaRPr lang="en-US"/>
          </a:p>
        </p:txBody>
      </p:sp>
    </p:spTree>
    <p:extLst>
      <p:ext uri="{BB962C8B-B14F-4D97-AF65-F5344CB8AC3E}">
        <p14:creationId xmlns:p14="http://schemas.microsoft.com/office/powerpoint/2010/main" val="35288810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Fortunately, as if by foresight, Kona already does its work in </a:t>
            </a:r>
            <a:r>
              <a:rPr lang="en-US" dirty="0" err="1"/>
              <a:t>userspace</a:t>
            </a:r>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74</a:t>
            </a:fld>
            <a:endParaRPr lang="en-US"/>
          </a:p>
        </p:txBody>
      </p:sp>
    </p:spTree>
    <p:extLst>
      <p:ext uri="{BB962C8B-B14F-4D97-AF65-F5344CB8AC3E}">
        <p14:creationId xmlns:p14="http://schemas.microsoft.com/office/powerpoint/2010/main" val="42136390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76</a:t>
            </a:fld>
            <a:endParaRPr lang="en-US"/>
          </a:p>
        </p:txBody>
      </p:sp>
    </p:spTree>
    <p:extLst>
      <p:ext uri="{BB962C8B-B14F-4D97-AF65-F5344CB8AC3E}">
        <p14:creationId xmlns:p14="http://schemas.microsoft.com/office/powerpoint/2010/main" val="13219013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78</a:t>
            </a:fld>
            <a:endParaRPr lang="en-US"/>
          </a:p>
        </p:txBody>
      </p:sp>
    </p:spTree>
    <p:extLst>
      <p:ext uri="{BB962C8B-B14F-4D97-AF65-F5344CB8AC3E}">
        <p14:creationId xmlns:p14="http://schemas.microsoft.com/office/powerpoint/2010/main" val="1470241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Involves two lines of research which I’ll talk about</a:t>
            </a:r>
          </a:p>
          <a:p>
            <a:r>
              <a:rPr lang="en-US" dirty="0"/>
              <a:t>In a nutshell though, I’m just combining these two and explaining performance</a:t>
            </a:r>
          </a:p>
        </p:txBody>
      </p:sp>
      <p:sp>
        <p:nvSpPr>
          <p:cNvPr id="4" name="Slide Number Placeholder 3"/>
          <p:cNvSpPr>
            <a:spLocks noGrp="1"/>
          </p:cNvSpPr>
          <p:nvPr>
            <p:ph type="sldNum" sz="quarter" idx="5"/>
          </p:nvPr>
        </p:nvSpPr>
        <p:spPr/>
        <p:txBody>
          <a:bodyPr/>
          <a:lstStyle/>
          <a:p>
            <a:fld id="{0CD788C8-8B38-C04F-BEE7-35504AA8650B}" type="slidenum">
              <a:rPr lang="en-US" smtClean="0"/>
              <a:t>31</a:t>
            </a:fld>
            <a:endParaRPr lang="en-US"/>
          </a:p>
        </p:txBody>
      </p:sp>
    </p:spTree>
    <p:extLst>
      <p:ext uri="{BB962C8B-B14F-4D97-AF65-F5344CB8AC3E}">
        <p14:creationId xmlns:p14="http://schemas.microsoft.com/office/powerpoint/2010/main" val="4220426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multi-core systems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Express parallelism through Kernel threads</a:t>
            </a:r>
          </a:p>
          <a:p>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32</a:t>
            </a:fld>
            <a:endParaRPr lang="en-US"/>
          </a:p>
        </p:txBody>
      </p:sp>
    </p:spTree>
    <p:extLst>
      <p:ext uri="{BB962C8B-B14F-4D97-AF65-F5344CB8AC3E}">
        <p14:creationId xmlns:p14="http://schemas.microsoft.com/office/powerpoint/2010/main" val="2031096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Goal is to explore this option.</a:t>
            </a:r>
          </a:p>
          <a:p>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33</a:t>
            </a:fld>
            <a:endParaRPr lang="en-US"/>
          </a:p>
        </p:txBody>
      </p:sp>
    </p:spTree>
    <p:extLst>
      <p:ext uri="{BB962C8B-B14F-4D97-AF65-F5344CB8AC3E}">
        <p14:creationId xmlns:p14="http://schemas.microsoft.com/office/powerpoint/2010/main" val="2720135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Explore other abstractions on the OSes</a:t>
            </a:r>
          </a:p>
          <a:p>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34</a:t>
            </a:fld>
            <a:endParaRPr lang="en-US"/>
          </a:p>
        </p:txBody>
      </p:sp>
    </p:spTree>
    <p:extLst>
      <p:ext uri="{BB962C8B-B14F-4D97-AF65-F5344CB8AC3E}">
        <p14:creationId xmlns:p14="http://schemas.microsoft.com/office/powerpoint/2010/main" val="1395779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presents a problem for user-level schedulers who want the kernel out of the picture.</a:t>
            </a:r>
          </a:p>
        </p:txBody>
      </p:sp>
      <p:sp>
        <p:nvSpPr>
          <p:cNvPr id="4" name="Slide Number Placeholder 3"/>
          <p:cNvSpPr>
            <a:spLocks noGrp="1"/>
          </p:cNvSpPr>
          <p:nvPr>
            <p:ph type="sldNum" sz="quarter" idx="5"/>
          </p:nvPr>
        </p:nvSpPr>
        <p:spPr/>
        <p:txBody>
          <a:bodyPr/>
          <a:lstStyle/>
          <a:p>
            <a:fld id="{0CD788C8-8B38-C04F-BEE7-35504AA8650B}" type="slidenum">
              <a:rPr lang="en-US" smtClean="0"/>
              <a:t>36</a:t>
            </a:fld>
            <a:endParaRPr lang="en-US"/>
          </a:p>
        </p:txBody>
      </p:sp>
    </p:spTree>
    <p:extLst>
      <p:ext uri="{BB962C8B-B14F-4D97-AF65-F5344CB8AC3E}">
        <p14:creationId xmlns:p14="http://schemas.microsoft.com/office/powerpoint/2010/main" val="171427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let’s get real then.</a:t>
            </a:r>
          </a:p>
        </p:txBody>
      </p:sp>
      <p:sp>
        <p:nvSpPr>
          <p:cNvPr id="4" name="Slide Number Placeholder 3"/>
          <p:cNvSpPr>
            <a:spLocks noGrp="1"/>
          </p:cNvSpPr>
          <p:nvPr>
            <p:ph type="sldNum" sz="quarter" idx="5"/>
          </p:nvPr>
        </p:nvSpPr>
        <p:spPr/>
        <p:txBody>
          <a:bodyPr/>
          <a:lstStyle/>
          <a:p>
            <a:fld id="{0CD788C8-8B38-C04F-BEE7-35504AA8650B}" type="slidenum">
              <a:rPr lang="en-US" smtClean="0"/>
              <a:t>38</a:t>
            </a:fld>
            <a:endParaRPr lang="en-US"/>
          </a:p>
        </p:txBody>
      </p:sp>
    </p:spTree>
    <p:extLst>
      <p:ext uri="{BB962C8B-B14F-4D97-AF65-F5344CB8AC3E}">
        <p14:creationId xmlns:p14="http://schemas.microsoft.com/office/powerpoint/2010/main" val="2453908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07541-80EA-2645-9B6A-AA679982EC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AB13AE-9B80-B94B-A8C0-BDE6B992B8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ADE5B1-2D25-AB45-A5D1-2704AFFDDD4F}"/>
              </a:ext>
            </a:extLst>
          </p:cNvPr>
          <p:cNvSpPr>
            <a:spLocks noGrp="1"/>
          </p:cNvSpPr>
          <p:nvPr>
            <p:ph type="dt" sz="half" idx="10"/>
          </p:nvPr>
        </p:nvSpPr>
        <p:spPr/>
        <p:txBody>
          <a:bodyPr/>
          <a:lstStyle/>
          <a:p>
            <a:fld id="{2D27C780-D7ED-FC4F-BDF5-1C725B21E8BC}" type="datetime1">
              <a:rPr lang="en-US" smtClean="0"/>
              <a:t>8/7/22</a:t>
            </a:fld>
            <a:endParaRPr lang="en-US"/>
          </a:p>
        </p:txBody>
      </p:sp>
      <p:sp>
        <p:nvSpPr>
          <p:cNvPr id="5" name="Footer Placeholder 4">
            <a:extLst>
              <a:ext uri="{FF2B5EF4-FFF2-40B4-BE49-F238E27FC236}">
                <a16:creationId xmlns:a16="http://schemas.microsoft.com/office/drawing/2014/main" id="{A69FBDBE-94C7-144C-BF3C-898EE777D1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993711-3997-2B4B-B48C-67B34C8AFC0E}"/>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1926578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4992A-3619-C04E-AA9B-24D4C7CFF6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3988FB-E353-1B47-AFBA-A0A1122453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6643AA-28F6-6B4D-9FDA-A1A2C06AD87B}"/>
              </a:ext>
            </a:extLst>
          </p:cNvPr>
          <p:cNvSpPr>
            <a:spLocks noGrp="1"/>
          </p:cNvSpPr>
          <p:nvPr>
            <p:ph type="dt" sz="half" idx="10"/>
          </p:nvPr>
        </p:nvSpPr>
        <p:spPr/>
        <p:txBody>
          <a:bodyPr/>
          <a:lstStyle/>
          <a:p>
            <a:fld id="{5CD36758-A1B2-1B41-81E1-86C30385E9D7}" type="datetime1">
              <a:rPr lang="en-US" smtClean="0"/>
              <a:t>8/7/22</a:t>
            </a:fld>
            <a:endParaRPr lang="en-US"/>
          </a:p>
        </p:txBody>
      </p:sp>
      <p:sp>
        <p:nvSpPr>
          <p:cNvPr id="5" name="Footer Placeholder 4">
            <a:extLst>
              <a:ext uri="{FF2B5EF4-FFF2-40B4-BE49-F238E27FC236}">
                <a16:creationId xmlns:a16="http://schemas.microsoft.com/office/drawing/2014/main" id="{97BFC183-2E02-3C46-A833-1FD385317A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D26F2-F828-4D4B-A57B-16A1C526FFC6}"/>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3735294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43EE7B-D5B8-7346-B542-48065A2E13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B25BCC-A4C2-1F48-B792-B453675E80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860088-271E-C849-94DA-CD9A73C0B77B}"/>
              </a:ext>
            </a:extLst>
          </p:cNvPr>
          <p:cNvSpPr>
            <a:spLocks noGrp="1"/>
          </p:cNvSpPr>
          <p:nvPr>
            <p:ph type="dt" sz="half" idx="10"/>
          </p:nvPr>
        </p:nvSpPr>
        <p:spPr/>
        <p:txBody>
          <a:bodyPr/>
          <a:lstStyle/>
          <a:p>
            <a:fld id="{87A1F925-0A80-E442-8423-5112284B33C8}" type="datetime1">
              <a:rPr lang="en-US" smtClean="0"/>
              <a:t>8/7/22</a:t>
            </a:fld>
            <a:endParaRPr lang="en-US"/>
          </a:p>
        </p:txBody>
      </p:sp>
      <p:sp>
        <p:nvSpPr>
          <p:cNvPr id="5" name="Footer Placeholder 4">
            <a:extLst>
              <a:ext uri="{FF2B5EF4-FFF2-40B4-BE49-F238E27FC236}">
                <a16:creationId xmlns:a16="http://schemas.microsoft.com/office/drawing/2014/main" id="{1F248D9E-2F73-6549-8A07-5A47BA756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836E54-A9DE-B549-8770-26E65A4F918C}"/>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1357174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381-6A8D-B542-A98B-F5B98D765D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75C99E-0099-3D40-B8B6-D8EF75BADA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185F21-E3EB-5C40-9216-19DF28B6062A}"/>
              </a:ext>
            </a:extLst>
          </p:cNvPr>
          <p:cNvSpPr>
            <a:spLocks noGrp="1"/>
          </p:cNvSpPr>
          <p:nvPr>
            <p:ph type="dt" sz="half" idx="10"/>
          </p:nvPr>
        </p:nvSpPr>
        <p:spPr/>
        <p:txBody>
          <a:bodyPr/>
          <a:lstStyle/>
          <a:p>
            <a:fld id="{F92884C4-ABDD-BA42-A670-DDF274C72072}" type="datetime1">
              <a:rPr lang="en-US" smtClean="0"/>
              <a:t>8/7/22</a:t>
            </a:fld>
            <a:endParaRPr lang="en-US"/>
          </a:p>
        </p:txBody>
      </p:sp>
      <p:sp>
        <p:nvSpPr>
          <p:cNvPr id="5" name="Footer Placeholder 4">
            <a:extLst>
              <a:ext uri="{FF2B5EF4-FFF2-40B4-BE49-F238E27FC236}">
                <a16:creationId xmlns:a16="http://schemas.microsoft.com/office/drawing/2014/main" id="{4F32789A-D582-DD4F-B5F3-D9D9D15DC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DBB645-596E-DF47-A4BE-BF25989456FF}"/>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2802537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5CCD-9753-7646-A139-647CA408B2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318FFF-BAFC-F443-8DF2-400342D6F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BD1664-3B1D-5745-AB77-ABF23EC8FDD7}"/>
              </a:ext>
            </a:extLst>
          </p:cNvPr>
          <p:cNvSpPr>
            <a:spLocks noGrp="1"/>
          </p:cNvSpPr>
          <p:nvPr>
            <p:ph type="dt" sz="half" idx="10"/>
          </p:nvPr>
        </p:nvSpPr>
        <p:spPr/>
        <p:txBody>
          <a:bodyPr/>
          <a:lstStyle/>
          <a:p>
            <a:fld id="{652F7281-BA44-DF44-88D1-173987F7871A}" type="datetime1">
              <a:rPr lang="en-US" smtClean="0"/>
              <a:t>8/7/22</a:t>
            </a:fld>
            <a:endParaRPr lang="en-US"/>
          </a:p>
        </p:txBody>
      </p:sp>
      <p:sp>
        <p:nvSpPr>
          <p:cNvPr id="5" name="Footer Placeholder 4">
            <a:extLst>
              <a:ext uri="{FF2B5EF4-FFF2-40B4-BE49-F238E27FC236}">
                <a16:creationId xmlns:a16="http://schemas.microsoft.com/office/drawing/2014/main" id="{C9D33320-E2F5-2B42-A4BA-9DB8D5EB46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B2972-FF9B-1347-A6F1-5C8C801A4FFC}"/>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275302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A1BAC-96D0-D548-825C-36FF89C3E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D87EA1-1DBB-914F-8535-C5C33A5DB3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05FDB1-3FA3-C847-BAB3-E8A723ABDD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587676-CB56-6048-B685-155983198DE1}"/>
              </a:ext>
            </a:extLst>
          </p:cNvPr>
          <p:cNvSpPr>
            <a:spLocks noGrp="1"/>
          </p:cNvSpPr>
          <p:nvPr>
            <p:ph type="dt" sz="half" idx="10"/>
          </p:nvPr>
        </p:nvSpPr>
        <p:spPr/>
        <p:txBody>
          <a:bodyPr/>
          <a:lstStyle/>
          <a:p>
            <a:fld id="{9969E906-88C5-1240-A06E-0ACD18001770}" type="datetime1">
              <a:rPr lang="en-US" smtClean="0"/>
              <a:t>8/7/22</a:t>
            </a:fld>
            <a:endParaRPr lang="en-US"/>
          </a:p>
        </p:txBody>
      </p:sp>
      <p:sp>
        <p:nvSpPr>
          <p:cNvPr id="6" name="Footer Placeholder 5">
            <a:extLst>
              <a:ext uri="{FF2B5EF4-FFF2-40B4-BE49-F238E27FC236}">
                <a16:creationId xmlns:a16="http://schemas.microsoft.com/office/drawing/2014/main" id="{0F6D0A39-E7AA-9A41-B3D8-DF61E671B0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520553-6AC0-5B49-B42F-3E3DBFC7FC9B}"/>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453949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C410-1C60-1645-B825-F38D396544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496C42-EA7D-E446-AFA9-5C966346EF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E445B7-564B-0042-9506-95A720C486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1DD630-7124-6C44-907C-071DDF6A39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6279C0-E07D-B944-B105-D0185DA87B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884734-B584-3D4A-B973-B33C66902AFD}"/>
              </a:ext>
            </a:extLst>
          </p:cNvPr>
          <p:cNvSpPr>
            <a:spLocks noGrp="1"/>
          </p:cNvSpPr>
          <p:nvPr>
            <p:ph type="dt" sz="half" idx="10"/>
          </p:nvPr>
        </p:nvSpPr>
        <p:spPr/>
        <p:txBody>
          <a:bodyPr/>
          <a:lstStyle/>
          <a:p>
            <a:fld id="{F70206FE-EC6C-EF49-9EC0-045EB6B9B93D}" type="datetime1">
              <a:rPr lang="en-US" smtClean="0"/>
              <a:t>8/7/22</a:t>
            </a:fld>
            <a:endParaRPr lang="en-US"/>
          </a:p>
        </p:txBody>
      </p:sp>
      <p:sp>
        <p:nvSpPr>
          <p:cNvPr id="8" name="Footer Placeholder 7">
            <a:extLst>
              <a:ext uri="{FF2B5EF4-FFF2-40B4-BE49-F238E27FC236}">
                <a16:creationId xmlns:a16="http://schemas.microsoft.com/office/drawing/2014/main" id="{D77DBC7C-CD4F-A041-AA82-C12266D73B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88547D-B4C4-1945-BAF3-1A3877DBAD81}"/>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4004506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8EF99-2667-BE42-AC7D-648C813552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5D8E41-CFFA-BD4C-9D1D-99DE875A2A51}"/>
              </a:ext>
            </a:extLst>
          </p:cNvPr>
          <p:cNvSpPr>
            <a:spLocks noGrp="1"/>
          </p:cNvSpPr>
          <p:nvPr>
            <p:ph type="dt" sz="half" idx="10"/>
          </p:nvPr>
        </p:nvSpPr>
        <p:spPr/>
        <p:txBody>
          <a:bodyPr/>
          <a:lstStyle/>
          <a:p>
            <a:fld id="{63791164-7C98-7745-8D50-9827C1E72B27}" type="datetime1">
              <a:rPr lang="en-US" smtClean="0"/>
              <a:t>8/7/22</a:t>
            </a:fld>
            <a:endParaRPr lang="en-US"/>
          </a:p>
        </p:txBody>
      </p:sp>
      <p:sp>
        <p:nvSpPr>
          <p:cNvPr id="4" name="Footer Placeholder 3">
            <a:extLst>
              <a:ext uri="{FF2B5EF4-FFF2-40B4-BE49-F238E27FC236}">
                <a16:creationId xmlns:a16="http://schemas.microsoft.com/office/drawing/2014/main" id="{4A7F987D-4F20-4C41-ABC0-4F73D4A959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318DC6-1D85-BD41-B2A1-4A3D3F4F977D}"/>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681783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6FC951-0E6A-694C-9C27-E3B3E0538B8F}"/>
              </a:ext>
            </a:extLst>
          </p:cNvPr>
          <p:cNvSpPr>
            <a:spLocks noGrp="1"/>
          </p:cNvSpPr>
          <p:nvPr>
            <p:ph type="dt" sz="half" idx="10"/>
          </p:nvPr>
        </p:nvSpPr>
        <p:spPr/>
        <p:txBody>
          <a:bodyPr/>
          <a:lstStyle/>
          <a:p>
            <a:fld id="{86F6DFD1-455B-DD42-82A8-D630B4CC4E50}" type="datetime1">
              <a:rPr lang="en-US" smtClean="0"/>
              <a:t>8/7/22</a:t>
            </a:fld>
            <a:endParaRPr lang="en-US"/>
          </a:p>
        </p:txBody>
      </p:sp>
      <p:sp>
        <p:nvSpPr>
          <p:cNvPr id="3" name="Footer Placeholder 2">
            <a:extLst>
              <a:ext uri="{FF2B5EF4-FFF2-40B4-BE49-F238E27FC236}">
                <a16:creationId xmlns:a16="http://schemas.microsoft.com/office/drawing/2014/main" id="{8FD7BB0B-3E69-474D-B4D2-6DA6D8FEDE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059A1-C67B-154C-82D9-76B164AC5F50}"/>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2184172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F002A-C329-B747-A525-EAD8763B54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4959FB-9C06-D34A-8BA3-8672FEF77C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616BE0-4D9B-4A49-871D-2CAC90402E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EA74C-8F13-F14E-A0E4-D59C07CECF90}"/>
              </a:ext>
            </a:extLst>
          </p:cNvPr>
          <p:cNvSpPr>
            <a:spLocks noGrp="1"/>
          </p:cNvSpPr>
          <p:nvPr>
            <p:ph type="dt" sz="half" idx="10"/>
          </p:nvPr>
        </p:nvSpPr>
        <p:spPr/>
        <p:txBody>
          <a:bodyPr/>
          <a:lstStyle/>
          <a:p>
            <a:fld id="{4B15E092-DEBA-D64F-A476-0C466999F429}" type="datetime1">
              <a:rPr lang="en-US" smtClean="0"/>
              <a:t>8/7/22</a:t>
            </a:fld>
            <a:endParaRPr lang="en-US"/>
          </a:p>
        </p:txBody>
      </p:sp>
      <p:sp>
        <p:nvSpPr>
          <p:cNvPr id="6" name="Footer Placeholder 5">
            <a:extLst>
              <a:ext uri="{FF2B5EF4-FFF2-40B4-BE49-F238E27FC236}">
                <a16:creationId xmlns:a16="http://schemas.microsoft.com/office/drawing/2014/main" id="{54114F13-2A7B-6146-B18C-6750A93CE9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2C119C-41D4-4944-B181-6C997082854F}"/>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2859706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4BE4-3C70-F14B-92EB-8DD6324797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737355-664C-354B-8057-84CB1751B9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829E93-6EB1-454F-8594-A9CD987140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3C3ADA-F9D3-C84B-872A-1A7A17375567}"/>
              </a:ext>
            </a:extLst>
          </p:cNvPr>
          <p:cNvSpPr>
            <a:spLocks noGrp="1"/>
          </p:cNvSpPr>
          <p:nvPr>
            <p:ph type="dt" sz="half" idx="10"/>
          </p:nvPr>
        </p:nvSpPr>
        <p:spPr/>
        <p:txBody>
          <a:bodyPr/>
          <a:lstStyle/>
          <a:p>
            <a:fld id="{5890149E-67D7-764D-B189-4B902C67F92F}" type="datetime1">
              <a:rPr lang="en-US" smtClean="0"/>
              <a:t>8/7/22</a:t>
            </a:fld>
            <a:endParaRPr lang="en-US"/>
          </a:p>
        </p:txBody>
      </p:sp>
      <p:sp>
        <p:nvSpPr>
          <p:cNvPr id="6" name="Footer Placeholder 5">
            <a:extLst>
              <a:ext uri="{FF2B5EF4-FFF2-40B4-BE49-F238E27FC236}">
                <a16:creationId xmlns:a16="http://schemas.microsoft.com/office/drawing/2014/main" id="{67CD8FA7-BD4D-234C-9885-9E10A36B0A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CE020-7B2B-B048-834A-4C855F8113FD}"/>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3610997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DE648F-0D4F-5246-84ED-EAAD01AC4C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E1C718-68E2-1641-99EE-71C596217B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F2029F-47DF-E341-B679-567FB5437E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30CCB-950F-B648-AB30-6C5231AA17E3}" type="datetime1">
              <a:rPr lang="en-US" smtClean="0"/>
              <a:t>8/7/22</a:t>
            </a:fld>
            <a:endParaRPr lang="en-US"/>
          </a:p>
        </p:txBody>
      </p:sp>
      <p:sp>
        <p:nvSpPr>
          <p:cNvPr id="5" name="Footer Placeholder 4">
            <a:extLst>
              <a:ext uri="{FF2B5EF4-FFF2-40B4-BE49-F238E27FC236}">
                <a16:creationId xmlns:a16="http://schemas.microsoft.com/office/drawing/2014/main" id="{84FF0D5B-F6A5-5148-A67B-1DCA0B93B6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0027A7-4F30-7E4A-83BC-48EC20553B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B98C49-481B-5940-955C-BA25B8A25E4C}" type="slidenum">
              <a:rPr lang="en-US" smtClean="0"/>
              <a:t>‹#›</a:t>
            </a:fld>
            <a:endParaRPr lang="en-US"/>
          </a:p>
        </p:txBody>
      </p:sp>
    </p:spTree>
    <p:extLst>
      <p:ext uri="{BB962C8B-B14F-4D97-AF65-F5344CB8AC3E}">
        <p14:creationId xmlns:p14="http://schemas.microsoft.com/office/powerpoint/2010/main" val="72209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microsoft.com/office/2007/relationships/hdphoto" Target="../media/hdphoto2.wdp"/></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BBDD6-BB25-A249-B56A-EEB98E2BCFD8}"/>
              </a:ext>
            </a:extLst>
          </p:cNvPr>
          <p:cNvSpPr>
            <a:spLocks noGrp="1"/>
          </p:cNvSpPr>
          <p:nvPr>
            <p:ph type="ctrTitle"/>
          </p:nvPr>
        </p:nvSpPr>
        <p:spPr>
          <a:xfrm>
            <a:off x="1523999" y="1122363"/>
            <a:ext cx="9466555" cy="2387600"/>
          </a:xfrm>
        </p:spPr>
        <p:txBody>
          <a:bodyPr>
            <a:normAutofit fontScale="90000"/>
          </a:bodyPr>
          <a:lstStyle/>
          <a:p>
            <a:r>
              <a:rPr lang="en-US" dirty="0"/>
              <a:t>Exploiting Concurrency for Practical Memory Disaggregation</a:t>
            </a:r>
          </a:p>
        </p:txBody>
      </p:sp>
      <p:sp>
        <p:nvSpPr>
          <p:cNvPr id="3" name="Subtitle 2">
            <a:extLst>
              <a:ext uri="{FF2B5EF4-FFF2-40B4-BE49-F238E27FC236}">
                <a16:creationId xmlns:a16="http://schemas.microsoft.com/office/drawing/2014/main" id="{2A7DC376-42BE-8F41-8530-04819D8032F5}"/>
              </a:ext>
            </a:extLst>
          </p:cNvPr>
          <p:cNvSpPr>
            <a:spLocks noGrp="1"/>
          </p:cNvSpPr>
          <p:nvPr>
            <p:ph type="subTitle" idx="1"/>
          </p:nvPr>
        </p:nvSpPr>
        <p:spPr>
          <a:xfrm>
            <a:off x="1524000" y="4030134"/>
            <a:ext cx="9144000" cy="1227666"/>
          </a:xfrm>
        </p:spPr>
        <p:txBody>
          <a:bodyPr>
            <a:normAutofit/>
          </a:bodyPr>
          <a:lstStyle/>
          <a:p>
            <a:r>
              <a:rPr lang="en-US" sz="2000" b="1" dirty="0"/>
              <a:t>Anil Yelam</a:t>
            </a:r>
            <a:r>
              <a:rPr lang="en-US" dirty="0"/>
              <a:t>, </a:t>
            </a:r>
            <a:r>
              <a:rPr lang="en-US" sz="2000" dirty="0"/>
              <a:t>Nadav Amit</a:t>
            </a:r>
            <a:r>
              <a:rPr lang="en-US" dirty="0"/>
              <a:t>, </a:t>
            </a:r>
            <a:r>
              <a:rPr lang="en-US" sz="2000" dirty="0"/>
              <a:t>Radhika Niranjan Mysore, Marcos K. Aguilera, Alex C. Snoeren </a:t>
            </a:r>
            <a:endParaRPr lang="en-US" sz="1800" dirty="0"/>
          </a:p>
        </p:txBody>
      </p:sp>
      <p:sp>
        <p:nvSpPr>
          <p:cNvPr id="4" name="Slide Number Placeholder 3">
            <a:extLst>
              <a:ext uri="{FF2B5EF4-FFF2-40B4-BE49-F238E27FC236}">
                <a16:creationId xmlns:a16="http://schemas.microsoft.com/office/drawing/2014/main" id="{9B121E6E-E5D6-A640-9262-5A7D9CA0EDD4}"/>
              </a:ext>
            </a:extLst>
          </p:cNvPr>
          <p:cNvSpPr>
            <a:spLocks noGrp="1"/>
          </p:cNvSpPr>
          <p:nvPr>
            <p:ph type="sldNum" sz="quarter" idx="12"/>
          </p:nvPr>
        </p:nvSpPr>
        <p:spPr/>
        <p:txBody>
          <a:bodyPr/>
          <a:lstStyle/>
          <a:p>
            <a:fld id="{C7B98C49-481B-5940-955C-BA25B8A25E4C}" type="slidenum">
              <a:rPr lang="en-US" smtClean="0"/>
              <a:t>1</a:t>
            </a:fld>
            <a:endParaRPr lang="en-US"/>
          </a:p>
        </p:txBody>
      </p:sp>
    </p:spTree>
    <p:extLst>
      <p:ext uri="{BB962C8B-B14F-4D97-AF65-F5344CB8AC3E}">
        <p14:creationId xmlns:p14="http://schemas.microsoft.com/office/powerpoint/2010/main" val="2487741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DF18D-97FA-644A-96BC-24A4E91099E4}"/>
              </a:ext>
            </a:extLst>
          </p:cNvPr>
          <p:cNvSpPr>
            <a:spLocks noGrp="1"/>
          </p:cNvSpPr>
          <p:nvPr>
            <p:ph type="title"/>
          </p:nvPr>
        </p:nvSpPr>
        <p:spPr/>
        <p:txBody>
          <a:bodyPr/>
          <a:lstStyle/>
          <a:p>
            <a:r>
              <a:rPr lang="en-US" dirty="0" err="1"/>
              <a:t>Userfaultfd</a:t>
            </a:r>
            <a:r>
              <a:rPr lang="en-US" dirty="0"/>
              <a:t> Primer</a:t>
            </a:r>
          </a:p>
        </p:txBody>
      </p:sp>
      <p:sp>
        <p:nvSpPr>
          <p:cNvPr id="4" name="Slide Number Placeholder 3">
            <a:extLst>
              <a:ext uri="{FF2B5EF4-FFF2-40B4-BE49-F238E27FC236}">
                <a16:creationId xmlns:a16="http://schemas.microsoft.com/office/drawing/2014/main" id="{8C1E7E1E-76EF-314D-9D68-88718784670B}"/>
              </a:ext>
            </a:extLst>
          </p:cNvPr>
          <p:cNvSpPr>
            <a:spLocks noGrp="1"/>
          </p:cNvSpPr>
          <p:nvPr>
            <p:ph type="sldNum" sz="quarter" idx="12"/>
          </p:nvPr>
        </p:nvSpPr>
        <p:spPr/>
        <p:txBody>
          <a:bodyPr/>
          <a:lstStyle/>
          <a:p>
            <a:fld id="{C7B98C49-481B-5940-955C-BA25B8A25E4C}" type="slidenum">
              <a:rPr lang="en-US" smtClean="0"/>
              <a:t>10</a:t>
            </a:fld>
            <a:endParaRPr lang="en-US"/>
          </a:p>
        </p:txBody>
      </p:sp>
      <p:sp>
        <p:nvSpPr>
          <p:cNvPr id="6" name="Rectangle 5">
            <a:extLst>
              <a:ext uri="{FF2B5EF4-FFF2-40B4-BE49-F238E27FC236}">
                <a16:creationId xmlns:a16="http://schemas.microsoft.com/office/drawing/2014/main" id="{29C73B32-3CEC-2D46-8179-ACE5910503D0}"/>
              </a:ext>
            </a:extLst>
          </p:cNvPr>
          <p:cNvSpPr/>
          <p:nvPr/>
        </p:nvSpPr>
        <p:spPr>
          <a:xfrm>
            <a:off x="1181771" y="1690688"/>
            <a:ext cx="1033670" cy="62616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App Threads</a:t>
            </a:r>
          </a:p>
        </p:txBody>
      </p:sp>
      <p:sp>
        <p:nvSpPr>
          <p:cNvPr id="8" name="Rectangle 7">
            <a:extLst>
              <a:ext uri="{FF2B5EF4-FFF2-40B4-BE49-F238E27FC236}">
                <a16:creationId xmlns:a16="http://schemas.microsoft.com/office/drawing/2014/main" id="{FF3C77A5-6572-F44E-BC51-EA46C8D732D4}"/>
              </a:ext>
            </a:extLst>
          </p:cNvPr>
          <p:cNvSpPr/>
          <p:nvPr/>
        </p:nvSpPr>
        <p:spPr>
          <a:xfrm>
            <a:off x="1085692" y="1782419"/>
            <a:ext cx="1033670" cy="62616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App Threads</a:t>
            </a:r>
          </a:p>
        </p:txBody>
      </p:sp>
      <p:sp>
        <p:nvSpPr>
          <p:cNvPr id="9" name="Rectangle 8">
            <a:extLst>
              <a:ext uri="{FF2B5EF4-FFF2-40B4-BE49-F238E27FC236}">
                <a16:creationId xmlns:a16="http://schemas.microsoft.com/office/drawing/2014/main" id="{E21C2343-D8B0-704E-91ED-0A99879393BB}"/>
              </a:ext>
            </a:extLst>
          </p:cNvPr>
          <p:cNvSpPr/>
          <p:nvPr/>
        </p:nvSpPr>
        <p:spPr>
          <a:xfrm>
            <a:off x="989613" y="1874150"/>
            <a:ext cx="1033670" cy="62616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App Threads</a:t>
            </a:r>
          </a:p>
        </p:txBody>
      </p:sp>
      <p:cxnSp>
        <p:nvCxnSpPr>
          <p:cNvPr id="11" name="Straight Connector 10">
            <a:extLst>
              <a:ext uri="{FF2B5EF4-FFF2-40B4-BE49-F238E27FC236}">
                <a16:creationId xmlns:a16="http://schemas.microsoft.com/office/drawing/2014/main" id="{D8ED0206-4644-264B-B30D-009C929681EB}"/>
              </a:ext>
            </a:extLst>
          </p:cNvPr>
          <p:cNvCxnSpPr>
            <a:cxnSpLocks/>
            <a:stCxn id="9" idx="2"/>
          </p:cNvCxnSpPr>
          <p:nvPr/>
        </p:nvCxnSpPr>
        <p:spPr>
          <a:xfrm>
            <a:off x="1506448" y="2500315"/>
            <a:ext cx="5640" cy="3946866"/>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3BCD432-86B2-004E-A7A9-6E16F6C61A9F}"/>
              </a:ext>
            </a:extLst>
          </p:cNvPr>
          <p:cNvSpPr/>
          <p:nvPr/>
        </p:nvSpPr>
        <p:spPr>
          <a:xfrm>
            <a:off x="5244777" y="1884432"/>
            <a:ext cx="1033670" cy="62616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UFFD Handler</a:t>
            </a:r>
          </a:p>
        </p:txBody>
      </p:sp>
      <p:cxnSp>
        <p:nvCxnSpPr>
          <p:cNvPr id="14" name="Straight Connector 13">
            <a:extLst>
              <a:ext uri="{FF2B5EF4-FFF2-40B4-BE49-F238E27FC236}">
                <a16:creationId xmlns:a16="http://schemas.microsoft.com/office/drawing/2014/main" id="{56090A6E-3458-1A4F-96AB-A0CB160AE992}"/>
              </a:ext>
            </a:extLst>
          </p:cNvPr>
          <p:cNvCxnSpPr>
            <a:cxnSpLocks/>
            <a:stCxn id="13" idx="2"/>
          </p:cNvCxnSpPr>
          <p:nvPr/>
        </p:nvCxnSpPr>
        <p:spPr>
          <a:xfrm>
            <a:off x="5761612" y="2510597"/>
            <a:ext cx="5640" cy="3946866"/>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E6987C5-B06C-FC4F-9464-13B777559EC5}"/>
              </a:ext>
            </a:extLst>
          </p:cNvPr>
          <p:cNvSpPr/>
          <p:nvPr/>
        </p:nvSpPr>
        <p:spPr>
          <a:xfrm>
            <a:off x="3055224" y="1882022"/>
            <a:ext cx="1033670" cy="62616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Kernel</a:t>
            </a:r>
          </a:p>
        </p:txBody>
      </p:sp>
      <p:cxnSp>
        <p:nvCxnSpPr>
          <p:cNvPr id="16" name="Straight Connector 15">
            <a:extLst>
              <a:ext uri="{FF2B5EF4-FFF2-40B4-BE49-F238E27FC236}">
                <a16:creationId xmlns:a16="http://schemas.microsoft.com/office/drawing/2014/main" id="{302B66D3-BF92-4D46-A945-32604C9878A9}"/>
              </a:ext>
            </a:extLst>
          </p:cNvPr>
          <p:cNvCxnSpPr>
            <a:cxnSpLocks/>
            <a:stCxn id="15" idx="2"/>
          </p:cNvCxnSpPr>
          <p:nvPr/>
        </p:nvCxnSpPr>
        <p:spPr>
          <a:xfrm>
            <a:off x="3572059" y="2508187"/>
            <a:ext cx="5640" cy="3946866"/>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3FDA994-BE3C-774D-A760-0FCFA1337EBE}"/>
              </a:ext>
            </a:extLst>
          </p:cNvPr>
          <p:cNvCxnSpPr>
            <a:cxnSpLocks/>
          </p:cNvCxnSpPr>
          <p:nvPr/>
        </p:nvCxnSpPr>
        <p:spPr>
          <a:xfrm>
            <a:off x="3562512" y="2900120"/>
            <a:ext cx="2194968" cy="0"/>
          </a:xfrm>
          <a:prstGeom prst="straightConnector1">
            <a:avLst/>
          </a:prstGeom>
          <a:ln w="12700">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F646FA1-1734-4B43-A7CC-79988C3D44DF}"/>
              </a:ext>
            </a:extLst>
          </p:cNvPr>
          <p:cNvSpPr txBox="1"/>
          <p:nvPr/>
        </p:nvSpPr>
        <p:spPr>
          <a:xfrm>
            <a:off x="3924957" y="2652752"/>
            <a:ext cx="1713931" cy="276999"/>
          </a:xfrm>
          <a:prstGeom prst="rect">
            <a:avLst/>
          </a:prstGeom>
          <a:noFill/>
        </p:spPr>
        <p:txBody>
          <a:bodyPr wrap="none" rtlCol="0">
            <a:spAutoFit/>
          </a:bodyPr>
          <a:lstStyle/>
          <a:p>
            <a:r>
              <a:rPr lang="en-US" sz="1200" dirty="0" err="1">
                <a:latin typeface="Consolas" panose="020B0609020204030204" pitchFamily="49" charset="0"/>
                <a:cs typeface="Consolas" panose="020B0609020204030204" pitchFamily="49" charset="0"/>
              </a:rPr>
              <a:t>fd</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Userfaultfd</a:t>
            </a:r>
            <a:r>
              <a:rPr lang="en-US" sz="1200" dirty="0">
                <a:latin typeface="Consolas" panose="020B0609020204030204" pitchFamily="49" charset="0"/>
                <a:cs typeface="Consolas" panose="020B0609020204030204" pitchFamily="49" charset="0"/>
              </a:rPr>
              <a:t>()</a:t>
            </a:r>
            <a:endParaRPr lang="en-US" sz="1050" dirty="0">
              <a:latin typeface="Consolas" panose="020B0609020204030204" pitchFamily="49" charset="0"/>
              <a:cs typeface="Consolas" panose="020B0609020204030204" pitchFamily="49" charset="0"/>
            </a:endParaRPr>
          </a:p>
        </p:txBody>
      </p:sp>
      <p:cxnSp>
        <p:nvCxnSpPr>
          <p:cNvPr id="26" name="Straight Arrow Connector 25">
            <a:extLst>
              <a:ext uri="{FF2B5EF4-FFF2-40B4-BE49-F238E27FC236}">
                <a16:creationId xmlns:a16="http://schemas.microsoft.com/office/drawing/2014/main" id="{F1B2417E-06BE-574B-8A1C-0512AE6DB368}"/>
              </a:ext>
            </a:extLst>
          </p:cNvPr>
          <p:cNvCxnSpPr>
            <a:cxnSpLocks/>
          </p:cNvCxnSpPr>
          <p:nvPr/>
        </p:nvCxnSpPr>
        <p:spPr>
          <a:xfrm>
            <a:off x="1506448" y="4111899"/>
            <a:ext cx="2056064" cy="0"/>
          </a:xfrm>
          <a:prstGeom prst="straightConnector1">
            <a:avLst/>
          </a:prstGeom>
          <a:ln w="127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0CC84AB-510D-EF43-B221-9EAC76C1CF23}"/>
              </a:ext>
            </a:extLst>
          </p:cNvPr>
          <p:cNvCxnSpPr>
            <a:cxnSpLocks/>
          </p:cNvCxnSpPr>
          <p:nvPr/>
        </p:nvCxnSpPr>
        <p:spPr>
          <a:xfrm flipH="1">
            <a:off x="3562512" y="4274667"/>
            <a:ext cx="2160372" cy="9552"/>
          </a:xfrm>
          <a:prstGeom prst="straightConnector1">
            <a:avLst/>
          </a:prstGeom>
          <a:ln w="12700">
            <a:solidFill>
              <a:srgbClr val="C0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459BD9B-1F52-9A4F-B917-D834B0B58D2C}"/>
              </a:ext>
            </a:extLst>
          </p:cNvPr>
          <p:cNvSpPr txBox="1"/>
          <p:nvPr/>
        </p:nvSpPr>
        <p:spPr>
          <a:xfrm>
            <a:off x="2035356" y="3811879"/>
            <a:ext cx="923330" cy="307777"/>
          </a:xfrm>
          <a:prstGeom prst="rect">
            <a:avLst/>
          </a:prstGeom>
          <a:noFill/>
        </p:spPr>
        <p:txBody>
          <a:bodyPr wrap="none" rtlCol="0">
            <a:spAutoFit/>
          </a:bodyPr>
          <a:lstStyle/>
          <a:p>
            <a:r>
              <a:rPr lang="en-US" sz="1400" b="1" dirty="0">
                <a:cs typeface="Consolas" panose="020B0609020204030204" pitchFamily="49" charset="0"/>
              </a:rPr>
              <a:t>Page fault</a:t>
            </a:r>
            <a:endParaRPr lang="en-US" sz="1200" b="1" dirty="0">
              <a:cs typeface="Consolas" panose="020B0609020204030204" pitchFamily="49" charset="0"/>
            </a:endParaRPr>
          </a:p>
        </p:txBody>
      </p:sp>
      <p:cxnSp>
        <p:nvCxnSpPr>
          <p:cNvPr id="32" name="Straight Arrow Connector 31">
            <a:extLst>
              <a:ext uri="{FF2B5EF4-FFF2-40B4-BE49-F238E27FC236}">
                <a16:creationId xmlns:a16="http://schemas.microsoft.com/office/drawing/2014/main" id="{B3AC67D7-3F66-534D-AAAF-F1CCB72DDA3B}"/>
              </a:ext>
            </a:extLst>
          </p:cNvPr>
          <p:cNvCxnSpPr>
            <a:cxnSpLocks/>
          </p:cNvCxnSpPr>
          <p:nvPr/>
        </p:nvCxnSpPr>
        <p:spPr>
          <a:xfrm>
            <a:off x="1506448" y="3379132"/>
            <a:ext cx="4260804" cy="10012"/>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5BA7390-3ED9-AE45-B213-59DF37DA4BC3}"/>
              </a:ext>
            </a:extLst>
          </p:cNvPr>
          <p:cNvSpPr txBox="1"/>
          <p:nvPr/>
        </p:nvSpPr>
        <p:spPr>
          <a:xfrm>
            <a:off x="3838780" y="3611257"/>
            <a:ext cx="1798890" cy="276999"/>
          </a:xfrm>
          <a:prstGeom prst="rect">
            <a:avLst/>
          </a:prstGeom>
          <a:noFill/>
        </p:spPr>
        <p:txBody>
          <a:bodyPr wrap="none" rtlCol="0">
            <a:spAutoFit/>
          </a:bodyPr>
          <a:lstStyle/>
          <a:p>
            <a:r>
              <a:rPr lang="en-US" sz="1200" dirty="0">
                <a:latin typeface="Consolas" panose="020B0609020204030204" pitchFamily="49" charset="0"/>
                <a:cs typeface="Consolas" panose="020B0609020204030204" pitchFamily="49" charset="0"/>
              </a:rPr>
              <a:t>UFFDIO_REGISTER(</a:t>
            </a:r>
            <a:r>
              <a:rPr lang="en-US" sz="1200" dirty="0" err="1">
                <a:latin typeface="Consolas" panose="020B0609020204030204" pitchFamily="49" charset="0"/>
                <a:cs typeface="Consolas" panose="020B0609020204030204" pitchFamily="49" charset="0"/>
              </a:rPr>
              <a:t>fd</a:t>
            </a:r>
            <a:r>
              <a:rPr lang="en-US" sz="1200" dirty="0">
                <a:latin typeface="Consolas" panose="020B0609020204030204" pitchFamily="49" charset="0"/>
                <a:cs typeface="Consolas" panose="020B0609020204030204" pitchFamily="49" charset="0"/>
              </a:rPr>
              <a:t>)</a:t>
            </a:r>
            <a:endParaRPr lang="en-US" sz="1050" dirty="0">
              <a:latin typeface="Consolas" panose="020B0609020204030204" pitchFamily="49" charset="0"/>
              <a:cs typeface="Consolas" panose="020B0609020204030204" pitchFamily="49" charset="0"/>
            </a:endParaRPr>
          </a:p>
        </p:txBody>
      </p:sp>
      <p:cxnSp>
        <p:nvCxnSpPr>
          <p:cNvPr id="36" name="Straight Arrow Connector 35">
            <a:extLst>
              <a:ext uri="{FF2B5EF4-FFF2-40B4-BE49-F238E27FC236}">
                <a16:creationId xmlns:a16="http://schemas.microsoft.com/office/drawing/2014/main" id="{7A8C904B-C772-4948-A99A-69C7282CDEEC}"/>
              </a:ext>
            </a:extLst>
          </p:cNvPr>
          <p:cNvCxnSpPr>
            <a:cxnSpLocks/>
          </p:cNvCxnSpPr>
          <p:nvPr/>
        </p:nvCxnSpPr>
        <p:spPr>
          <a:xfrm flipH="1">
            <a:off x="3550250" y="3642971"/>
            <a:ext cx="2207230"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C30CE21-70DA-2446-A125-AE2918F6C857}"/>
              </a:ext>
            </a:extLst>
          </p:cNvPr>
          <p:cNvSpPr txBox="1"/>
          <p:nvPr/>
        </p:nvSpPr>
        <p:spPr>
          <a:xfrm>
            <a:off x="1742535" y="3121531"/>
            <a:ext cx="1713931" cy="276999"/>
          </a:xfrm>
          <a:prstGeom prst="rect">
            <a:avLst/>
          </a:prstGeom>
          <a:noFill/>
        </p:spPr>
        <p:txBody>
          <a:bodyPr wrap="none" rtlCol="0">
            <a:spAutoFit/>
          </a:bodyPr>
          <a:lstStyle/>
          <a:p>
            <a:r>
              <a:rPr lang="en-US" sz="1200" dirty="0">
                <a:latin typeface="Consolas" panose="020B0609020204030204" pitchFamily="49" charset="0"/>
                <a:cs typeface="Consolas" panose="020B0609020204030204" pitchFamily="49" charset="0"/>
              </a:rPr>
              <a:t>malloc()/</a:t>
            </a:r>
            <a:r>
              <a:rPr lang="en-US" sz="1200" dirty="0" err="1">
                <a:latin typeface="Consolas" panose="020B0609020204030204" pitchFamily="49" charset="0"/>
                <a:cs typeface="Consolas" panose="020B0609020204030204" pitchFamily="49" charset="0"/>
              </a:rPr>
              <a:t>rmalloc</a:t>
            </a:r>
            <a:r>
              <a:rPr lang="en-US" sz="1200" dirty="0">
                <a:latin typeface="Consolas" panose="020B0609020204030204" pitchFamily="49" charset="0"/>
                <a:cs typeface="Consolas" panose="020B0609020204030204" pitchFamily="49" charset="0"/>
              </a:rPr>
              <a:t>()</a:t>
            </a:r>
            <a:endParaRPr lang="en-US" sz="1050" dirty="0">
              <a:latin typeface="Consolas" panose="020B0609020204030204" pitchFamily="49" charset="0"/>
              <a:cs typeface="Consolas" panose="020B0609020204030204" pitchFamily="49" charset="0"/>
            </a:endParaRPr>
          </a:p>
        </p:txBody>
      </p:sp>
      <p:sp>
        <p:nvSpPr>
          <p:cNvPr id="43" name="TextBox 42">
            <a:extLst>
              <a:ext uri="{FF2B5EF4-FFF2-40B4-BE49-F238E27FC236}">
                <a16:creationId xmlns:a16="http://schemas.microsoft.com/office/drawing/2014/main" id="{F5E0F7C7-DA20-5B4B-89B6-77F22EEA08C2}"/>
              </a:ext>
            </a:extLst>
          </p:cNvPr>
          <p:cNvSpPr txBox="1"/>
          <p:nvPr/>
        </p:nvSpPr>
        <p:spPr>
          <a:xfrm>
            <a:off x="4555166" y="4259198"/>
            <a:ext cx="864339" cy="276999"/>
          </a:xfrm>
          <a:prstGeom prst="rect">
            <a:avLst/>
          </a:prstGeom>
          <a:noFill/>
        </p:spPr>
        <p:txBody>
          <a:bodyPr wrap="none" rtlCol="0">
            <a:spAutoFit/>
          </a:bodyPr>
          <a:lstStyle/>
          <a:p>
            <a:r>
              <a:rPr lang="en-US" sz="1200" dirty="0">
                <a:latin typeface="Consolas" panose="020B0609020204030204" pitchFamily="49" charset="0"/>
                <a:cs typeface="Consolas" panose="020B0609020204030204" pitchFamily="49" charset="0"/>
              </a:rPr>
              <a:t>poll(</a:t>
            </a:r>
            <a:r>
              <a:rPr lang="en-US" sz="1200" dirty="0" err="1">
                <a:latin typeface="Consolas" panose="020B0609020204030204" pitchFamily="49" charset="0"/>
                <a:cs typeface="Consolas" panose="020B0609020204030204" pitchFamily="49" charset="0"/>
              </a:rPr>
              <a:t>fd</a:t>
            </a:r>
            <a:r>
              <a:rPr lang="en-US" sz="1200" dirty="0">
                <a:latin typeface="Consolas" panose="020B0609020204030204" pitchFamily="49" charset="0"/>
                <a:cs typeface="Consolas" panose="020B0609020204030204" pitchFamily="49" charset="0"/>
              </a:rPr>
              <a:t>)</a:t>
            </a:r>
            <a:endParaRPr lang="en-US" sz="1050" dirty="0">
              <a:latin typeface="Consolas" panose="020B0609020204030204" pitchFamily="49" charset="0"/>
              <a:cs typeface="Consolas" panose="020B0609020204030204" pitchFamily="49" charset="0"/>
            </a:endParaRPr>
          </a:p>
        </p:txBody>
      </p:sp>
      <p:sp>
        <p:nvSpPr>
          <p:cNvPr id="44" name="Rectangle 43">
            <a:extLst>
              <a:ext uri="{FF2B5EF4-FFF2-40B4-BE49-F238E27FC236}">
                <a16:creationId xmlns:a16="http://schemas.microsoft.com/office/drawing/2014/main" id="{45061CD5-30D9-0A41-A8E0-F4CFD286EA38}"/>
              </a:ext>
            </a:extLst>
          </p:cNvPr>
          <p:cNvSpPr/>
          <p:nvPr/>
        </p:nvSpPr>
        <p:spPr>
          <a:xfrm>
            <a:off x="5727663" y="4263472"/>
            <a:ext cx="86425" cy="43322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5" name="TextBox 44">
            <a:extLst>
              <a:ext uri="{FF2B5EF4-FFF2-40B4-BE49-F238E27FC236}">
                <a16:creationId xmlns:a16="http://schemas.microsoft.com/office/drawing/2014/main" id="{8E1A28E1-2271-B34A-ABC2-2A8C81D79F1A}"/>
              </a:ext>
            </a:extLst>
          </p:cNvPr>
          <p:cNvSpPr txBox="1"/>
          <p:nvPr/>
        </p:nvSpPr>
        <p:spPr>
          <a:xfrm>
            <a:off x="4131505" y="4684218"/>
            <a:ext cx="1459054" cy="276999"/>
          </a:xfrm>
          <a:prstGeom prst="rect">
            <a:avLst/>
          </a:prstGeom>
          <a:noFill/>
        </p:spPr>
        <p:txBody>
          <a:bodyPr wrap="none" rtlCol="0">
            <a:spAutoFit/>
          </a:bodyPr>
          <a:lstStyle/>
          <a:p>
            <a:r>
              <a:rPr lang="en-US" sz="1200" dirty="0">
                <a:latin typeface="Consolas" panose="020B0609020204030204" pitchFamily="49" charset="0"/>
                <a:cs typeface="Consolas" panose="020B0609020204030204" pitchFamily="49" charset="0"/>
              </a:rPr>
              <a:t>UFFDIO_COPY(</a:t>
            </a:r>
            <a:r>
              <a:rPr lang="en-US" sz="1200" dirty="0" err="1">
                <a:latin typeface="Consolas" panose="020B0609020204030204" pitchFamily="49" charset="0"/>
                <a:cs typeface="Consolas" panose="020B0609020204030204" pitchFamily="49" charset="0"/>
              </a:rPr>
              <a:t>fd</a:t>
            </a:r>
            <a:r>
              <a:rPr lang="en-US" sz="1200" dirty="0">
                <a:latin typeface="Consolas" panose="020B0609020204030204" pitchFamily="49" charset="0"/>
                <a:cs typeface="Consolas" panose="020B0609020204030204" pitchFamily="49" charset="0"/>
              </a:rPr>
              <a:t>)</a:t>
            </a:r>
            <a:endParaRPr lang="en-US" sz="1050" dirty="0">
              <a:latin typeface="Consolas" panose="020B0609020204030204" pitchFamily="49" charset="0"/>
              <a:cs typeface="Consolas" panose="020B0609020204030204" pitchFamily="49" charset="0"/>
            </a:endParaRPr>
          </a:p>
        </p:txBody>
      </p:sp>
      <p:cxnSp>
        <p:nvCxnSpPr>
          <p:cNvPr id="46" name="Straight Arrow Connector 45">
            <a:extLst>
              <a:ext uri="{FF2B5EF4-FFF2-40B4-BE49-F238E27FC236}">
                <a16:creationId xmlns:a16="http://schemas.microsoft.com/office/drawing/2014/main" id="{8B0D8CF6-E967-4B4B-94D7-10C717076607}"/>
              </a:ext>
            </a:extLst>
          </p:cNvPr>
          <p:cNvCxnSpPr>
            <a:cxnSpLocks/>
          </p:cNvCxnSpPr>
          <p:nvPr/>
        </p:nvCxnSpPr>
        <p:spPr>
          <a:xfrm flipV="1">
            <a:off x="3577699" y="4701972"/>
            <a:ext cx="2207294" cy="7954"/>
          </a:xfrm>
          <a:prstGeom prst="straightConnector1">
            <a:avLst/>
          </a:prstGeom>
          <a:ln w="12700">
            <a:solidFill>
              <a:srgbClr val="C0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4BA66C4-1D00-8148-9E40-48163660ABB7}"/>
              </a:ext>
            </a:extLst>
          </p:cNvPr>
          <p:cNvCxnSpPr>
            <a:cxnSpLocks/>
          </p:cNvCxnSpPr>
          <p:nvPr/>
        </p:nvCxnSpPr>
        <p:spPr>
          <a:xfrm flipH="1">
            <a:off x="1487965" y="4933461"/>
            <a:ext cx="2064524" cy="0"/>
          </a:xfrm>
          <a:prstGeom prst="straightConnector1">
            <a:avLst/>
          </a:prstGeom>
          <a:ln w="127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4356039-B633-4C41-9E94-19F57AD6291F}"/>
              </a:ext>
            </a:extLst>
          </p:cNvPr>
          <p:cNvSpPr txBox="1"/>
          <p:nvPr/>
        </p:nvSpPr>
        <p:spPr>
          <a:xfrm>
            <a:off x="2076848" y="4684325"/>
            <a:ext cx="1117101" cy="307777"/>
          </a:xfrm>
          <a:prstGeom prst="rect">
            <a:avLst/>
          </a:prstGeom>
          <a:noFill/>
        </p:spPr>
        <p:txBody>
          <a:bodyPr wrap="none" rtlCol="0">
            <a:spAutoFit/>
          </a:bodyPr>
          <a:lstStyle/>
          <a:p>
            <a:r>
              <a:rPr lang="en-US" sz="1400" dirty="0">
                <a:cs typeface="Consolas" panose="020B0609020204030204" pitchFamily="49" charset="0"/>
              </a:rPr>
              <a:t>Thread wake</a:t>
            </a:r>
            <a:endParaRPr lang="en-US" sz="1200" dirty="0">
              <a:cs typeface="Consolas" panose="020B0609020204030204" pitchFamily="49" charset="0"/>
            </a:endParaRPr>
          </a:p>
        </p:txBody>
      </p:sp>
      <p:sp>
        <p:nvSpPr>
          <p:cNvPr id="52" name="Rectangle 51">
            <a:extLst>
              <a:ext uri="{FF2B5EF4-FFF2-40B4-BE49-F238E27FC236}">
                <a16:creationId xmlns:a16="http://schemas.microsoft.com/office/drawing/2014/main" id="{39E6BE5F-C5A8-6F4C-900E-31FE4F8D397B}"/>
              </a:ext>
            </a:extLst>
          </p:cNvPr>
          <p:cNvSpPr/>
          <p:nvPr/>
        </p:nvSpPr>
        <p:spPr>
          <a:xfrm>
            <a:off x="3528846" y="4763930"/>
            <a:ext cx="97705" cy="15613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3" name="TextBox 52">
            <a:extLst>
              <a:ext uri="{FF2B5EF4-FFF2-40B4-BE49-F238E27FC236}">
                <a16:creationId xmlns:a16="http://schemas.microsoft.com/office/drawing/2014/main" id="{E343811F-BB67-9C41-BFE3-3CB5ABE5AB9A}"/>
              </a:ext>
            </a:extLst>
          </p:cNvPr>
          <p:cNvSpPr txBox="1"/>
          <p:nvPr/>
        </p:nvSpPr>
        <p:spPr>
          <a:xfrm>
            <a:off x="3816494" y="5409934"/>
            <a:ext cx="1954381" cy="261610"/>
          </a:xfrm>
          <a:prstGeom prst="rect">
            <a:avLst/>
          </a:prstGeom>
          <a:noFill/>
        </p:spPr>
        <p:txBody>
          <a:bodyPr wrap="square" rtlCol="0">
            <a:spAutoFit/>
          </a:bodyPr>
          <a:lstStyle/>
          <a:p>
            <a:r>
              <a:rPr lang="en-US" sz="1100" dirty="0">
                <a:latin typeface="Consolas" panose="020B0609020204030204" pitchFamily="49" charset="0"/>
                <a:cs typeface="Consolas" panose="020B0609020204030204" pitchFamily="49" charset="0"/>
              </a:rPr>
              <a:t>UFFDIO_WRITEPROTECT(</a:t>
            </a:r>
            <a:r>
              <a:rPr lang="en-US" sz="1100" dirty="0" err="1">
                <a:latin typeface="Consolas" panose="020B0609020204030204" pitchFamily="49" charset="0"/>
                <a:cs typeface="Consolas" panose="020B0609020204030204" pitchFamily="49" charset="0"/>
              </a:rPr>
              <a:t>fd</a:t>
            </a:r>
            <a:r>
              <a:rPr lang="en-US" sz="1100" dirty="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cxnSp>
        <p:nvCxnSpPr>
          <p:cNvPr id="54" name="Straight Arrow Connector 53">
            <a:extLst>
              <a:ext uri="{FF2B5EF4-FFF2-40B4-BE49-F238E27FC236}">
                <a16:creationId xmlns:a16="http://schemas.microsoft.com/office/drawing/2014/main" id="{F0634DB8-AAE2-CC40-9636-98A16393E90F}"/>
              </a:ext>
            </a:extLst>
          </p:cNvPr>
          <p:cNvCxnSpPr>
            <a:cxnSpLocks/>
          </p:cNvCxnSpPr>
          <p:nvPr/>
        </p:nvCxnSpPr>
        <p:spPr>
          <a:xfrm>
            <a:off x="3570972" y="5663952"/>
            <a:ext cx="2196280" cy="0"/>
          </a:xfrm>
          <a:prstGeom prst="straightConnector1">
            <a:avLst/>
          </a:prstGeom>
          <a:ln w="12700">
            <a:solidFill>
              <a:schemeClr val="accent6"/>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53FB5F49-6E5A-2C45-9A0B-15D681C94109}"/>
              </a:ext>
            </a:extLst>
          </p:cNvPr>
          <p:cNvSpPr txBox="1"/>
          <p:nvPr/>
        </p:nvSpPr>
        <p:spPr>
          <a:xfrm>
            <a:off x="3862727" y="5940744"/>
            <a:ext cx="1713931" cy="276999"/>
          </a:xfrm>
          <a:prstGeom prst="rect">
            <a:avLst/>
          </a:prstGeom>
          <a:noFill/>
        </p:spPr>
        <p:txBody>
          <a:bodyPr wrap="none" rtlCol="0">
            <a:spAutoFit/>
          </a:bodyPr>
          <a:lstStyle/>
          <a:p>
            <a:r>
              <a:rPr lang="en-US" sz="1200" dirty="0" err="1">
                <a:latin typeface="Consolas" panose="020B0609020204030204" pitchFamily="49" charset="0"/>
                <a:cs typeface="Consolas" panose="020B0609020204030204" pitchFamily="49" charset="0"/>
              </a:rPr>
              <a:t>madvise</a:t>
            </a:r>
            <a:r>
              <a:rPr lang="en-US" sz="1200" dirty="0">
                <a:latin typeface="Consolas" panose="020B0609020204030204" pitchFamily="49" charset="0"/>
                <a:cs typeface="Consolas" panose="020B0609020204030204" pitchFamily="49" charset="0"/>
              </a:rPr>
              <a:t>(DONT_NEED)</a:t>
            </a:r>
            <a:endParaRPr lang="en-US" sz="1050" dirty="0">
              <a:latin typeface="Consolas" panose="020B0609020204030204" pitchFamily="49" charset="0"/>
              <a:cs typeface="Consolas" panose="020B0609020204030204" pitchFamily="49" charset="0"/>
            </a:endParaRPr>
          </a:p>
        </p:txBody>
      </p:sp>
      <p:cxnSp>
        <p:nvCxnSpPr>
          <p:cNvPr id="56" name="Straight Arrow Connector 55">
            <a:extLst>
              <a:ext uri="{FF2B5EF4-FFF2-40B4-BE49-F238E27FC236}">
                <a16:creationId xmlns:a16="http://schemas.microsoft.com/office/drawing/2014/main" id="{38F9711E-4096-B746-8AA8-39B779EB32AC}"/>
              </a:ext>
            </a:extLst>
          </p:cNvPr>
          <p:cNvCxnSpPr>
            <a:cxnSpLocks/>
          </p:cNvCxnSpPr>
          <p:nvPr/>
        </p:nvCxnSpPr>
        <p:spPr>
          <a:xfrm>
            <a:off x="3570972" y="6198917"/>
            <a:ext cx="2214021" cy="11721"/>
          </a:xfrm>
          <a:prstGeom prst="straightConnector1">
            <a:avLst/>
          </a:prstGeom>
          <a:ln w="12700">
            <a:solidFill>
              <a:schemeClr val="accent2"/>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CB7B76CE-356D-E747-9948-5969A3736F06}"/>
              </a:ext>
            </a:extLst>
          </p:cNvPr>
          <p:cNvSpPr/>
          <p:nvPr/>
        </p:nvSpPr>
        <p:spPr>
          <a:xfrm>
            <a:off x="5722884" y="3392947"/>
            <a:ext cx="103345" cy="25002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72" name="Rectangle 71">
            <a:extLst>
              <a:ext uri="{FF2B5EF4-FFF2-40B4-BE49-F238E27FC236}">
                <a16:creationId xmlns:a16="http://schemas.microsoft.com/office/drawing/2014/main" id="{90A92EFF-916A-2A43-86F3-2C8034A3719E}"/>
              </a:ext>
            </a:extLst>
          </p:cNvPr>
          <p:cNvSpPr/>
          <p:nvPr/>
        </p:nvSpPr>
        <p:spPr>
          <a:xfrm>
            <a:off x="3539418" y="4100824"/>
            <a:ext cx="80785" cy="17384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0" name="Rectangle 89">
            <a:extLst>
              <a:ext uri="{FF2B5EF4-FFF2-40B4-BE49-F238E27FC236}">
                <a16:creationId xmlns:a16="http://schemas.microsoft.com/office/drawing/2014/main" id="{D7619484-6569-3949-85FF-60909F917C70}"/>
              </a:ext>
            </a:extLst>
          </p:cNvPr>
          <p:cNvSpPr/>
          <p:nvPr/>
        </p:nvSpPr>
        <p:spPr>
          <a:xfrm>
            <a:off x="765313" y="1570383"/>
            <a:ext cx="5864087" cy="499938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B29CAB39-F192-6849-A61C-58AA63122CAF}"/>
              </a:ext>
            </a:extLst>
          </p:cNvPr>
          <p:cNvSpPr txBox="1"/>
          <p:nvPr/>
        </p:nvSpPr>
        <p:spPr>
          <a:xfrm>
            <a:off x="7076410" y="2028711"/>
            <a:ext cx="4029898"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Page faults routed to and serviced in userspace</a:t>
            </a:r>
          </a:p>
          <a:p>
            <a:pPr marL="285750" indent="-285750">
              <a:buFont typeface="Arial" panose="020B0604020202020204" pitchFamily="34" charset="0"/>
              <a:buChar char="•"/>
            </a:pPr>
            <a:r>
              <a:rPr lang="en-US" sz="2400" dirty="0"/>
              <a:t>Supports write-protecting and removing pages as well</a:t>
            </a:r>
            <a:endParaRPr lang="en-US" sz="2800" dirty="0"/>
          </a:p>
          <a:p>
            <a:pPr marL="285750" indent="-285750">
              <a:buFont typeface="Arial" panose="020B0604020202020204" pitchFamily="34" charset="0"/>
              <a:buChar char="•"/>
            </a:pPr>
            <a:r>
              <a:rPr lang="en-US" sz="2400" dirty="0"/>
              <a:t>Latency overhead: ~3µs*</a:t>
            </a:r>
          </a:p>
        </p:txBody>
      </p:sp>
      <p:sp>
        <p:nvSpPr>
          <p:cNvPr id="93" name="Footer Placeholder 92">
            <a:extLst>
              <a:ext uri="{FF2B5EF4-FFF2-40B4-BE49-F238E27FC236}">
                <a16:creationId xmlns:a16="http://schemas.microsoft.com/office/drawing/2014/main" id="{ABEBB11F-850C-6F4B-979A-0BDF951199E4}"/>
              </a:ext>
            </a:extLst>
          </p:cNvPr>
          <p:cNvSpPr>
            <a:spLocks noGrp="1"/>
          </p:cNvSpPr>
          <p:nvPr>
            <p:ph type="ftr" sz="quarter" idx="11"/>
          </p:nvPr>
        </p:nvSpPr>
        <p:spPr>
          <a:xfrm>
            <a:off x="7871792" y="6589643"/>
            <a:ext cx="2985262" cy="242541"/>
          </a:xfrm>
        </p:spPr>
        <p:txBody>
          <a:bodyPr/>
          <a:lstStyle/>
          <a:p>
            <a:r>
              <a:rPr lang="en-US" dirty="0"/>
              <a:t>*Result borrowed from Kailua</a:t>
            </a:r>
          </a:p>
        </p:txBody>
      </p:sp>
    </p:spTree>
    <p:extLst>
      <p:ext uri="{BB962C8B-B14F-4D97-AF65-F5344CB8AC3E}">
        <p14:creationId xmlns:p14="http://schemas.microsoft.com/office/powerpoint/2010/main" val="501610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DF18D-97FA-644A-96BC-24A4E91099E4}"/>
              </a:ext>
            </a:extLst>
          </p:cNvPr>
          <p:cNvSpPr>
            <a:spLocks noGrp="1"/>
          </p:cNvSpPr>
          <p:nvPr>
            <p:ph type="title"/>
          </p:nvPr>
        </p:nvSpPr>
        <p:spPr/>
        <p:txBody>
          <a:bodyPr/>
          <a:lstStyle/>
          <a:p>
            <a:r>
              <a:rPr lang="en-US" dirty="0"/>
              <a:t>Eden’s Remote Memory Handler</a:t>
            </a:r>
          </a:p>
        </p:txBody>
      </p:sp>
      <p:sp>
        <p:nvSpPr>
          <p:cNvPr id="4" name="Slide Number Placeholder 3">
            <a:extLst>
              <a:ext uri="{FF2B5EF4-FFF2-40B4-BE49-F238E27FC236}">
                <a16:creationId xmlns:a16="http://schemas.microsoft.com/office/drawing/2014/main" id="{8C1E7E1E-76EF-314D-9D68-88718784670B}"/>
              </a:ext>
            </a:extLst>
          </p:cNvPr>
          <p:cNvSpPr>
            <a:spLocks noGrp="1"/>
          </p:cNvSpPr>
          <p:nvPr>
            <p:ph type="sldNum" sz="quarter" idx="12"/>
          </p:nvPr>
        </p:nvSpPr>
        <p:spPr/>
        <p:txBody>
          <a:bodyPr/>
          <a:lstStyle/>
          <a:p>
            <a:fld id="{C7B98C49-481B-5940-955C-BA25B8A25E4C}" type="slidenum">
              <a:rPr lang="en-US" smtClean="0"/>
              <a:t>11</a:t>
            </a:fld>
            <a:endParaRPr lang="en-US"/>
          </a:p>
        </p:txBody>
      </p:sp>
      <p:sp>
        <p:nvSpPr>
          <p:cNvPr id="3" name="Can 2">
            <a:extLst>
              <a:ext uri="{FF2B5EF4-FFF2-40B4-BE49-F238E27FC236}">
                <a16:creationId xmlns:a16="http://schemas.microsoft.com/office/drawing/2014/main" id="{7BB721CA-C132-7142-A846-6E304955E373}"/>
              </a:ext>
            </a:extLst>
          </p:cNvPr>
          <p:cNvSpPr/>
          <p:nvPr/>
        </p:nvSpPr>
        <p:spPr>
          <a:xfrm>
            <a:off x="8268885" y="4058650"/>
            <a:ext cx="837089" cy="901174"/>
          </a:xfrm>
          <a:prstGeom prst="ca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Remote Memory</a:t>
            </a:r>
          </a:p>
        </p:txBody>
      </p:sp>
      <p:cxnSp>
        <p:nvCxnSpPr>
          <p:cNvPr id="39" name="Straight Arrow Connector 38">
            <a:extLst>
              <a:ext uri="{FF2B5EF4-FFF2-40B4-BE49-F238E27FC236}">
                <a16:creationId xmlns:a16="http://schemas.microsoft.com/office/drawing/2014/main" id="{F13D0DF7-70A9-6142-90FA-9640F713BF85}"/>
              </a:ext>
            </a:extLst>
          </p:cNvPr>
          <p:cNvCxnSpPr>
            <a:cxnSpLocks/>
            <a:endCxn id="92" idx="3"/>
          </p:cNvCxnSpPr>
          <p:nvPr/>
        </p:nvCxnSpPr>
        <p:spPr>
          <a:xfrm flipH="1" flipV="1">
            <a:off x="5826229" y="3517959"/>
            <a:ext cx="2405629" cy="845829"/>
          </a:xfrm>
          <a:prstGeom prst="straightConnector1">
            <a:avLst/>
          </a:prstGeom>
          <a:ln w="25400">
            <a:prstDash val="sysDash"/>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4DF57E4-6477-FE45-91D8-EF5FD01A9338}"/>
              </a:ext>
            </a:extLst>
          </p:cNvPr>
          <p:cNvCxnSpPr>
            <a:cxnSpLocks/>
            <a:endCxn id="79" idx="3"/>
          </p:cNvCxnSpPr>
          <p:nvPr/>
        </p:nvCxnSpPr>
        <p:spPr>
          <a:xfrm flipH="1" flipV="1">
            <a:off x="5814088" y="4480086"/>
            <a:ext cx="2417770" cy="36946"/>
          </a:xfrm>
          <a:prstGeom prst="straightConnector1">
            <a:avLst/>
          </a:prstGeom>
          <a:ln w="25400">
            <a:solidFill>
              <a:srgbClr val="C00000"/>
            </a:solidFill>
            <a:prstDash val="sysDash"/>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CA97F7A-947A-CB49-B35C-D3BA197E786B}"/>
              </a:ext>
            </a:extLst>
          </p:cNvPr>
          <p:cNvCxnSpPr>
            <a:cxnSpLocks/>
            <a:endCxn id="95" idx="3"/>
          </p:cNvCxnSpPr>
          <p:nvPr/>
        </p:nvCxnSpPr>
        <p:spPr>
          <a:xfrm flipH="1">
            <a:off x="5794540" y="4668742"/>
            <a:ext cx="2437318" cy="1224851"/>
          </a:xfrm>
          <a:prstGeom prst="straightConnector1">
            <a:avLst/>
          </a:prstGeom>
          <a:ln w="25400">
            <a:solidFill>
              <a:schemeClr val="accent2"/>
            </a:solidFill>
            <a:prstDash val="sysDash"/>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C06095F-860A-F84E-9CBA-7177E3C98B71}"/>
              </a:ext>
            </a:extLst>
          </p:cNvPr>
          <p:cNvSpPr txBox="1"/>
          <p:nvPr/>
        </p:nvSpPr>
        <p:spPr>
          <a:xfrm>
            <a:off x="6706447" y="3330527"/>
            <a:ext cx="1812658" cy="523220"/>
          </a:xfrm>
          <a:prstGeom prst="rect">
            <a:avLst/>
          </a:prstGeom>
          <a:noFill/>
        </p:spPr>
        <p:txBody>
          <a:bodyPr wrap="square" rtlCol="0">
            <a:spAutoFit/>
          </a:bodyPr>
          <a:lstStyle/>
          <a:p>
            <a:r>
              <a:rPr lang="en-US" sz="1400" dirty="0"/>
              <a:t>Back UFFD regions with remote memory</a:t>
            </a:r>
          </a:p>
        </p:txBody>
      </p:sp>
      <p:sp>
        <p:nvSpPr>
          <p:cNvPr id="57" name="TextBox 56">
            <a:extLst>
              <a:ext uri="{FF2B5EF4-FFF2-40B4-BE49-F238E27FC236}">
                <a16:creationId xmlns:a16="http://schemas.microsoft.com/office/drawing/2014/main" id="{3D493BF3-F3F7-DD48-87C1-31C78876FBC2}"/>
              </a:ext>
            </a:extLst>
          </p:cNvPr>
          <p:cNvSpPr txBox="1"/>
          <p:nvPr/>
        </p:nvSpPr>
        <p:spPr>
          <a:xfrm>
            <a:off x="6784874" y="5314390"/>
            <a:ext cx="1465497" cy="523220"/>
          </a:xfrm>
          <a:prstGeom prst="rect">
            <a:avLst/>
          </a:prstGeom>
          <a:noFill/>
        </p:spPr>
        <p:txBody>
          <a:bodyPr wrap="square" rtlCol="0">
            <a:spAutoFit/>
          </a:bodyPr>
          <a:lstStyle/>
          <a:p>
            <a:r>
              <a:rPr lang="en-US" sz="1400" dirty="0"/>
              <a:t>Write pages back during eviction</a:t>
            </a:r>
          </a:p>
        </p:txBody>
      </p:sp>
      <p:sp>
        <p:nvSpPr>
          <p:cNvPr id="58" name="TextBox 57">
            <a:extLst>
              <a:ext uri="{FF2B5EF4-FFF2-40B4-BE49-F238E27FC236}">
                <a16:creationId xmlns:a16="http://schemas.microsoft.com/office/drawing/2014/main" id="{61D24C43-D84D-9A41-8655-DCC381659CB7}"/>
              </a:ext>
            </a:extLst>
          </p:cNvPr>
          <p:cNvSpPr txBox="1"/>
          <p:nvPr/>
        </p:nvSpPr>
        <p:spPr>
          <a:xfrm>
            <a:off x="6769542" y="4236060"/>
            <a:ext cx="1309430" cy="523220"/>
          </a:xfrm>
          <a:prstGeom prst="rect">
            <a:avLst/>
          </a:prstGeom>
          <a:noFill/>
        </p:spPr>
        <p:txBody>
          <a:bodyPr wrap="square" rtlCol="0">
            <a:spAutoFit/>
          </a:bodyPr>
          <a:lstStyle/>
          <a:p>
            <a:r>
              <a:rPr lang="en-US" sz="1400" dirty="0"/>
              <a:t>Fetch pages using RDMA</a:t>
            </a:r>
          </a:p>
        </p:txBody>
      </p:sp>
      <p:sp>
        <p:nvSpPr>
          <p:cNvPr id="59" name="Rectangle 58">
            <a:extLst>
              <a:ext uri="{FF2B5EF4-FFF2-40B4-BE49-F238E27FC236}">
                <a16:creationId xmlns:a16="http://schemas.microsoft.com/office/drawing/2014/main" id="{DA631DAA-579A-7C4A-B328-E51DFF489950}"/>
              </a:ext>
            </a:extLst>
          </p:cNvPr>
          <p:cNvSpPr/>
          <p:nvPr/>
        </p:nvSpPr>
        <p:spPr>
          <a:xfrm>
            <a:off x="1181771" y="1690688"/>
            <a:ext cx="1033670" cy="62616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App Threads</a:t>
            </a:r>
          </a:p>
        </p:txBody>
      </p:sp>
      <p:sp>
        <p:nvSpPr>
          <p:cNvPr id="60" name="Rectangle 59">
            <a:extLst>
              <a:ext uri="{FF2B5EF4-FFF2-40B4-BE49-F238E27FC236}">
                <a16:creationId xmlns:a16="http://schemas.microsoft.com/office/drawing/2014/main" id="{0826D302-B020-3D47-A151-70F9AE345456}"/>
              </a:ext>
            </a:extLst>
          </p:cNvPr>
          <p:cNvSpPr/>
          <p:nvPr/>
        </p:nvSpPr>
        <p:spPr>
          <a:xfrm>
            <a:off x="1085692" y="1782419"/>
            <a:ext cx="1033670" cy="62616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App Threads</a:t>
            </a:r>
          </a:p>
        </p:txBody>
      </p:sp>
      <p:sp>
        <p:nvSpPr>
          <p:cNvPr id="61" name="Rectangle 60">
            <a:extLst>
              <a:ext uri="{FF2B5EF4-FFF2-40B4-BE49-F238E27FC236}">
                <a16:creationId xmlns:a16="http://schemas.microsoft.com/office/drawing/2014/main" id="{80A2D272-1483-8D42-B511-74DBA85B3B81}"/>
              </a:ext>
            </a:extLst>
          </p:cNvPr>
          <p:cNvSpPr/>
          <p:nvPr/>
        </p:nvSpPr>
        <p:spPr>
          <a:xfrm>
            <a:off x="989613" y="1874150"/>
            <a:ext cx="1033670" cy="62616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App Threads</a:t>
            </a:r>
          </a:p>
        </p:txBody>
      </p:sp>
      <p:cxnSp>
        <p:nvCxnSpPr>
          <p:cNvPr id="62" name="Straight Connector 61">
            <a:extLst>
              <a:ext uri="{FF2B5EF4-FFF2-40B4-BE49-F238E27FC236}">
                <a16:creationId xmlns:a16="http://schemas.microsoft.com/office/drawing/2014/main" id="{4B2D71CD-20C6-E248-8456-72E950F683D9}"/>
              </a:ext>
            </a:extLst>
          </p:cNvPr>
          <p:cNvCxnSpPr>
            <a:cxnSpLocks/>
            <a:stCxn id="61" idx="2"/>
          </p:cNvCxnSpPr>
          <p:nvPr/>
        </p:nvCxnSpPr>
        <p:spPr>
          <a:xfrm>
            <a:off x="1506448" y="2500315"/>
            <a:ext cx="5640" cy="3946866"/>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31EA6796-BD6E-A54C-948B-9713BEA3A080}"/>
              </a:ext>
            </a:extLst>
          </p:cNvPr>
          <p:cNvSpPr/>
          <p:nvPr/>
        </p:nvSpPr>
        <p:spPr>
          <a:xfrm>
            <a:off x="5244777" y="1884432"/>
            <a:ext cx="1033670" cy="62616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UFFD Handler</a:t>
            </a:r>
          </a:p>
        </p:txBody>
      </p:sp>
      <p:cxnSp>
        <p:nvCxnSpPr>
          <p:cNvPr id="64" name="Straight Connector 63">
            <a:extLst>
              <a:ext uri="{FF2B5EF4-FFF2-40B4-BE49-F238E27FC236}">
                <a16:creationId xmlns:a16="http://schemas.microsoft.com/office/drawing/2014/main" id="{8FDBC4FC-D1CC-B544-A931-BBFFB61F5A98}"/>
              </a:ext>
            </a:extLst>
          </p:cNvPr>
          <p:cNvCxnSpPr>
            <a:cxnSpLocks/>
            <a:stCxn id="63" idx="2"/>
          </p:cNvCxnSpPr>
          <p:nvPr/>
        </p:nvCxnSpPr>
        <p:spPr>
          <a:xfrm>
            <a:off x="5761612" y="2510597"/>
            <a:ext cx="5640" cy="3946866"/>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5AA80B57-4A8C-F64B-8CED-9C380217F8FA}"/>
              </a:ext>
            </a:extLst>
          </p:cNvPr>
          <p:cNvSpPr/>
          <p:nvPr/>
        </p:nvSpPr>
        <p:spPr>
          <a:xfrm>
            <a:off x="3055224" y="1882022"/>
            <a:ext cx="1033670" cy="62616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Kernel</a:t>
            </a:r>
          </a:p>
        </p:txBody>
      </p:sp>
      <p:cxnSp>
        <p:nvCxnSpPr>
          <p:cNvPr id="66" name="Straight Connector 65">
            <a:extLst>
              <a:ext uri="{FF2B5EF4-FFF2-40B4-BE49-F238E27FC236}">
                <a16:creationId xmlns:a16="http://schemas.microsoft.com/office/drawing/2014/main" id="{40DD6461-FE20-1148-984B-81CFC2CCF871}"/>
              </a:ext>
            </a:extLst>
          </p:cNvPr>
          <p:cNvCxnSpPr>
            <a:cxnSpLocks/>
            <a:stCxn id="65" idx="2"/>
          </p:cNvCxnSpPr>
          <p:nvPr/>
        </p:nvCxnSpPr>
        <p:spPr>
          <a:xfrm>
            <a:off x="3572059" y="2508187"/>
            <a:ext cx="5640" cy="3946866"/>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BD2FD26-18FF-3F41-805E-523335D4E746}"/>
              </a:ext>
            </a:extLst>
          </p:cNvPr>
          <p:cNvCxnSpPr>
            <a:cxnSpLocks/>
          </p:cNvCxnSpPr>
          <p:nvPr/>
        </p:nvCxnSpPr>
        <p:spPr>
          <a:xfrm>
            <a:off x="3562512" y="2900120"/>
            <a:ext cx="2194968" cy="0"/>
          </a:xfrm>
          <a:prstGeom prst="straightConnector1">
            <a:avLst/>
          </a:prstGeom>
          <a:ln w="12700">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F62FCE41-6DDA-A34E-843F-DEF045E1094C}"/>
              </a:ext>
            </a:extLst>
          </p:cNvPr>
          <p:cNvSpPr txBox="1"/>
          <p:nvPr/>
        </p:nvSpPr>
        <p:spPr>
          <a:xfrm>
            <a:off x="3924957" y="2652752"/>
            <a:ext cx="1713931" cy="276999"/>
          </a:xfrm>
          <a:prstGeom prst="rect">
            <a:avLst/>
          </a:prstGeom>
          <a:noFill/>
        </p:spPr>
        <p:txBody>
          <a:bodyPr wrap="none" rtlCol="0">
            <a:spAutoFit/>
          </a:bodyPr>
          <a:lstStyle/>
          <a:p>
            <a:r>
              <a:rPr lang="en-US" sz="1200" dirty="0" err="1">
                <a:latin typeface="Consolas" panose="020B0609020204030204" pitchFamily="49" charset="0"/>
                <a:cs typeface="Consolas" panose="020B0609020204030204" pitchFamily="49" charset="0"/>
              </a:rPr>
              <a:t>fd</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Userfaultfd</a:t>
            </a:r>
            <a:r>
              <a:rPr lang="en-US" sz="1200" dirty="0">
                <a:latin typeface="Consolas" panose="020B0609020204030204" pitchFamily="49" charset="0"/>
                <a:cs typeface="Consolas" panose="020B0609020204030204" pitchFamily="49" charset="0"/>
              </a:rPr>
              <a:t>()</a:t>
            </a:r>
            <a:endParaRPr lang="en-US" sz="1050" dirty="0">
              <a:latin typeface="Consolas" panose="020B0609020204030204" pitchFamily="49" charset="0"/>
              <a:cs typeface="Consolas" panose="020B0609020204030204" pitchFamily="49" charset="0"/>
            </a:endParaRPr>
          </a:p>
        </p:txBody>
      </p:sp>
      <p:cxnSp>
        <p:nvCxnSpPr>
          <p:cNvPr id="70" name="Straight Arrow Connector 69">
            <a:extLst>
              <a:ext uri="{FF2B5EF4-FFF2-40B4-BE49-F238E27FC236}">
                <a16:creationId xmlns:a16="http://schemas.microsoft.com/office/drawing/2014/main" id="{C39C89F8-18A1-D940-B7FA-E87057EE691D}"/>
              </a:ext>
            </a:extLst>
          </p:cNvPr>
          <p:cNvCxnSpPr>
            <a:cxnSpLocks/>
          </p:cNvCxnSpPr>
          <p:nvPr/>
        </p:nvCxnSpPr>
        <p:spPr>
          <a:xfrm>
            <a:off x="1506448" y="4111899"/>
            <a:ext cx="2056064" cy="0"/>
          </a:xfrm>
          <a:prstGeom prst="straightConnector1">
            <a:avLst/>
          </a:prstGeom>
          <a:ln w="127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F54AAF50-ADC1-E643-BDDD-CBC22D453980}"/>
              </a:ext>
            </a:extLst>
          </p:cNvPr>
          <p:cNvCxnSpPr>
            <a:cxnSpLocks/>
          </p:cNvCxnSpPr>
          <p:nvPr/>
        </p:nvCxnSpPr>
        <p:spPr>
          <a:xfrm flipH="1">
            <a:off x="3562512" y="4274667"/>
            <a:ext cx="2160372" cy="9552"/>
          </a:xfrm>
          <a:prstGeom prst="straightConnector1">
            <a:avLst/>
          </a:prstGeom>
          <a:ln w="12700">
            <a:solidFill>
              <a:srgbClr val="C0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639B37DB-A170-F94C-B863-8AD4E4913557}"/>
              </a:ext>
            </a:extLst>
          </p:cNvPr>
          <p:cNvSpPr txBox="1"/>
          <p:nvPr/>
        </p:nvSpPr>
        <p:spPr>
          <a:xfrm>
            <a:off x="2035356" y="3851635"/>
            <a:ext cx="923330" cy="307777"/>
          </a:xfrm>
          <a:prstGeom prst="rect">
            <a:avLst/>
          </a:prstGeom>
          <a:noFill/>
        </p:spPr>
        <p:txBody>
          <a:bodyPr wrap="none" rtlCol="0">
            <a:spAutoFit/>
          </a:bodyPr>
          <a:lstStyle/>
          <a:p>
            <a:r>
              <a:rPr lang="en-US" sz="1400" b="1" dirty="0">
                <a:cs typeface="Consolas" panose="020B0609020204030204" pitchFamily="49" charset="0"/>
              </a:rPr>
              <a:t>Page fault</a:t>
            </a:r>
            <a:endParaRPr lang="en-US" sz="1200" b="1" dirty="0">
              <a:cs typeface="Consolas" panose="020B0609020204030204" pitchFamily="49" charset="0"/>
            </a:endParaRPr>
          </a:p>
        </p:txBody>
      </p:sp>
      <p:cxnSp>
        <p:nvCxnSpPr>
          <p:cNvPr id="74" name="Straight Arrow Connector 73">
            <a:extLst>
              <a:ext uri="{FF2B5EF4-FFF2-40B4-BE49-F238E27FC236}">
                <a16:creationId xmlns:a16="http://schemas.microsoft.com/office/drawing/2014/main" id="{01E40739-AC68-3242-8BE7-AC67E6E9DAAA}"/>
              </a:ext>
            </a:extLst>
          </p:cNvPr>
          <p:cNvCxnSpPr>
            <a:cxnSpLocks/>
          </p:cNvCxnSpPr>
          <p:nvPr/>
        </p:nvCxnSpPr>
        <p:spPr>
          <a:xfrm>
            <a:off x="1506448" y="3379132"/>
            <a:ext cx="4260804" cy="10012"/>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A369381E-03DC-2E4C-BF85-979DE3F0B0CF}"/>
              </a:ext>
            </a:extLst>
          </p:cNvPr>
          <p:cNvSpPr txBox="1"/>
          <p:nvPr/>
        </p:nvSpPr>
        <p:spPr>
          <a:xfrm>
            <a:off x="3838780" y="3611257"/>
            <a:ext cx="1798890" cy="276999"/>
          </a:xfrm>
          <a:prstGeom prst="rect">
            <a:avLst/>
          </a:prstGeom>
          <a:noFill/>
        </p:spPr>
        <p:txBody>
          <a:bodyPr wrap="none" rtlCol="0">
            <a:spAutoFit/>
          </a:bodyPr>
          <a:lstStyle/>
          <a:p>
            <a:r>
              <a:rPr lang="en-US" sz="1200" dirty="0">
                <a:latin typeface="Consolas" panose="020B0609020204030204" pitchFamily="49" charset="0"/>
                <a:cs typeface="Consolas" panose="020B0609020204030204" pitchFamily="49" charset="0"/>
              </a:rPr>
              <a:t>UFFDIO_REGISTER(</a:t>
            </a:r>
            <a:r>
              <a:rPr lang="en-US" sz="1200" dirty="0" err="1">
                <a:latin typeface="Consolas" panose="020B0609020204030204" pitchFamily="49" charset="0"/>
                <a:cs typeface="Consolas" panose="020B0609020204030204" pitchFamily="49" charset="0"/>
              </a:rPr>
              <a:t>fd</a:t>
            </a:r>
            <a:r>
              <a:rPr lang="en-US" sz="1200" dirty="0">
                <a:latin typeface="Consolas" panose="020B0609020204030204" pitchFamily="49" charset="0"/>
                <a:cs typeface="Consolas" panose="020B0609020204030204" pitchFamily="49" charset="0"/>
              </a:rPr>
              <a:t>)</a:t>
            </a:r>
            <a:endParaRPr lang="en-US" sz="1050" dirty="0">
              <a:latin typeface="Consolas" panose="020B0609020204030204" pitchFamily="49" charset="0"/>
              <a:cs typeface="Consolas" panose="020B0609020204030204" pitchFamily="49" charset="0"/>
            </a:endParaRPr>
          </a:p>
        </p:txBody>
      </p:sp>
      <p:cxnSp>
        <p:nvCxnSpPr>
          <p:cNvPr id="76" name="Straight Arrow Connector 75">
            <a:extLst>
              <a:ext uri="{FF2B5EF4-FFF2-40B4-BE49-F238E27FC236}">
                <a16:creationId xmlns:a16="http://schemas.microsoft.com/office/drawing/2014/main" id="{FF17B101-1690-2541-A05C-61988B8A3853}"/>
              </a:ext>
            </a:extLst>
          </p:cNvPr>
          <p:cNvCxnSpPr>
            <a:cxnSpLocks/>
          </p:cNvCxnSpPr>
          <p:nvPr/>
        </p:nvCxnSpPr>
        <p:spPr>
          <a:xfrm flipH="1">
            <a:off x="3550250" y="3642971"/>
            <a:ext cx="2207230"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BFC39C4D-EA22-634C-A6F2-07CB453B5DE6}"/>
              </a:ext>
            </a:extLst>
          </p:cNvPr>
          <p:cNvSpPr txBox="1"/>
          <p:nvPr/>
        </p:nvSpPr>
        <p:spPr>
          <a:xfrm>
            <a:off x="1742535" y="3121531"/>
            <a:ext cx="1713931" cy="276999"/>
          </a:xfrm>
          <a:prstGeom prst="rect">
            <a:avLst/>
          </a:prstGeom>
          <a:noFill/>
        </p:spPr>
        <p:txBody>
          <a:bodyPr wrap="none" rtlCol="0">
            <a:spAutoFit/>
          </a:bodyPr>
          <a:lstStyle/>
          <a:p>
            <a:r>
              <a:rPr lang="en-US" sz="1200" dirty="0">
                <a:latin typeface="Consolas" panose="020B0609020204030204" pitchFamily="49" charset="0"/>
                <a:cs typeface="Consolas" panose="020B0609020204030204" pitchFamily="49" charset="0"/>
              </a:rPr>
              <a:t>malloc()/</a:t>
            </a:r>
            <a:r>
              <a:rPr lang="en-US" sz="1200" dirty="0" err="1">
                <a:latin typeface="Consolas" panose="020B0609020204030204" pitchFamily="49" charset="0"/>
                <a:cs typeface="Consolas" panose="020B0609020204030204" pitchFamily="49" charset="0"/>
              </a:rPr>
              <a:t>rmalloc</a:t>
            </a:r>
            <a:r>
              <a:rPr lang="en-US" sz="1200" dirty="0">
                <a:latin typeface="Consolas" panose="020B0609020204030204" pitchFamily="49" charset="0"/>
                <a:cs typeface="Consolas" panose="020B0609020204030204" pitchFamily="49" charset="0"/>
              </a:rPr>
              <a:t>()</a:t>
            </a:r>
            <a:endParaRPr lang="en-US" sz="1050" dirty="0">
              <a:latin typeface="Consolas" panose="020B0609020204030204" pitchFamily="49" charset="0"/>
              <a:cs typeface="Consolas" panose="020B0609020204030204" pitchFamily="49" charset="0"/>
            </a:endParaRPr>
          </a:p>
        </p:txBody>
      </p:sp>
      <p:sp>
        <p:nvSpPr>
          <p:cNvPr id="78" name="TextBox 77">
            <a:extLst>
              <a:ext uri="{FF2B5EF4-FFF2-40B4-BE49-F238E27FC236}">
                <a16:creationId xmlns:a16="http://schemas.microsoft.com/office/drawing/2014/main" id="{750AF632-351A-8547-93E9-42C6CBA2767D}"/>
              </a:ext>
            </a:extLst>
          </p:cNvPr>
          <p:cNvSpPr txBox="1"/>
          <p:nvPr/>
        </p:nvSpPr>
        <p:spPr>
          <a:xfrm>
            <a:off x="4555166" y="4259198"/>
            <a:ext cx="864339" cy="276999"/>
          </a:xfrm>
          <a:prstGeom prst="rect">
            <a:avLst/>
          </a:prstGeom>
          <a:noFill/>
        </p:spPr>
        <p:txBody>
          <a:bodyPr wrap="none" rtlCol="0">
            <a:spAutoFit/>
          </a:bodyPr>
          <a:lstStyle/>
          <a:p>
            <a:r>
              <a:rPr lang="en-US" sz="1200" dirty="0">
                <a:latin typeface="Consolas" panose="020B0609020204030204" pitchFamily="49" charset="0"/>
                <a:cs typeface="Consolas" panose="020B0609020204030204" pitchFamily="49" charset="0"/>
              </a:rPr>
              <a:t>poll(</a:t>
            </a:r>
            <a:r>
              <a:rPr lang="en-US" sz="1200" dirty="0" err="1">
                <a:latin typeface="Consolas" panose="020B0609020204030204" pitchFamily="49" charset="0"/>
                <a:cs typeface="Consolas" panose="020B0609020204030204" pitchFamily="49" charset="0"/>
              </a:rPr>
              <a:t>fd</a:t>
            </a:r>
            <a:r>
              <a:rPr lang="en-US" sz="1200" dirty="0">
                <a:latin typeface="Consolas" panose="020B0609020204030204" pitchFamily="49" charset="0"/>
                <a:cs typeface="Consolas" panose="020B0609020204030204" pitchFamily="49" charset="0"/>
              </a:rPr>
              <a:t>)</a:t>
            </a:r>
            <a:endParaRPr lang="en-US" sz="1050" dirty="0">
              <a:latin typeface="Consolas" panose="020B0609020204030204" pitchFamily="49" charset="0"/>
              <a:cs typeface="Consolas" panose="020B0609020204030204" pitchFamily="49" charset="0"/>
            </a:endParaRPr>
          </a:p>
        </p:txBody>
      </p:sp>
      <p:sp>
        <p:nvSpPr>
          <p:cNvPr id="79" name="Rectangle 78">
            <a:extLst>
              <a:ext uri="{FF2B5EF4-FFF2-40B4-BE49-F238E27FC236}">
                <a16:creationId xmlns:a16="http://schemas.microsoft.com/office/drawing/2014/main" id="{0F2E70D9-1806-5C46-919C-0DC182ACD7AE}"/>
              </a:ext>
            </a:extLst>
          </p:cNvPr>
          <p:cNvSpPr/>
          <p:nvPr/>
        </p:nvSpPr>
        <p:spPr>
          <a:xfrm>
            <a:off x="5727663" y="4263472"/>
            <a:ext cx="86425" cy="43322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80" name="TextBox 79">
            <a:extLst>
              <a:ext uri="{FF2B5EF4-FFF2-40B4-BE49-F238E27FC236}">
                <a16:creationId xmlns:a16="http://schemas.microsoft.com/office/drawing/2014/main" id="{3D00560E-415B-C948-A61B-BFF69EB1D787}"/>
              </a:ext>
            </a:extLst>
          </p:cNvPr>
          <p:cNvSpPr txBox="1"/>
          <p:nvPr/>
        </p:nvSpPr>
        <p:spPr>
          <a:xfrm>
            <a:off x="4131505" y="4684218"/>
            <a:ext cx="1459054" cy="276999"/>
          </a:xfrm>
          <a:prstGeom prst="rect">
            <a:avLst/>
          </a:prstGeom>
          <a:noFill/>
        </p:spPr>
        <p:txBody>
          <a:bodyPr wrap="none" rtlCol="0">
            <a:spAutoFit/>
          </a:bodyPr>
          <a:lstStyle/>
          <a:p>
            <a:r>
              <a:rPr lang="en-US" sz="1200" dirty="0">
                <a:latin typeface="Consolas" panose="020B0609020204030204" pitchFamily="49" charset="0"/>
                <a:cs typeface="Consolas" panose="020B0609020204030204" pitchFamily="49" charset="0"/>
              </a:rPr>
              <a:t>UFFDIO_COPY(</a:t>
            </a:r>
            <a:r>
              <a:rPr lang="en-US" sz="1200" dirty="0" err="1">
                <a:latin typeface="Consolas" panose="020B0609020204030204" pitchFamily="49" charset="0"/>
                <a:cs typeface="Consolas" panose="020B0609020204030204" pitchFamily="49" charset="0"/>
              </a:rPr>
              <a:t>fd</a:t>
            </a:r>
            <a:r>
              <a:rPr lang="en-US" sz="1200" dirty="0">
                <a:latin typeface="Consolas" panose="020B0609020204030204" pitchFamily="49" charset="0"/>
                <a:cs typeface="Consolas" panose="020B0609020204030204" pitchFamily="49" charset="0"/>
              </a:rPr>
              <a:t>)</a:t>
            </a:r>
            <a:endParaRPr lang="en-US" sz="1050" dirty="0">
              <a:latin typeface="Consolas" panose="020B0609020204030204" pitchFamily="49" charset="0"/>
              <a:cs typeface="Consolas" panose="020B0609020204030204" pitchFamily="49" charset="0"/>
            </a:endParaRPr>
          </a:p>
        </p:txBody>
      </p:sp>
      <p:cxnSp>
        <p:nvCxnSpPr>
          <p:cNvPr id="81" name="Straight Arrow Connector 80">
            <a:extLst>
              <a:ext uri="{FF2B5EF4-FFF2-40B4-BE49-F238E27FC236}">
                <a16:creationId xmlns:a16="http://schemas.microsoft.com/office/drawing/2014/main" id="{A9AA903E-2A56-3448-90A1-CA002D2F8FC0}"/>
              </a:ext>
            </a:extLst>
          </p:cNvPr>
          <p:cNvCxnSpPr>
            <a:cxnSpLocks/>
          </p:cNvCxnSpPr>
          <p:nvPr/>
        </p:nvCxnSpPr>
        <p:spPr>
          <a:xfrm flipV="1">
            <a:off x="3577699" y="4701972"/>
            <a:ext cx="2207294" cy="7954"/>
          </a:xfrm>
          <a:prstGeom prst="straightConnector1">
            <a:avLst/>
          </a:prstGeom>
          <a:ln w="12700">
            <a:solidFill>
              <a:srgbClr val="C0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1F3CC6B1-E4A8-0D4C-9443-2CDDD16D87D5}"/>
              </a:ext>
            </a:extLst>
          </p:cNvPr>
          <p:cNvCxnSpPr>
            <a:cxnSpLocks/>
          </p:cNvCxnSpPr>
          <p:nvPr/>
        </p:nvCxnSpPr>
        <p:spPr>
          <a:xfrm flipH="1">
            <a:off x="1487965" y="4933461"/>
            <a:ext cx="2064524" cy="0"/>
          </a:xfrm>
          <a:prstGeom prst="straightConnector1">
            <a:avLst/>
          </a:prstGeom>
          <a:ln w="127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F01ADD67-2E55-A341-87C6-82697A21C915}"/>
              </a:ext>
            </a:extLst>
          </p:cNvPr>
          <p:cNvSpPr txBox="1"/>
          <p:nvPr/>
        </p:nvSpPr>
        <p:spPr>
          <a:xfrm>
            <a:off x="2076848" y="4684325"/>
            <a:ext cx="1117101" cy="307777"/>
          </a:xfrm>
          <a:prstGeom prst="rect">
            <a:avLst/>
          </a:prstGeom>
          <a:noFill/>
        </p:spPr>
        <p:txBody>
          <a:bodyPr wrap="none" rtlCol="0">
            <a:spAutoFit/>
          </a:bodyPr>
          <a:lstStyle/>
          <a:p>
            <a:r>
              <a:rPr lang="en-US" sz="1400" dirty="0">
                <a:cs typeface="Consolas" panose="020B0609020204030204" pitchFamily="49" charset="0"/>
              </a:rPr>
              <a:t>Thread wake</a:t>
            </a:r>
            <a:endParaRPr lang="en-US" sz="1200" dirty="0">
              <a:cs typeface="Consolas" panose="020B0609020204030204" pitchFamily="49" charset="0"/>
            </a:endParaRPr>
          </a:p>
        </p:txBody>
      </p:sp>
      <p:sp>
        <p:nvSpPr>
          <p:cNvPr id="84" name="Rectangle 83">
            <a:extLst>
              <a:ext uri="{FF2B5EF4-FFF2-40B4-BE49-F238E27FC236}">
                <a16:creationId xmlns:a16="http://schemas.microsoft.com/office/drawing/2014/main" id="{422E3694-7FBE-1C40-84B0-AD4CA7CC2532}"/>
              </a:ext>
            </a:extLst>
          </p:cNvPr>
          <p:cNvSpPr/>
          <p:nvPr/>
        </p:nvSpPr>
        <p:spPr>
          <a:xfrm>
            <a:off x="3528846" y="4684218"/>
            <a:ext cx="75145" cy="23584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85" name="TextBox 84">
            <a:extLst>
              <a:ext uri="{FF2B5EF4-FFF2-40B4-BE49-F238E27FC236}">
                <a16:creationId xmlns:a16="http://schemas.microsoft.com/office/drawing/2014/main" id="{101520BF-DF20-9244-BE38-91B429D741A4}"/>
              </a:ext>
            </a:extLst>
          </p:cNvPr>
          <p:cNvSpPr txBox="1"/>
          <p:nvPr/>
        </p:nvSpPr>
        <p:spPr>
          <a:xfrm>
            <a:off x="3816494" y="5409934"/>
            <a:ext cx="1954381" cy="261610"/>
          </a:xfrm>
          <a:prstGeom prst="rect">
            <a:avLst/>
          </a:prstGeom>
          <a:noFill/>
        </p:spPr>
        <p:txBody>
          <a:bodyPr wrap="square" rtlCol="0">
            <a:spAutoFit/>
          </a:bodyPr>
          <a:lstStyle/>
          <a:p>
            <a:r>
              <a:rPr lang="en-US" sz="1100" dirty="0">
                <a:latin typeface="Consolas" panose="020B0609020204030204" pitchFamily="49" charset="0"/>
                <a:cs typeface="Consolas" panose="020B0609020204030204" pitchFamily="49" charset="0"/>
              </a:rPr>
              <a:t>UFFDIO_WRITEPROTECT(</a:t>
            </a:r>
            <a:r>
              <a:rPr lang="en-US" sz="1100" dirty="0" err="1">
                <a:latin typeface="Consolas" panose="020B0609020204030204" pitchFamily="49" charset="0"/>
                <a:cs typeface="Consolas" panose="020B0609020204030204" pitchFamily="49" charset="0"/>
              </a:rPr>
              <a:t>fd</a:t>
            </a:r>
            <a:r>
              <a:rPr lang="en-US" sz="1100" dirty="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cxnSp>
        <p:nvCxnSpPr>
          <p:cNvPr id="89" name="Straight Arrow Connector 88">
            <a:extLst>
              <a:ext uri="{FF2B5EF4-FFF2-40B4-BE49-F238E27FC236}">
                <a16:creationId xmlns:a16="http://schemas.microsoft.com/office/drawing/2014/main" id="{E91A05D8-9A68-9D4B-8265-04B8F0A2F664}"/>
              </a:ext>
            </a:extLst>
          </p:cNvPr>
          <p:cNvCxnSpPr>
            <a:cxnSpLocks/>
          </p:cNvCxnSpPr>
          <p:nvPr/>
        </p:nvCxnSpPr>
        <p:spPr>
          <a:xfrm>
            <a:off x="3570972" y="5663952"/>
            <a:ext cx="2196280" cy="0"/>
          </a:xfrm>
          <a:prstGeom prst="straightConnector1">
            <a:avLst/>
          </a:prstGeom>
          <a:ln w="12700">
            <a:solidFill>
              <a:schemeClr val="accent6"/>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93A0C88C-7FAB-9443-A7DC-B2BB4BB1CCD0}"/>
              </a:ext>
            </a:extLst>
          </p:cNvPr>
          <p:cNvSpPr txBox="1"/>
          <p:nvPr/>
        </p:nvSpPr>
        <p:spPr>
          <a:xfrm>
            <a:off x="3862727" y="5940744"/>
            <a:ext cx="1713931" cy="276999"/>
          </a:xfrm>
          <a:prstGeom prst="rect">
            <a:avLst/>
          </a:prstGeom>
          <a:noFill/>
        </p:spPr>
        <p:txBody>
          <a:bodyPr wrap="none" rtlCol="0">
            <a:spAutoFit/>
          </a:bodyPr>
          <a:lstStyle/>
          <a:p>
            <a:r>
              <a:rPr lang="en-US" sz="1200" dirty="0" err="1">
                <a:latin typeface="Consolas" panose="020B0609020204030204" pitchFamily="49" charset="0"/>
                <a:cs typeface="Consolas" panose="020B0609020204030204" pitchFamily="49" charset="0"/>
              </a:rPr>
              <a:t>madvise</a:t>
            </a:r>
            <a:r>
              <a:rPr lang="en-US" sz="1200" dirty="0">
                <a:latin typeface="Consolas" panose="020B0609020204030204" pitchFamily="49" charset="0"/>
                <a:cs typeface="Consolas" panose="020B0609020204030204" pitchFamily="49" charset="0"/>
              </a:rPr>
              <a:t>(DONT_NEED)</a:t>
            </a:r>
            <a:endParaRPr lang="en-US" sz="1050" dirty="0">
              <a:latin typeface="Consolas" panose="020B0609020204030204" pitchFamily="49" charset="0"/>
              <a:cs typeface="Consolas" panose="020B0609020204030204" pitchFamily="49" charset="0"/>
            </a:endParaRPr>
          </a:p>
        </p:txBody>
      </p:sp>
      <p:cxnSp>
        <p:nvCxnSpPr>
          <p:cNvPr id="91" name="Straight Arrow Connector 90">
            <a:extLst>
              <a:ext uri="{FF2B5EF4-FFF2-40B4-BE49-F238E27FC236}">
                <a16:creationId xmlns:a16="http://schemas.microsoft.com/office/drawing/2014/main" id="{374395EA-4B85-CE46-B3D1-4CE5ECEE1F51}"/>
              </a:ext>
            </a:extLst>
          </p:cNvPr>
          <p:cNvCxnSpPr>
            <a:cxnSpLocks/>
          </p:cNvCxnSpPr>
          <p:nvPr/>
        </p:nvCxnSpPr>
        <p:spPr>
          <a:xfrm>
            <a:off x="3570972" y="6198917"/>
            <a:ext cx="2214021" cy="11721"/>
          </a:xfrm>
          <a:prstGeom prst="straightConnector1">
            <a:avLst/>
          </a:prstGeom>
          <a:ln w="12700">
            <a:solidFill>
              <a:schemeClr val="accent2"/>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8017490E-78C1-2247-87DB-0E5C4A41FB12}"/>
              </a:ext>
            </a:extLst>
          </p:cNvPr>
          <p:cNvSpPr/>
          <p:nvPr/>
        </p:nvSpPr>
        <p:spPr>
          <a:xfrm>
            <a:off x="5722884" y="3392947"/>
            <a:ext cx="103345" cy="25002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3" name="Rectangle 92">
            <a:extLst>
              <a:ext uri="{FF2B5EF4-FFF2-40B4-BE49-F238E27FC236}">
                <a16:creationId xmlns:a16="http://schemas.microsoft.com/office/drawing/2014/main" id="{E1DEED7F-773E-F64D-96EB-C1C131338D30}"/>
              </a:ext>
            </a:extLst>
          </p:cNvPr>
          <p:cNvSpPr/>
          <p:nvPr/>
        </p:nvSpPr>
        <p:spPr>
          <a:xfrm>
            <a:off x="3539418" y="4100824"/>
            <a:ext cx="80785" cy="17384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4" name="Rectangle 93">
            <a:extLst>
              <a:ext uri="{FF2B5EF4-FFF2-40B4-BE49-F238E27FC236}">
                <a16:creationId xmlns:a16="http://schemas.microsoft.com/office/drawing/2014/main" id="{9CE3FAB8-CC9F-754D-9968-329000A17D5B}"/>
              </a:ext>
            </a:extLst>
          </p:cNvPr>
          <p:cNvSpPr/>
          <p:nvPr/>
        </p:nvSpPr>
        <p:spPr>
          <a:xfrm>
            <a:off x="765313" y="1570383"/>
            <a:ext cx="8696739" cy="499938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4F931E53-8829-BE47-BBDC-7EC19E97540B}"/>
              </a:ext>
            </a:extLst>
          </p:cNvPr>
          <p:cNvSpPr/>
          <p:nvPr/>
        </p:nvSpPr>
        <p:spPr>
          <a:xfrm>
            <a:off x="5721219" y="5489477"/>
            <a:ext cx="73321" cy="8082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Tree>
    <p:extLst>
      <p:ext uri="{BB962C8B-B14F-4D97-AF65-F5344CB8AC3E}">
        <p14:creationId xmlns:p14="http://schemas.microsoft.com/office/powerpoint/2010/main" val="1661043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BE0B-9B30-8E40-A19D-F8D0953C6881}"/>
              </a:ext>
            </a:extLst>
          </p:cNvPr>
          <p:cNvSpPr>
            <a:spLocks noGrp="1"/>
          </p:cNvSpPr>
          <p:nvPr>
            <p:ph type="title"/>
          </p:nvPr>
        </p:nvSpPr>
        <p:spPr/>
        <p:txBody>
          <a:bodyPr/>
          <a:lstStyle/>
          <a:p>
            <a:r>
              <a:rPr lang="en-US" dirty="0"/>
              <a:t>Eden’s Scheduler</a:t>
            </a:r>
          </a:p>
        </p:txBody>
      </p:sp>
      <p:sp>
        <p:nvSpPr>
          <p:cNvPr id="3" name="Content Placeholder 2">
            <a:extLst>
              <a:ext uri="{FF2B5EF4-FFF2-40B4-BE49-F238E27FC236}">
                <a16:creationId xmlns:a16="http://schemas.microsoft.com/office/drawing/2014/main" id="{DB215380-2D11-494E-8DA6-797E036E3689}"/>
              </a:ext>
            </a:extLst>
          </p:cNvPr>
          <p:cNvSpPr>
            <a:spLocks noGrp="1"/>
          </p:cNvSpPr>
          <p:nvPr>
            <p:ph idx="1"/>
          </p:nvPr>
        </p:nvSpPr>
        <p:spPr/>
        <p:txBody>
          <a:bodyPr/>
          <a:lstStyle/>
          <a:p>
            <a:r>
              <a:rPr lang="en-US" dirty="0"/>
              <a:t>User-level thread library</a:t>
            </a:r>
          </a:p>
          <a:p>
            <a:r>
              <a:rPr lang="en-US" dirty="0"/>
              <a:t>We build on Shenango:</a:t>
            </a:r>
          </a:p>
          <a:p>
            <a:pPr lvl="1"/>
            <a:r>
              <a:rPr lang="en-US" dirty="0"/>
              <a:t>Threads scheduled locally on each core</a:t>
            </a:r>
          </a:p>
          <a:p>
            <a:pPr lvl="1"/>
            <a:r>
              <a:rPr lang="en-US" dirty="0"/>
              <a:t>Run to completion</a:t>
            </a:r>
          </a:p>
          <a:p>
            <a:pPr lvl="1"/>
            <a:r>
              <a:rPr lang="en-US" dirty="0"/>
              <a:t>Load balancing through work stealing</a:t>
            </a:r>
          </a:p>
          <a:p>
            <a:pPr lvl="1"/>
            <a:r>
              <a:rPr lang="en-US" dirty="0"/>
              <a:t>POSIX–like threading &amp; synchronization API</a:t>
            </a:r>
          </a:p>
          <a:p>
            <a:r>
              <a:rPr lang="en-US" u="sng" dirty="0"/>
              <a:t>Our additions:</a:t>
            </a:r>
          </a:p>
          <a:p>
            <a:pPr lvl="1"/>
            <a:r>
              <a:rPr lang="en-US" dirty="0"/>
              <a:t>Fault annotations (hints) API</a:t>
            </a:r>
          </a:p>
          <a:p>
            <a:pPr lvl="1"/>
            <a:r>
              <a:rPr lang="en-US" dirty="0"/>
              <a:t>Fault-aware scheduling</a:t>
            </a:r>
          </a:p>
          <a:p>
            <a:pPr marL="457200" lvl="1"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066704A7-3633-AA4C-8C25-A299F3931277}"/>
              </a:ext>
            </a:extLst>
          </p:cNvPr>
          <p:cNvSpPr>
            <a:spLocks noGrp="1"/>
          </p:cNvSpPr>
          <p:nvPr>
            <p:ph type="sldNum" sz="quarter" idx="12"/>
          </p:nvPr>
        </p:nvSpPr>
        <p:spPr/>
        <p:txBody>
          <a:bodyPr/>
          <a:lstStyle/>
          <a:p>
            <a:fld id="{C7B98C49-481B-5940-955C-BA25B8A25E4C}" type="slidenum">
              <a:rPr lang="en-US" smtClean="0"/>
              <a:t>12</a:t>
            </a:fld>
            <a:endParaRPr lang="en-US"/>
          </a:p>
        </p:txBody>
      </p:sp>
      <p:sp>
        <p:nvSpPr>
          <p:cNvPr id="5" name="Rectangle: Rounded Corners 27">
            <a:extLst>
              <a:ext uri="{FF2B5EF4-FFF2-40B4-BE49-F238E27FC236}">
                <a16:creationId xmlns:a16="http://schemas.microsoft.com/office/drawing/2014/main" id="{FFC2E657-46A3-F64D-9897-75F37F21E1F5}"/>
              </a:ext>
            </a:extLst>
          </p:cNvPr>
          <p:cNvSpPr/>
          <p:nvPr/>
        </p:nvSpPr>
        <p:spPr>
          <a:xfrm>
            <a:off x="8309113" y="4133693"/>
            <a:ext cx="2400473" cy="501311"/>
          </a:xfrm>
          <a:prstGeom prst="roundRect">
            <a:avLst>
              <a:gd name="adj" fmla="val 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horz" rIns="91440" rtlCol="0" anchor="ctr" anchorCtr="0"/>
          <a:lstStyle/>
          <a:p>
            <a:pPr algn="ctr"/>
            <a:r>
              <a:rPr lang="en-US" sz="2000" dirty="0">
                <a:solidFill>
                  <a:schemeClr val="tx1"/>
                </a:solidFill>
                <a:latin typeface="Abadi" panose="020B0604020104020204" pitchFamily="34" charset="0"/>
                <a:cs typeface="Aldhabi" panose="020B0604020202020204" pitchFamily="2" charset="-78"/>
              </a:rPr>
              <a:t>Kernel</a:t>
            </a:r>
          </a:p>
        </p:txBody>
      </p:sp>
      <p:cxnSp>
        <p:nvCxnSpPr>
          <p:cNvPr id="6" name="Straight Connector 5">
            <a:extLst>
              <a:ext uri="{FF2B5EF4-FFF2-40B4-BE49-F238E27FC236}">
                <a16:creationId xmlns:a16="http://schemas.microsoft.com/office/drawing/2014/main" id="{75B7FE50-768C-8C46-9DFE-9405DF255EC4}"/>
              </a:ext>
            </a:extLst>
          </p:cNvPr>
          <p:cNvCxnSpPr>
            <a:cxnSpLocks/>
          </p:cNvCxnSpPr>
          <p:nvPr/>
        </p:nvCxnSpPr>
        <p:spPr>
          <a:xfrm>
            <a:off x="8309113" y="4036259"/>
            <a:ext cx="2400473"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 name="Rounded Rectangle 9">
            <a:extLst>
              <a:ext uri="{FF2B5EF4-FFF2-40B4-BE49-F238E27FC236}">
                <a16:creationId xmlns:a16="http://schemas.microsoft.com/office/drawing/2014/main" id="{6C167C83-277E-9C48-97F0-F609AA5A7D0B}"/>
              </a:ext>
            </a:extLst>
          </p:cNvPr>
          <p:cNvSpPr/>
          <p:nvPr/>
        </p:nvSpPr>
        <p:spPr>
          <a:xfrm>
            <a:off x="8309113" y="1845502"/>
            <a:ext cx="2411300" cy="2108804"/>
          </a:xfrm>
          <a:prstGeom prst="roundRect">
            <a:avLst>
              <a:gd name="adj" fmla="val 0"/>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t" anchorCtr="0"/>
          <a:lstStyle/>
          <a:p>
            <a:pPr algn="ctr"/>
            <a:r>
              <a:rPr lang="en-US" sz="2000" dirty="0">
                <a:solidFill>
                  <a:schemeClr val="tx1"/>
                </a:solidFill>
                <a:latin typeface="Abadi" panose="020B0604020104020204" pitchFamily="34" charset="0"/>
              </a:rPr>
              <a:t>Application</a:t>
            </a:r>
            <a:endParaRPr lang="en-US" dirty="0">
              <a:solidFill>
                <a:schemeClr val="tx1"/>
              </a:solidFill>
              <a:latin typeface="Abadi" panose="020B0604020104020204" pitchFamily="34" charset="0"/>
            </a:endParaRPr>
          </a:p>
        </p:txBody>
      </p:sp>
      <p:sp>
        <p:nvSpPr>
          <p:cNvPr id="11" name="Rounded Rectangle 10">
            <a:extLst>
              <a:ext uri="{FF2B5EF4-FFF2-40B4-BE49-F238E27FC236}">
                <a16:creationId xmlns:a16="http://schemas.microsoft.com/office/drawing/2014/main" id="{7E6E7E38-FE85-0643-9CDF-7288BEC33414}"/>
              </a:ext>
            </a:extLst>
          </p:cNvPr>
          <p:cNvSpPr/>
          <p:nvPr/>
        </p:nvSpPr>
        <p:spPr>
          <a:xfrm>
            <a:off x="8384773" y="2674573"/>
            <a:ext cx="2250096" cy="1182299"/>
          </a:xfrm>
          <a:prstGeom prst="roundRect">
            <a:avLst>
              <a:gd name="adj" fmla="val 2037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457200" rtlCol="0" anchor="ctr"/>
          <a:lstStyle/>
          <a:p>
            <a:pPr algn="ctr"/>
            <a:r>
              <a:rPr lang="en-US" sz="1600" dirty="0">
                <a:solidFill>
                  <a:schemeClr val="tx1"/>
                </a:solidFill>
                <a:latin typeface="Abadi" panose="020B0604020104020204" pitchFamily="34" charset="0"/>
              </a:rPr>
              <a:t>Scheduler</a:t>
            </a:r>
            <a:endParaRPr lang="en-US" dirty="0">
              <a:solidFill>
                <a:schemeClr val="tx1"/>
              </a:solidFill>
              <a:latin typeface="Abadi" panose="020B0604020104020204" pitchFamily="34" charset="0"/>
            </a:endParaRPr>
          </a:p>
        </p:txBody>
      </p:sp>
      <p:sp>
        <p:nvSpPr>
          <p:cNvPr id="14" name="Rounded Rectangle 13">
            <a:extLst>
              <a:ext uri="{FF2B5EF4-FFF2-40B4-BE49-F238E27FC236}">
                <a16:creationId xmlns:a16="http://schemas.microsoft.com/office/drawing/2014/main" id="{C4BD6C07-FF32-FF4F-818C-7DF4DE401583}"/>
              </a:ext>
            </a:extLst>
          </p:cNvPr>
          <p:cNvSpPr/>
          <p:nvPr/>
        </p:nvSpPr>
        <p:spPr>
          <a:xfrm>
            <a:off x="8610600" y="2716030"/>
            <a:ext cx="851452" cy="407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POSIX API</a:t>
            </a:r>
          </a:p>
        </p:txBody>
      </p:sp>
      <p:sp>
        <p:nvSpPr>
          <p:cNvPr id="15" name="Rounded Rectangle 14">
            <a:extLst>
              <a:ext uri="{FF2B5EF4-FFF2-40B4-BE49-F238E27FC236}">
                <a16:creationId xmlns:a16="http://schemas.microsoft.com/office/drawing/2014/main" id="{4ECAF085-8CC6-7241-AA5F-ED5B85C41676}"/>
              </a:ext>
            </a:extLst>
          </p:cNvPr>
          <p:cNvSpPr/>
          <p:nvPr/>
        </p:nvSpPr>
        <p:spPr>
          <a:xfrm>
            <a:off x="9533859" y="2716030"/>
            <a:ext cx="951924" cy="407504"/>
          </a:xfrm>
          <a:prstGeom prst="roundRect">
            <a:avLst/>
          </a:prstGeom>
          <a:solidFill>
            <a:schemeClr val="accent4">
              <a:lumMod val="40000"/>
              <a:lumOff val="6000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Fault Hints API</a:t>
            </a:r>
          </a:p>
        </p:txBody>
      </p:sp>
    </p:spTree>
    <p:extLst>
      <p:ext uri="{BB962C8B-B14F-4D97-AF65-F5344CB8AC3E}">
        <p14:creationId xmlns:p14="http://schemas.microsoft.com/office/powerpoint/2010/main" val="2655542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78AD0-AC58-7148-8650-704770698F49}"/>
              </a:ext>
            </a:extLst>
          </p:cNvPr>
          <p:cNvSpPr>
            <a:spLocks noGrp="1"/>
          </p:cNvSpPr>
          <p:nvPr>
            <p:ph type="title"/>
          </p:nvPr>
        </p:nvSpPr>
        <p:spPr/>
        <p:txBody>
          <a:bodyPr/>
          <a:lstStyle/>
          <a:p>
            <a:r>
              <a:rPr lang="en-US" dirty="0"/>
              <a:t>Fault annotations</a:t>
            </a:r>
          </a:p>
        </p:txBody>
      </p:sp>
      <p:sp>
        <p:nvSpPr>
          <p:cNvPr id="3" name="Content Placeholder 2">
            <a:extLst>
              <a:ext uri="{FF2B5EF4-FFF2-40B4-BE49-F238E27FC236}">
                <a16:creationId xmlns:a16="http://schemas.microsoft.com/office/drawing/2014/main" id="{22B4AD2E-CC5E-E140-9DE0-FA66B4F19FC9}"/>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BFA8B5C7-45FA-7F48-A57B-1DE1E28CD8F3}"/>
              </a:ext>
            </a:extLst>
          </p:cNvPr>
          <p:cNvSpPr>
            <a:spLocks noGrp="1"/>
          </p:cNvSpPr>
          <p:nvPr>
            <p:ph type="sldNum" sz="quarter" idx="12"/>
          </p:nvPr>
        </p:nvSpPr>
        <p:spPr/>
        <p:txBody>
          <a:bodyPr/>
          <a:lstStyle/>
          <a:p>
            <a:fld id="{C7B98C49-481B-5940-955C-BA25B8A25E4C}" type="slidenum">
              <a:rPr lang="en-US" smtClean="0"/>
              <a:t>13</a:t>
            </a:fld>
            <a:endParaRPr lang="en-US"/>
          </a:p>
        </p:txBody>
      </p:sp>
    </p:spTree>
    <p:extLst>
      <p:ext uri="{BB962C8B-B14F-4D97-AF65-F5344CB8AC3E}">
        <p14:creationId xmlns:p14="http://schemas.microsoft.com/office/powerpoint/2010/main" val="1970266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B118-D44C-A345-91B1-01348EC20CAD}"/>
              </a:ext>
            </a:extLst>
          </p:cNvPr>
          <p:cNvSpPr>
            <a:spLocks noGrp="1"/>
          </p:cNvSpPr>
          <p:nvPr>
            <p:ph type="title"/>
          </p:nvPr>
        </p:nvSpPr>
        <p:spPr/>
        <p:txBody>
          <a:bodyPr/>
          <a:lstStyle/>
          <a:p>
            <a:r>
              <a:rPr lang="en-US" dirty="0"/>
              <a:t>Eden Scheduler</a:t>
            </a:r>
          </a:p>
        </p:txBody>
      </p:sp>
      <p:sp>
        <p:nvSpPr>
          <p:cNvPr id="3" name="Content Placeholder 2">
            <a:extLst>
              <a:ext uri="{FF2B5EF4-FFF2-40B4-BE49-F238E27FC236}">
                <a16:creationId xmlns:a16="http://schemas.microsoft.com/office/drawing/2014/main" id="{EBDBAB9D-C74B-2846-BD5A-021986179136}"/>
              </a:ext>
            </a:extLst>
          </p:cNvPr>
          <p:cNvSpPr>
            <a:spLocks noGrp="1"/>
          </p:cNvSpPr>
          <p:nvPr>
            <p:ph idx="1"/>
          </p:nvPr>
        </p:nvSpPr>
        <p:spPr/>
        <p:txBody>
          <a:bodyPr/>
          <a:lstStyle/>
          <a:p>
            <a:r>
              <a:rPr lang="en-US" dirty="0"/>
              <a:t>Typical </a:t>
            </a:r>
          </a:p>
        </p:txBody>
      </p:sp>
      <p:sp>
        <p:nvSpPr>
          <p:cNvPr id="4" name="Slide Number Placeholder 3">
            <a:extLst>
              <a:ext uri="{FF2B5EF4-FFF2-40B4-BE49-F238E27FC236}">
                <a16:creationId xmlns:a16="http://schemas.microsoft.com/office/drawing/2014/main" id="{C9626875-4790-6549-9D2B-8BF80249759F}"/>
              </a:ext>
            </a:extLst>
          </p:cNvPr>
          <p:cNvSpPr>
            <a:spLocks noGrp="1"/>
          </p:cNvSpPr>
          <p:nvPr>
            <p:ph type="sldNum" sz="quarter" idx="12"/>
          </p:nvPr>
        </p:nvSpPr>
        <p:spPr/>
        <p:txBody>
          <a:bodyPr/>
          <a:lstStyle/>
          <a:p>
            <a:fld id="{C7B98C49-481B-5940-955C-BA25B8A25E4C}" type="slidenum">
              <a:rPr lang="en-US" smtClean="0"/>
              <a:t>14</a:t>
            </a:fld>
            <a:endParaRPr lang="en-US"/>
          </a:p>
        </p:txBody>
      </p:sp>
      <p:sp>
        <p:nvSpPr>
          <p:cNvPr id="5" name="Rectangle: Rounded Corners 27">
            <a:extLst>
              <a:ext uri="{FF2B5EF4-FFF2-40B4-BE49-F238E27FC236}">
                <a16:creationId xmlns:a16="http://schemas.microsoft.com/office/drawing/2014/main" id="{A82E1322-B51A-FD4A-96A1-814C9F1904AC}"/>
              </a:ext>
            </a:extLst>
          </p:cNvPr>
          <p:cNvSpPr/>
          <p:nvPr/>
        </p:nvSpPr>
        <p:spPr>
          <a:xfrm>
            <a:off x="8395600" y="3827570"/>
            <a:ext cx="2324813" cy="386694"/>
          </a:xfrm>
          <a:prstGeom prst="roundRect">
            <a:avLst>
              <a:gd name="adj" fmla="val 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horz" rIns="91440" rtlCol="0" anchor="ctr" anchorCtr="0"/>
          <a:lstStyle/>
          <a:p>
            <a:pPr algn="ctr"/>
            <a:r>
              <a:rPr lang="en-US" sz="2000" dirty="0">
                <a:solidFill>
                  <a:schemeClr val="tx1"/>
                </a:solidFill>
                <a:latin typeface="Abadi" panose="020B0604020104020204" pitchFamily="34" charset="0"/>
                <a:cs typeface="Aldhabi" panose="020B0604020202020204" pitchFamily="2" charset="-78"/>
              </a:rPr>
              <a:t>Kernel</a:t>
            </a:r>
          </a:p>
        </p:txBody>
      </p:sp>
      <p:sp>
        <p:nvSpPr>
          <p:cNvPr id="6" name="Rectangle 5">
            <a:extLst>
              <a:ext uri="{FF2B5EF4-FFF2-40B4-BE49-F238E27FC236}">
                <a16:creationId xmlns:a16="http://schemas.microsoft.com/office/drawing/2014/main" id="{D2A14DB5-9364-FE4F-82B2-7580C2E1019E}"/>
              </a:ext>
            </a:extLst>
          </p:cNvPr>
          <p:cNvSpPr/>
          <p:nvPr/>
        </p:nvSpPr>
        <p:spPr>
          <a:xfrm>
            <a:off x="7186875" y="3823464"/>
            <a:ext cx="1063776" cy="641347"/>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badi" panose="020B0604020104020204" pitchFamily="34" charset="0"/>
              </a:rPr>
              <a:t>Local Memory</a:t>
            </a:r>
          </a:p>
        </p:txBody>
      </p:sp>
      <p:sp>
        <p:nvSpPr>
          <p:cNvPr id="7" name="Rounded Rectangle 6">
            <a:extLst>
              <a:ext uri="{FF2B5EF4-FFF2-40B4-BE49-F238E27FC236}">
                <a16:creationId xmlns:a16="http://schemas.microsoft.com/office/drawing/2014/main" id="{E4BBA7BE-5DFC-2541-BC89-7F22045A2862}"/>
              </a:ext>
            </a:extLst>
          </p:cNvPr>
          <p:cNvSpPr/>
          <p:nvPr/>
        </p:nvSpPr>
        <p:spPr>
          <a:xfrm>
            <a:off x="7134961" y="1825624"/>
            <a:ext cx="3585452" cy="1816095"/>
          </a:xfrm>
          <a:prstGeom prst="roundRect">
            <a:avLst>
              <a:gd name="adj" fmla="val 0"/>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t" anchorCtr="0"/>
          <a:lstStyle/>
          <a:p>
            <a:pPr algn="ctr"/>
            <a:r>
              <a:rPr lang="en-US" sz="2000" dirty="0">
                <a:solidFill>
                  <a:schemeClr val="tx1"/>
                </a:solidFill>
                <a:latin typeface="Abadi" panose="020B0604020104020204" pitchFamily="34" charset="0"/>
              </a:rPr>
              <a:t>Application</a:t>
            </a:r>
            <a:endParaRPr lang="en-US" dirty="0">
              <a:solidFill>
                <a:schemeClr val="tx1"/>
              </a:solidFill>
              <a:latin typeface="Abadi" panose="020B0604020104020204" pitchFamily="34" charset="0"/>
            </a:endParaRPr>
          </a:p>
        </p:txBody>
      </p:sp>
      <p:sp>
        <p:nvSpPr>
          <p:cNvPr id="8" name="Rectangle 7">
            <a:extLst>
              <a:ext uri="{FF2B5EF4-FFF2-40B4-BE49-F238E27FC236}">
                <a16:creationId xmlns:a16="http://schemas.microsoft.com/office/drawing/2014/main" id="{5DE6828B-4C95-D046-AF14-42EEDAB5FED1}"/>
              </a:ext>
            </a:extLst>
          </p:cNvPr>
          <p:cNvSpPr/>
          <p:nvPr/>
        </p:nvSpPr>
        <p:spPr>
          <a:xfrm>
            <a:off x="9026146" y="5342766"/>
            <a:ext cx="1743075" cy="443724"/>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badi" panose="020B0604020104020204" pitchFamily="34" charset="0"/>
              </a:rPr>
              <a:t>Remote Memory</a:t>
            </a:r>
          </a:p>
        </p:txBody>
      </p:sp>
      <p:sp>
        <p:nvSpPr>
          <p:cNvPr id="9" name="Can 8">
            <a:extLst>
              <a:ext uri="{FF2B5EF4-FFF2-40B4-BE49-F238E27FC236}">
                <a16:creationId xmlns:a16="http://schemas.microsoft.com/office/drawing/2014/main" id="{8AE836D2-EB32-7C40-BFD1-7122EFD610A9}"/>
              </a:ext>
            </a:extLst>
          </p:cNvPr>
          <p:cNvSpPr/>
          <p:nvPr/>
        </p:nvSpPr>
        <p:spPr>
          <a:xfrm>
            <a:off x="9722684" y="4376169"/>
            <a:ext cx="349998" cy="875285"/>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A4B8CC9-46B0-5F4B-9327-D41257D055EF}"/>
              </a:ext>
            </a:extLst>
          </p:cNvPr>
          <p:cNvSpPr/>
          <p:nvPr/>
        </p:nvSpPr>
        <p:spPr>
          <a:xfrm>
            <a:off x="9982676" y="4565441"/>
            <a:ext cx="816185" cy="461665"/>
          </a:xfrm>
          <a:prstGeom prst="rect">
            <a:avLst/>
          </a:prstGeom>
        </p:spPr>
        <p:txBody>
          <a:bodyPr wrap="none">
            <a:spAutoFit/>
          </a:bodyPr>
          <a:lstStyle/>
          <a:p>
            <a:pPr algn="ctr"/>
            <a:r>
              <a:rPr lang="en-US" sz="1200" dirty="0">
                <a:latin typeface="Abadi" panose="020B0604020202020204" pitchFamily="34" charset="0"/>
                <a:cs typeface="Aldhabi" panose="020B0604020202020204" pitchFamily="2" charset="-78"/>
              </a:rPr>
              <a:t>Network</a:t>
            </a:r>
          </a:p>
          <a:p>
            <a:pPr algn="ctr"/>
            <a:r>
              <a:rPr lang="en-US" sz="1200" dirty="0">
                <a:latin typeface="Abadi" panose="020B0604020202020204" pitchFamily="34" charset="0"/>
                <a:cs typeface="Aldhabi" panose="020B0604020202020204" pitchFamily="2" charset="-78"/>
              </a:rPr>
              <a:t>Transport</a:t>
            </a:r>
          </a:p>
        </p:txBody>
      </p:sp>
      <p:sp>
        <p:nvSpPr>
          <p:cNvPr id="11" name="TextBox 10">
            <a:extLst>
              <a:ext uri="{FF2B5EF4-FFF2-40B4-BE49-F238E27FC236}">
                <a16:creationId xmlns:a16="http://schemas.microsoft.com/office/drawing/2014/main" id="{A032BCE4-BBE2-C046-ACFD-76FCF6C9FDD7}"/>
              </a:ext>
            </a:extLst>
          </p:cNvPr>
          <p:cNvSpPr txBox="1"/>
          <p:nvPr/>
        </p:nvSpPr>
        <p:spPr>
          <a:xfrm>
            <a:off x="10710898" y="3343306"/>
            <a:ext cx="912169" cy="600164"/>
          </a:xfrm>
          <a:prstGeom prst="rect">
            <a:avLst/>
          </a:prstGeom>
          <a:noFill/>
        </p:spPr>
        <p:txBody>
          <a:bodyPr wrap="square" rtlCol="0">
            <a:spAutoFit/>
          </a:bodyPr>
          <a:lstStyle/>
          <a:p>
            <a:r>
              <a:rPr lang="en-US" sz="1100" dirty="0">
                <a:latin typeface="Abadi" panose="020B0604020104020204" pitchFamily="34" charset="0"/>
              </a:rPr>
              <a:t>Virtual Memory Interface </a:t>
            </a:r>
          </a:p>
        </p:txBody>
      </p:sp>
      <p:cxnSp>
        <p:nvCxnSpPr>
          <p:cNvPr id="12" name="Straight Connector 11">
            <a:extLst>
              <a:ext uri="{FF2B5EF4-FFF2-40B4-BE49-F238E27FC236}">
                <a16:creationId xmlns:a16="http://schemas.microsoft.com/office/drawing/2014/main" id="{BE5CF73E-5B63-7D4B-A6F1-7AF0AEF82120}"/>
              </a:ext>
            </a:extLst>
          </p:cNvPr>
          <p:cNvCxnSpPr>
            <a:cxnSpLocks/>
          </p:cNvCxnSpPr>
          <p:nvPr/>
        </p:nvCxnSpPr>
        <p:spPr>
          <a:xfrm>
            <a:off x="7134961" y="3698330"/>
            <a:ext cx="3837838"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30F41E09-5F35-EA41-B1D2-B4C7AB542447}"/>
              </a:ext>
            </a:extLst>
          </p:cNvPr>
          <p:cNvSpPr/>
          <p:nvPr/>
        </p:nvSpPr>
        <p:spPr>
          <a:xfrm>
            <a:off x="9228799" y="2686871"/>
            <a:ext cx="1457014" cy="936839"/>
          </a:xfrm>
          <a:prstGeom prst="roundRect">
            <a:avLst>
              <a:gd name="adj" fmla="val 27494"/>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badi" panose="020B0604020104020204" pitchFamily="34" charset="0"/>
              </a:rPr>
              <a:t>Paging Handler</a:t>
            </a:r>
          </a:p>
        </p:txBody>
      </p:sp>
      <p:sp>
        <p:nvSpPr>
          <p:cNvPr id="20" name="Oval 19">
            <a:extLst>
              <a:ext uri="{FF2B5EF4-FFF2-40B4-BE49-F238E27FC236}">
                <a16:creationId xmlns:a16="http://schemas.microsoft.com/office/drawing/2014/main" id="{B44ABA4C-4665-0B45-86E5-628B302CE7ED}"/>
              </a:ext>
            </a:extLst>
          </p:cNvPr>
          <p:cNvSpPr/>
          <p:nvPr/>
        </p:nvSpPr>
        <p:spPr>
          <a:xfrm>
            <a:off x="10835639" y="4323136"/>
            <a:ext cx="274320" cy="2743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rPr>
              <a:t>3</a:t>
            </a:r>
            <a:endParaRPr lang="en-US" dirty="0">
              <a:solidFill>
                <a:srgbClr val="C00000"/>
              </a:solidFill>
            </a:endParaRPr>
          </a:p>
        </p:txBody>
      </p:sp>
      <p:cxnSp>
        <p:nvCxnSpPr>
          <p:cNvPr id="22" name="Elbow Connector 21">
            <a:extLst>
              <a:ext uri="{FF2B5EF4-FFF2-40B4-BE49-F238E27FC236}">
                <a16:creationId xmlns:a16="http://schemas.microsoft.com/office/drawing/2014/main" id="{62F1BFB7-9A4C-BA48-BC60-2CE3777962E6}"/>
              </a:ext>
            </a:extLst>
          </p:cNvPr>
          <p:cNvCxnSpPr>
            <a:cxnSpLocks/>
            <a:stCxn id="13" idx="3"/>
            <a:endCxn id="8" idx="0"/>
          </p:cNvCxnSpPr>
          <p:nvPr/>
        </p:nvCxnSpPr>
        <p:spPr>
          <a:xfrm flipH="1">
            <a:off x="9897684" y="3155291"/>
            <a:ext cx="788129" cy="2187475"/>
          </a:xfrm>
          <a:prstGeom prst="bentConnector4">
            <a:avLst>
              <a:gd name="adj1" fmla="val -83233"/>
              <a:gd name="adj2" fmla="val 52074"/>
            </a:avLst>
          </a:prstGeom>
          <a:ln w="254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30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BF324-2FDE-AA4B-8EF0-26EF3B1107BA}"/>
              </a:ext>
            </a:extLst>
          </p:cNvPr>
          <p:cNvSpPr>
            <a:spLocks noGrp="1"/>
          </p:cNvSpPr>
          <p:nvPr>
            <p:ph type="title"/>
          </p:nvPr>
        </p:nvSpPr>
        <p:spPr/>
        <p:txBody>
          <a:bodyPr/>
          <a:lstStyle/>
          <a:p>
            <a:r>
              <a:rPr lang="en-US" dirty="0"/>
              <a:t>Annotations</a:t>
            </a:r>
          </a:p>
        </p:txBody>
      </p:sp>
      <p:sp>
        <p:nvSpPr>
          <p:cNvPr id="3" name="Content Placeholder 2">
            <a:extLst>
              <a:ext uri="{FF2B5EF4-FFF2-40B4-BE49-F238E27FC236}">
                <a16:creationId xmlns:a16="http://schemas.microsoft.com/office/drawing/2014/main" id="{1D906578-12DC-C149-8FD6-B30AECF8FA74}"/>
              </a:ext>
            </a:extLst>
          </p:cNvPr>
          <p:cNvSpPr>
            <a:spLocks noGrp="1"/>
          </p:cNvSpPr>
          <p:nvPr>
            <p:ph idx="1"/>
          </p:nvPr>
        </p:nvSpPr>
        <p:spPr/>
        <p:txBody>
          <a:bodyPr/>
          <a:lstStyle/>
          <a:p>
            <a:r>
              <a:rPr lang="en-US" dirty="0"/>
              <a:t>API</a:t>
            </a:r>
          </a:p>
        </p:txBody>
      </p:sp>
      <p:sp>
        <p:nvSpPr>
          <p:cNvPr id="4" name="Slide Number Placeholder 3">
            <a:extLst>
              <a:ext uri="{FF2B5EF4-FFF2-40B4-BE49-F238E27FC236}">
                <a16:creationId xmlns:a16="http://schemas.microsoft.com/office/drawing/2014/main" id="{74576C58-E7BE-8A43-B39E-81243F490268}"/>
              </a:ext>
            </a:extLst>
          </p:cNvPr>
          <p:cNvSpPr>
            <a:spLocks noGrp="1"/>
          </p:cNvSpPr>
          <p:nvPr>
            <p:ph type="sldNum" sz="quarter" idx="12"/>
          </p:nvPr>
        </p:nvSpPr>
        <p:spPr/>
        <p:txBody>
          <a:bodyPr/>
          <a:lstStyle/>
          <a:p>
            <a:fld id="{C7B98C49-481B-5940-955C-BA25B8A25E4C}" type="slidenum">
              <a:rPr lang="en-US" smtClean="0"/>
              <a:t>15</a:t>
            </a:fld>
            <a:endParaRPr lang="en-US"/>
          </a:p>
        </p:txBody>
      </p:sp>
    </p:spTree>
    <p:extLst>
      <p:ext uri="{BB962C8B-B14F-4D97-AF65-F5344CB8AC3E}">
        <p14:creationId xmlns:p14="http://schemas.microsoft.com/office/powerpoint/2010/main" val="2970491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6000F-DA20-5E43-A593-25F952CD1315}"/>
              </a:ext>
            </a:extLst>
          </p:cNvPr>
          <p:cNvSpPr>
            <a:spLocks noGrp="1"/>
          </p:cNvSpPr>
          <p:nvPr>
            <p:ph type="title"/>
          </p:nvPr>
        </p:nvSpPr>
        <p:spPr/>
        <p:txBody>
          <a:bodyPr/>
          <a:lstStyle/>
          <a:p>
            <a:r>
              <a:rPr lang="en-US" dirty="0"/>
              <a:t>Annotations</a:t>
            </a:r>
          </a:p>
        </p:txBody>
      </p:sp>
      <p:sp>
        <p:nvSpPr>
          <p:cNvPr id="3" name="Content Placeholder 2">
            <a:extLst>
              <a:ext uri="{FF2B5EF4-FFF2-40B4-BE49-F238E27FC236}">
                <a16:creationId xmlns:a16="http://schemas.microsoft.com/office/drawing/2014/main" id="{32A945C9-CF5F-C144-9CB5-B54E9E291816}"/>
              </a:ext>
            </a:extLst>
          </p:cNvPr>
          <p:cNvSpPr>
            <a:spLocks noGrp="1"/>
          </p:cNvSpPr>
          <p:nvPr>
            <p:ph idx="1"/>
          </p:nvPr>
        </p:nvSpPr>
        <p:spPr/>
        <p:txBody>
          <a:bodyPr/>
          <a:lstStyle/>
          <a:p>
            <a:r>
              <a:rPr lang="en-US" dirty="0"/>
              <a:t>Low overhead </a:t>
            </a:r>
            <a:r>
              <a:rPr lang="en-US" dirty="0" err="1"/>
              <a:t>vDSO</a:t>
            </a:r>
            <a:r>
              <a:rPr lang="en-US" dirty="0"/>
              <a:t> checks</a:t>
            </a:r>
          </a:p>
          <a:p>
            <a:r>
              <a:rPr lang="en-US" dirty="0"/>
              <a:t>Tool to assist in hints</a:t>
            </a:r>
          </a:p>
        </p:txBody>
      </p:sp>
      <p:sp>
        <p:nvSpPr>
          <p:cNvPr id="4" name="Slide Number Placeholder 3">
            <a:extLst>
              <a:ext uri="{FF2B5EF4-FFF2-40B4-BE49-F238E27FC236}">
                <a16:creationId xmlns:a16="http://schemas.microsoft.com/office/drawing/2014/main" id="{0F075DB9-F983-A24F-A126-B33B167BED93}"/>
              </a:ext>
            </a:extLst>
          </p:cNvPr>
          <p:cNvSpPr>
            <a:spLocks noGrp="1"/>
          </p:cNvSpPr>
          <p:nvPr>
            <p:ph type="sldNum" sz="quarter" idx="12"/>
          </p:nvPr>
        </p:nvSpPr>
        <p:spPr/>
        <p:txBody>
          <a:bodyPr/>
          <a:lstStyle/>
          <a:p>
            <a:fld id="{C7B98C49-481B-5940-955C-BA25B8A25E4C}" type="slidenum">
              <a:rPr lang="en-US" smtClean="0"/>
              <a:t>16</a:t>
            </a:fld>
            <a:endParaRPr lang="en-US"/>
          </a:p>
        </p:txBody>
      </p:sp>
    </p:spTree>
    <p:extLst>
      <p:ext uri="{BB962C8B-B14F-4D97-AF65-F5344CB8AC3E}">
        <p14:creationId xmlns:p14="http://schemas.microsoft.com/office/powerpoint/2010/main" val="3227158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F55DA-E8C4-DF48-9673-33F4D5506D80}"/>
              </a:ext>
            </a:extLst>
          </p:cNvPr>
          <p:cNvSpPr>
            <a:spLocks noGrp="1"/>
          </p:cNvSpPr>
          <p:nvPr>
            <p:ph type="title"/>
          </p:nvPr>
        </p:nvSpPr>
        <p:spPr/>
        <p:txBody>
          <a:bodyPr/>
          <a:lstStyle/>
          <a:p>
            <a:r>
              <a:rPr lang="en-US" dirty="0"/>
              <a:t>Annotations: Examples</a:t>
            </a:r>
          </a:p>
        </p:txBody>
      </p:sp>
      <p:sp>
        <p:nvSpPr>
          <p:cNvPr id="3" name="Content Placeholder 2">
            <a:extLst>
              <a:ext uri="{FF2B5EF4-FFF2-40B4-BE49-F238E27FC236}">
                <a16:creationId xmlns:a16="http://schemas.microsoft.com/office/drawing/2014/main" id="{4273D044-A653-AC43-8762-2F39077936C6}"/>
              </a:ext>
            </a:extLst>
          </p:cNvPr>
          <p:cNvSpPr>
            <a:spLocks noGrp="1"/>
          </p:cNvSpPr>
          <p:nvPr>
            <p:ph idx="1"/>
          </p:nvPr>
        </p:nvSpPr>
        <p:spPr/>
        <p:txBody>
          <a:bodyPr/>
          <a:lstStyle/>
          <a:p>
            <a:r>
              <a:rPr lang="en-US" dirty="0"/>
              <a:t>Overhead and examples</a:t>
            </a:r>
          </a:p>
        </p:txBody>
      </p:sp>
      <p:sp>
        <p:nvSpPr>
          <p:cNvPr id="4" name="Slide Number Placeholder 3">
            <a:extLst>
              <a:ext uri="{FF2B5EF4-FFF2-40B4-BE49-F238E27FC236}">
                <a16:creationId xmlns:a16="http://schemas.microsoft.com/office/drawing/2014/main" id="{6D648702-965B-894A-9CA0-5ADEB0E353D6}"/>
              </a:ext>
            </a:extLst>
          </p:cNvPr>
          <p:cNvSpPr>
            <a:spLocks noGrp="1"/>
          </p:cNvSpPr>
          <p:nvPr>
            <p:ph type="sldNum" sz="quarter" idx="12"/>
          </p:nvPr>
        </p:nvSpPr>
        <p:spPr/>
        <p:txBody>
          <a:bodyPr/>
          <a:lstStyle/>
          <a:p>
            <a:fld id="{C7B98C49-481B-5940-955C-BA25B8A25E4C}" type="slidenum">
              <a:rPr lang="en-US" smtClean="0"/>
              <a:t>17</a:t>
            </a:fld>
            <a:endParaRPr lang="en-US"/>
          </a:p>
        </p:txBody>
      </p:sp>
    </p:spTree>
    <p:extLst>
      <p:ext uri="{BB962C8B-B14F-4D97-AF65-F5344CB8AC3E}">
        <p14:creationId xmlns:p14="http://schemas.microsoft.com/office/powerpoint/2010/main" val="1705325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B2A5D-7CE2-EC40-A120-678AB50AE7E7}"/>
              </a:ext>
            </a:extLst>
          </p:cNvPr>
          <p:cNvSpPr>
            <a:spLocks noGrp="1"/>
          </p:cNvSpPr>
          <p:nvPr>
            <p:ph type="title"/>
          </p:nvPr>
        </p:nvSpPr>
        <p:spPr/>
        <p:txBody>
          <a:bodyPr/>
          <a:lstStyle/>
          <a:p>
            <a:r>
              <a:rPr lang="en-US" dirty="0"/>
              <a:t>Fault-aware scheduling</a:t>
            </a:r>
          </a:p>
        </p:txBody>
      </p:sp>
      <p:sp>
        <p:nvSpPr>
          <p:cNvPr id="3" name="Content Placeholder 2">
            <a:extLst>
              <a:ext uri="{FF2B5EF4-FFF2-40B4-BE49-F238E27FC236}">
                <a16:creationId xmlns:a16="http://schemas.microsoft.com/office/drawing/2014/main" id="{A334F7E8-39EE-5D4B-96A0-3975CDD2E41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684E7D3-6B67-B343-9324-A401A149DE85}"/>
              </a:ext>
            </a:extLst>
          </p:cNvPr>
          <p:cNvSpPr>
            <a:spLocks noGrp="1"/>
          </p:cNvSpPr>
          <p:nvPr>
            <p:ph type="sldNum" sz="quarter" idx="12"/>
          </p:nvPr>
        </p:nvSpPr>
        <p:spPr/>
        <p:txBody>
          <a:bodyPr/>
          <a:lstStyle/>
          <a:p>
            <a:fld id="{C7B98C49-481B-5940-955C-BA25B8A25E4C}" type="slidenum">
              <a:rPr lang="en-US" smtClean="0"/>
              <a:t>18</a:t>
            </a:fld>
            <a:endParaRPr lang="en-US"/>
          </a:p>
        </p:txBody>
      </p:sp>
    </p:spTree>
    <p:extLst>
      <p:ext uri="{BB962C8B-B14F-4D97-AF65-F5344CB8AC3E}">
        <p14:creationId xmlns:p14="http://schemas.microsoft.com/office/powerpoint/2010/main" val="236709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0F69-0782-944E-9975-4B3EB89B0C78}"/>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F244000D-879B-B94C-8F87-F1E970A3A3D6}"/>
              </a:ext>
            </a:extLst>
          </p:cNvPr>
          <p:cNvSpPr>
            <a:spLocks noGrp="1"/>
          </p:cNvSpPr>
          <p:nvPr>
            <p:ph idx="1"/>
          </p:nvPr>
        </p:nvSpPr>
        <p:spPr/>
        <p:txBody>
          <a:bodyPr/>
          <a:lstStyle/>
          <a:p>
            <a:r>
              <a:rPr lang="en-US" dirty="0"/>
              <a:t>Synthetic benchmark from AIFM</a:t>
            </a:r>
          </a:p>
          <a:p>
            <a:r>
              <a:rPr lang="en-US" dirty="0"/>
              <a:t>Memcached</a:t>
            </a:r>
          </a:p>
          <a:p>
            <a:r>
              <a:rPr lang="en-US" dirty="0"/>
              <a:t>Parallel Sort</a:t>
            </a:r>
          </a:p>
        </p:txBody>
      </p:sp>
      <p:sp>
        <p:nvSpPr>
          <p:cNvPr id="4" name="Slide Number Placeholder 3">
            <a:extLst>
              <a:ext uri="{FF2B5EF4-FFF2-40B4-BE49-F238E27FC236}">
                <a16:creationId xmlns:a16="http://schemas.microsoft.com/office/drawing/2014/main" id="{DA7E8251-8F85-604F-9823-217C6ECECD82}"/>
              </a:ext>
            </a:extLst>
          </p:cNvPr>
          <p:cNvSpPr>
            <a:spLocks noGrp="1"/>
          </p:cNvSpPr>
          <p:nvPr>
            <p:ph type="sldNum" sz="quarter" idx="12"/>
          </p:nvPr>
        </p:nvSpPr>
        <p:spPr/>
        <p:txBody>
          <a:bodyPr/>
          <a:lstStyle/>
          <a:p>
            <a:fld id="{C7B98C49-481B-5940-955C-BA25B8A25E4C}" type="slidenum">
              <a:rPr lang="en-US" smtClean="0"/>
              <a:t>19</a:t>
            </a:fld>
            <a:endParaRPr lang="en-US"/>
          </a:p>
        </p:txBody>
      </p:sp>
    </p:spTree>
    <p:extLst>
      <p:ext uri="{BB962C8B-B14F-4D97-AF65-F5344CB8AC3E}">
        <p14:creationId xmlns:p14="http://schemas.microsoft.com/office/powerpoint/2010/main" val="3805103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391AB-458B-6540-88E7-80C900D194D8}"/>
              </a:ext>
            </a:extLst>
          </p:cNvPr>
          <p:cNvSpPr>
            <a:spLocks noGrp="1"/>
          </p:cNvSpPr>
          <p:nvPr>
            <p:ph type="title"/>
          </p:nvPr>
        </p:nvSpPr>
        <p:spPr/>
        <p:txBody>
          <a:bodyPr/>
          <a:lstStyle/>
          <a:p>
            <a:r>
              <a:rPr lang="en-US" dirty="0"/>
              <a:t>Remote/Disaggregated Memory</a:t>
            </a:r>
          </a:p>
        </p:txBody>
      </p:sp>
      <p:sp>
        <p:nvSpPr>
          <p:cNvPr id="3" name="Content Placeholder 2">
            <a:extLst>
              <a:ext uri="{FF2B5EF4-FFF2-40B4-BE49-F238E27FC236}">
                <a16:creationId xmlns:a16="http://schemas.microsoft.com/office/drawing/2014/main" id="{E5D69748-42D4-8C41-A37A-0EC26B46A24C}"/>
              </a:ext>
            </a:extLst>
          </p:cNvPr>
          <p:cNvSpPr>
            <a:spLocks noGrp="1"/>
          </p:cNvSpPr>
          <p:nvPr>
            <p:ph idx="1"/>
          </p:nvPr>
        </p:nvSpPr>
        <p:spPr>
          <a:xfrm>
            <a:off x="838200" y="1825625"/>
            <a:ext cx="4557583" cy="4351338"/>
          </a:xfrm>
        </p:spPr>
        <p:txBody>
          <a:bodyPr>
            <a:normAutofit/>
          </a:bodyPr>
          <a:lstStyle/>
          <a:p>
            <a:pPr marL="0" indent="0">
              <a:buNone/>
            </a:pPr>
            <a:r>
              <a:rPr lang="en-US" sz="2400" dirty="0"/>
              <a:t>Decoupled pools of compute and memory connected by a low-latency network</a:t>
            </a:r>
          </a:p>
          <a:p>
            <a:pPr marL="0" indent="0">
              <a:buNone/>
            </a:pPr>
            <a:endParaRPr lang="en-US" sz="2400" dirty="0"/>
          </a:p>
          <a:p>
            <a:pPr marL="0" indent="0">
              <a:buNone/>
            </a:pPr>
            <a:r>
              <a:rPr lang="en-US" sz="4800" dirty="0">
                <a:solidFill>
                  <a:srgbClr val="00B050"/>
                </a:solidFill>
              </a:rPr>
              <a:t>+</a:t>
            </a:r>
          </a:p>
          <a:p>
            <a:pPr marL="0" indent="0">
              <a:buNone/>
            </a:pPr>
            <a:endParaRPr lang="en-US" sz="1100" dirty="0">
              <a:solidFill>
                <a:srgbClr val="FF0000"/>
              </a:solidFill>
            </a:endParaRPr>
          </a:p>
          <a:p>
            <a:pPr marL="0" indent="0">
              <a:buNone/>
            </a:pPr>
            <a:r>
              <a:rPr lang="en-US" sz="4800" dirty="0">
                <a:solidFill>
                  <a:srgbClr val="FF0000"/>
                </a:solidFill>
              </a:rPr>
              <a:t>–</a:t>
            </a:r>
          </a:p>
          <a:p>
            <a:pPr marL="0" indent="0">
              <a:buNone/>
            </a:pPr>
            <a:endParaRPr lang="en-US" sz="2400" dirty="0"/>
          </a:p>
        </p:txBody>
      </p:sp>
      <p:sp>
        <p:nvSpPr>
          <p:cNvPr id="4" name="Slide Number Placeholder 3">
            <a:extLst>
              <a:ext uri="{FF2B5EF4-FFF2-40B4-BE49-F238E27FC236}">
                <a16:creationId xmlns:a16="http://schemas.microsoft.com/office/drawing/2014/main" id="{C26BD6C9-DA1C-8146-A6B6-D3B2285B62E6}"/>
              </a:ext>
            </a:extLst>
          </p:cNvPr>
          <p:cNvSpPr>
            <a:spLocks noGrp="1"/>
          </p:cNvSpPr>
          <p:nvPr>
            <p:ph type="sldNum" sz="quarter" idx="12"/>
          </p:nvPr>
        </p:nvSpPr>
        <p:spPr/>
        <p:txBody>
          <a:bodyPr/>
          <a:lstStyle/>
          <a:p>
            <a:fld id="{C7B98C49-481B-5940-955C-BA25B8A25E4C}" type="slidenum">
              <a:rPr lang="en-US" smtClean="0"/>
              <a:t>2</a:t>
            </a:fld>
            <a:endParaRPr lang="en-US"/>
          </a:p>
        </p:txBody>
      </p:sp>
      <p:sp>
        <p:nvSpPr>
          <p:cNvPr id="5" name="Rectangle 4">
            <a:extLst>
              <a:ext uri="{FF2B5EF4-FFF2-40B4-BE49-F238E27FC236}">
                <a16:creationId xmlns:a16="http://schemas.microsoft.com/office/drawing/2014/main" id="{0FCA1003-352E-954C-81A5-C64298D41B5F}"/>
              </a:ext>
            </a:extLst>
          </p:cNvPr>
          <p:cNvSpPr/>
          <p:nvPr/>
        </p:nvSpPr>
        <p:spPr>
          <a:xfrm>
            <a:off x="5974813" y="3244334"/>
            <a:ext cx="242374" cy="369332"/>
          </a:xfrm>
          <a:prstGeom prst="rect">
            <a:avLst/>
          </a:prstGeom>
        </p:spPr>
        <p:txBody>
          <a:bodyPr wrap="none">
            <a:spAutoFit/>
          </a:bodyPr>
          <a:lstStyle/>
          <a:p>
            <a:r>
              <a:rPr lang="en-US" b="0" i="0" dirty="0">
                <a:solidFill>
                  <a:srgbClr val="000000"/>
                </a:solidFill>
                <a:effectLst/>
                <a:latin typeface="Times" pitchFamily="2" charset="0"/>
              </a:rPr>
              <a:t> </a:t>
            </a:r>
            <a:endParaRPr lang="en-US" dirty="0"/>
          </a:p>
        </p:txBody>
      </p:sp>
      <p:pic>
        <p:nvPicPr>
          <p:cNvPr id="18" name="Picture 17">
            <a:extLst>
              <a:ext uri="{FF2B5EF4-FFF2-40B4-BE49-F238E27FC236}">
                <a16:creationId xmlns:a16="http://schemas.microsoft.com/office/drawing/2014/main" id="{3793B273-2CF2-2A41-8083-1358209D45E9}"/>
              </a:ext>
            </a:extLst>
          </p:cNvPr>
          <p:cNvPicPr>
            <a:picLocks noChangeAspect="1"/>
          </p:cNvPicPr>
          <p:nvPr/>
        </p:nvPicPr>
        <p:blipFill>
          <a:blip r:embed="rId2"/>
          <a:stretch>
            <a:fillRect/>
          </a:stretch>
        </p:blipFill>
        <p:spPr>
          <a:xfrm>
            <a:off x="6447122" y="2114639"/>
            <a:ext cx="5136613" cy="3862866"/>
          </a:xfrm>
          <a:prstGeom prst="rect">
            <a:avLst/>
          </a:prstGeom>
          <a:solidFill>
            <a:srgbClr val="FFFFFF">
              <a:shade val="85000"/>
            </a:srgbClr>
          </a:solidFill>
          <a:ln w="127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1CC0B12B-E3A9-5448-9980-C3A61DBFBA50}"/>
              </a:ext>
            </a:extLst>
          </p:cNvPr>
          <p:cNvSpPr txBox="1"/>
          <p:nvPr/>
        </p:nvSpPr>
        <p:spPr>
          <a:xfrm>
            <a:off x="1313954" y="3425580"/>
            <a:ext cx="3305754" cy="646331"/>
          </a:xfrm>
          <a:prstGeom prst="rect">
            <a:avLst/>
          </a:prstGeom>
          <a:noFill/>
        </p:spPr>
        <p:txBody>
          <a:bodyPr wrap="square">
            <a:spAutoFit/>
          </a:bodyPr>
          <a:lstStyle/>
          <a:p>
            <a:pPr marL="0" indent="0">
              <a:buNone/>
            </a:pPr>
            <a:r>
              <a:rPr lang="en-US" sz="1800" dirty="0"/>
              <a:t>Memory efficiency and scale-out benefits</a:t>
            </a:r>
          </a:p>
        </p:txBody>
      </p:sp>
      <p:sp>
        <p:nvSpPr>
          <p:cNvPr id="10" name="TextBox 9">
            <a:extLst>
              <a:ext uri="{FF2B5EF4-FFF2-40B4-BE49-F238E27FC236}">
                <a16:creationId xmlns:a16="http://schemas.microsoft.com/office/drawing/2014/main" id="{6A1E64F7-38D8-4D4A-A0B9-271F98DD6344}"/>
              </a:ext>
            </a:extLst>
          </p:cNvPr>
          <p:cNvSpPr txBox="1"/>
          <p:nvPr/>
        </p:nvSpPr>
        <p:spPr>
          <a:xfrm>
            <a:off x="1313954" y="4478105"/>
            <a:ext cx="3305754" cy="646331"/>
          </a:xfrm>
          <a:prstGeom prst="rect">
            <a:avLst/>
          </a:prstGeom>
          <a:noFill/>
        </p:spPr>
        <p:txBody>
          <a:bodyPr wrap="square">
            <a:spAutoFit/>
          </a:bodyPr>
          <a:lstStyle/>
          <a:p>
            <a:pPr marL="0" indent="0">
              <a:buNone/>
            </a:pPr>
            <a:r>
              <a:rPr lang="en-US" dirty="0"/>
              <a:t>P</a:t>
            </a:r>
            <a:r>
              <a:rPr lang="en-US" sz="1800" dirty="0"/>
              <a:t>erformance penalty of the slower remote memory accesses</a:t>
            </a:r>
          </a:p>
        </p:txBody>
      </p:sp>
    </p:spTree>
    <p:extLst>
      <p:ext uri="{BB962C8B-B14F-4D97-AF65-F5344CB8AC3E}">
        <p14:creationId xmlns:p14="http://schemas.microsoft.com/office/powerpoint/2010/main" val="3044944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5FF1-5C6B-CF47-ABBD-8A2168C3C45F}"/>
              </a:ext>
            </a:extLst>
          </p:cNvPr>
          <p:cNvSpPr>
            <a:spLocks noGrp="1"/>
          </p:cNvSpPr>
          <p:nvPr>
            <p:ph type="title"/>
          </p:nvPr>
        </p:nvSpPr>
        <p:spPr/>
        <p:txBody>
          <a:bodyPr/>
          <a:lstStyle/>
          <a:p>
            <a:r>
              <a:rPr lang="en-US" dirty="0"/>
              <a:t>Synthetic</a:t>
            </a:r>
          </a:p>
        </p:txBody>
      </p:sp>
      <p:sp>
        <p:nvSpPr>
          <p:cNvPr id="3" name="Content Placeholder 2">
            <a:extLst>
              <a:ext uri="{FF2B5EF4-FFF2-40B4-BE49-F238E27FC236}">
                <a16:creationId xmlns:a16="http://schemas.microsoft.com/office/drawing/2014/main" id="{6ED4EB63-B0EE-284E-9263-E93C26EE11C1}"/>
              </a:ext>
            </a:extLst>
          </p:cNvPr>
          <p:cNvSpPr>
            <a:spLocks noGrp="1"/>
          </p:cNvSpPr>
          <p:nvPr>
            <p:ph idx="1"/>
          </p:nvPr>
        </p:nvSpPr>
        <p:spPr/>
        <p:txBody>
          <a:bodyPr/>
          <a:lstStyle/>
          <a:p>
            <a:r>
              <a:rPr lang="en-US" dirty="0"/>
              <a:t>What it does</a:t>
            </a:r>
          </a:p>
          <a:p>
            <a:r>
              <a:rPr lang="en-US" dirty="0"/>
              <a:t>What annotations added &amp; how</a:t>
            </a:r>
          </a:p>
          <a:p>
            <a:r>
              <a:rPr lang="en-US" dirty="0"/>
              <a:t>Setup</a:t>
            </a:r>
          </a:p>
          <a:p>
            <a:endParaRPr lang="en-US" dirty="0"/>
          </a:p>
        </p:txBody>
      </p:sp>
      <p:sp>
        <p:nvSpPr>
          <p:cNvPr id="4" name="Slide Number Placeholder 3">
            <a:extLst>
              <a:ext uri="{FF2B5EF4-FFF2-40B4-BE49-F238E27FC236}">
                <a16:creationId xmlns:a16="http://schemas.microsoft.com/office/drawing/2014/main" id="{13DB3494-21C9-0D4A-8A47-2C0DD7A328DF}"/>
              </a:ext>
            </a:extLst>
          </p:cNvPr>
          <p:cNvSpPr>
            <a:spLocks noGrp="1"/>
          </p:cNvSpPr>
          <p:nvPr>
            <p:ph type="sldNum" sz="quarter" idx="12"/>
          </p:nvPr>
        </p:nvSpPr>
        <p:spPr/>
        <p:txBody>
          <a:bodyPr/>
          <a:lstStyle/>
          <a:p>
            <a:fld id="{C7B98C49-481B-5940-955C-BA25B8A25E4C}" type="slidenum">
              <a:rPr lang="en-US" smtClean="0"/>
              <a:t>20</a:t>
            </a:fld>
            <a:endParaRPr lang="en-US"/>
          </a:p>
        </p:txBody>
      </p:sp>
    </p:spTree>
    <p:extLst>
      <p:ext uri="{BB962C8B-B14F-4D97-AF65-F5344CB8AC3E}">
        <p14:creationId xmlns:p14="http://schemas.microsoft.com/office/powerpoint/2010/main" val="1907989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5FF1-5C6B-CF47-ABBD-8A2168C3C45F}"/>
              </a:ext>
            </a:extLst>
          </p:cNvPr>
          <p:cNvSpPr>
            <a:spLocks noGrp="1"/>
          </p:cNvSpPr>
          <p:nvPr>
            <p:ph type="title"/>
          </p:nvPr>
        </p:nvSpPr>
        <p:spPr/>
        <p:txBody>
          <a:bodyPr/>
          <a:lstStyle/>
          <a:p>
            <a:r>
              <a:rPr lang="en-US" dirty="0"/>
              <a:t>Synthetic</a:t>
            </a:r>
          </a:p>
        </p:txBody>
      </p:sp>
      <p:sp>
        <p:nvSpPr>
          <p:cNvPr id="4" name="Slide Number Placeholder 3">
            <a:extLst>
              <a:ext uri="{FF2B5EF4-FFF2-40B4-BE49-F238E27FC236}">
                <a16:creationId xmlns:a16="http://schemas.microsoft.com/office/drawing/2014/main" id="{13DB3494-21C9-0D4A-8A47-2C0DD7A328DF}"/>
              </a:ext>
            </a:extLst>
          </p:cNvPr>
          <p:cNvSpPr>
            <a:spLocks noGrp="1"/>
          </p:cNvSpPr>
          <p:nvPr>
            <p:ph type="sldNum" sz="quarter" idx="12"/>
          </p:nvPr>
        </p:nvSpPr>
        <p:spPr/>
        <p:txBody>
          <a:bodyPr/>
          <a:lstStyle/>
          <a:p>
            <a:fld id="{C7B98C49-481B-5940-955C-BA25B8A25E4C}" type="slidenum">
              <a:rPr lang="en-US" smtClean="0"/>
              <a:t>21</a:t>
            </a:fld>
            <a:endParaRPr lang="en-US"/>
          </a:p>
        </p:txBody>
      </p:sp>
      <p:pic>
        <p:nvPicPr>
          <p:cNvPr id="5" name="Picture 4">
            <a:extLst>
              <a:ext uri="{FF2B5EF4-FFF2-40B4-BE49-F238E27FC236}">
                <a16:creationId xmlns:a16="http://schemas.microsoft.com/office/drawing/2014/main" id="{5C6E81AF-DF88-524C-AA25-C66F8E489FDB}"/>
              </a:ext>
            </a:extLst>
          </p:cNvPr>
          <p:cNvPicPr>
            <a:picLocks noChangeAspect="1"/>
          </p:cNvPicPr>
          <p:nvPr/>
        </p:nvPicPr>
        <p:blipFill>
          <a:blip r:embed="rId2"/>
          <a:stretch>
            <a:fillRect/>
          </a:stretch>
        </p:blipFill>
        <p:spPr>
          <a:xfrm>
            <a:off x="988943" y="2241924"/>
            <a:ext cx="10214113" cy="3154738"/>
          </a:xfrm>
          <a:prstGeom prst="rect">
            <a:avLst/>
          </a:prstGeom>
          <a:ln>
            <a:solidFill>
              <a:schemeClr val="tx1"/>
            </a:solidFill>
          </a:ln>
        </p:spPr>
      </p:pic>
    </p:spTree>
    <p:extLst>
      <p:ext uri="{BB962C8B-B14F-4D97-AF65-F5344CB8AC3E}">
        <p14:creationId xmlns:p14="http://schemas.microsoft.com/office/powerpoint/2010/main" val="801882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6A83A-27FE-3A43-A72F-7A69593EEB00}"/>
              </a:ext>
            </a:extLst>
          </p:cNvPr>
          <p:cNvSpPr>
            <a:spLocks noGrp="1"/>
          </p:cNvSpPr>
          <p:nvPr>
            <p:ph type="title"/>
          </p:nvPr>
        </p:nvSpPr>
        <p:spPr/>
        <p:txBody>
          <a:bodyPr/>
          <a:lstStyle/>
          <a:p>
            <a:r>
              <a:rPr lang="en-US" dirty="0"/>
              <a:t>Memcached</a:t>
            </a:r>
          </a:p>
        </p:txBody>
      </p:sp>
      <p:sp>
        <p:nvSpPr>
          <p:cNvPr id="3" name="Content Placeholder 2">
            <a:extLst>
              <a:ext uri="{FF2B5EF4-FFF2-40B4-BE49-F238E27FC236}">
                <a16:creationId xmlns:a16="http://schemas.microsoft.com/office/drawing/2014/main" id="{50C7D627-EE2B-FD4F-BE07-E6C89E3C927B}"/>
              </a:ext>
            </a:extLst>
          </p:cNvPr>
          <p:cNvSpPr>
            <a:spLocks noGrp="1"/>
          </p:cNvSpPr>
          <p:nvPr>
            <p:ph idx="1"/>
          </p:nvPr>
        </p:nvSpPr>
        <p:spPr/>
        <p:txBody>
          <a:bodyPr/>
          <a:lstStyle/>
          <a:p>
            <a:r>
              <a:rPr lang="en-US" dirty="0"/>
              <a:t>More real</a:t>
            </a:r>
          </a:p>
          <a:p>
            <a:r>
              <a:rPr lang="en-US" dirty="0"/>
              <a:t>Remote memory changes</a:t>
            </a:r>
          </a:p>
          <a:p>
            <a:r>
              <a:rPr lang="en-US" dirty="0"/>
              <a:t>Annotations</a:t>
            </a:r>
          </a:p>
          <a:p>
            <a:r>
              <a:rPr lang="en-US" dirty="0"/>
              <a:t>Setup</a:t>
            </a:r>
          </a:p>
          <a:p>
            <a:endParaRPr lang="en-US" dirty="0"/>
          </a:p>
        </p:txBody>
      </p:sp>
      <p:sp>
        <p:nvSpPr>
          <p:cNvPr id="4" name="Slide Number Placeholder 3">
            <a:extLst>
              <a:ext uri="{FF2B5EF4-FFF2-40B4-BE49-F238E27FC236}">
                <a16:creationId xmlns:a16="http://schemas.microsoft.com/office/drawing/2014/main" id="{CEE42553-F044-864B-A31C-78487792B0B5}"/>
              </a:ext>
            </a:extLst>
          </p:cNvPr>
          <p:cNvSpPr>
            <a:spLocks noGrp="1"/>
          </p:cNvSpPr>
          <p:nvPr>
            <p:ph type="sldNum" sz="quarter" idx="12"/>
          </p:nvPr>
        </p:nvSpPr>
        <p:spPr/>
        <p:txBody>
          <a:bodyPr/>
          <a:lstStyle/>
          <a:p>
            <a:fld id="{C7B98C49-481B-5940-955C-BA25B8A25E4C}" type="slidenum">
              <a:rPr lang="en-US" smtClean="0"/>
              <a:t>22</a:t>
            </a:fld>
            <a:endParaRPr lang="en-US"/>
          </a:p>
        </p:txBody>
      </p:sp>
    </p:spTree>
    <p:extLst>
      <p:ext uri="{BB962C8B-B14F-4D97-AF65-F5344CB8AC3E}">
        <p14:creationId xmlns:p14="http://schemas.microsoft.com/office/powerpoint/2010/main" val="437826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6A83A-27FE-3A43-A72F-7A69593EEB00}"/>
              </a:ext>
            </a:extLst>
          </p:cNvPr>
          <p:cNvSpPr>
            <a:spLocks noGrp="1"/>
          </p:cNvSpPr>
          <p:nvPr>
            <p:ph type="title"/>
          </p:nvPr>
        </p:nvSpPr>
        <p:spPr/>
        <p:txBody>
          <a:bodyPr/>
          <a:lstStyle/>
          <a:p>
            <a:r>
              <a:rPr lang="en-US" dirty="0"/>
              <a:t>Memcached</a:t>
            </a:r>
          </a:p>
        </p:txBody>
      </p:sp>
      <p:sp>
        <p:nvSpPr>
          <p:cNvPr id="4" name="Slide Number Placeholder 3">
            <a:extLst>
              <a:ext uri="{FF2B5EF4-FFF2-40B4-BE49-F238E27FC236}">
                <a16:creationId xmlns:a16="http://schemas.microsoft.com/office/drawing/2014/main" id="{CEE42553-F044-864B-A31C-78487792B0B5}"/>
              </a:ext>
            </a:extLst>
          </p:cNvPr>
          <p:cNvSpPr>
            <a:spLocks noGrp="1"/>
          </p:cNvSpPr>
          <p:nvPr>
            <p:ph type="sldNum" sz="quarter" idx="12"/>
          </p:nvPr>
        </p:nvSpPr>
        <p:spPr/>
        <p:txBody>
          <a:bodyPr/>
          <a:lstStyle/>
          <a:p>
            <a:fld id="{C7B98C49-481B-5940-955C-BA25B8A25E4C}" type="slidenum">
              <a:rPr lang="en-US" smtClean="0"/>
              <a:t>23</a:t>
            </a:fld>
            <a:endParaRPr lang="en-US"/>
          </a:p>
        </p:txBody>
      </p:sp>
      <p:pic>
        <p:nvPicPr>
          <p:cNvPr id="7" name="Picture 6">
            <a:extLst>
              <a:ext uri="{FF2B5EF4-FFF2-40B4-BE49-F238E27FC236}">
                <a16:creationId xmlns:a16="http://schemas.microsoft.com/office/drawing/2014/main" id="{89208A85-98E1-CC43-BF1E-064BB8CE42C8}"/>
              </a:ext>
            </a:extLst>
          </p:cNvPr>
          <p:cNvPicPr>
            <a:picLocks noChangeAspect="1"/>
          </p:cNvPicPr>
          <p:nvPr/>
        </p:nvPicPr>
        <p:blipFill>
          <a:blip r:embed="rId2"/>
          <a:stretch>
            <a:fillRect/>
          </a:stretch>
        </p:blipFill>
        <p:spPr>
          <a:xfrm>
            <a:off x="279400" y="1981200"/>
            <a:ext cx="11633200" cy="2895600"/>
          </a:xfrm>
          <a:prstGeom prst="rect">
            <a:avLst/>
          </a:prstGeom>
          <a:ln>
            <a:solidFill>
              <a:schemeClr val="tx1"/>
            </a:solidFill>
          </a:ln>
        </p:spPr>
      </p:pic>
    </p:spTree>
    <p:extLst>
      <p:ext uri="{BB962C8B-B14F-4D97-AF65-F5344CB8AC3E}">
        <p14:creationId xmlns:p14="http://schemas.microsoft.com/office/powerpoint/2010/main" val="2944915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DDB1D-BB63-3047-AD79-5F013141DB9C}"/>
              </a:ext>
            </a:extLst>
          </p:cNvPr>
          <p:cNvSpPr>
            <a:spLocks noGrp="1"/>
          </p:cNvSpPr>
          <p:nvPr>
            <p:ph type="title"/>
          </p:nvPr>
        </p:nvSpPr>
        <p:spPr/>
        <p:txBody>
          <a:bodyPr/>
          <a:lstStyle/>
          <a:p>
            <a:r>
              <a:rPr lang="en-US" dirty="0"/>
              <a:t>Parallel Sort</a:t>
            </a:r>
          </a:p>
        </p:txBody>
      </p:sp>
      <p:sp>
        <p:nvSpPr>
          <p:cNvPr id="3" name="Content Placeholder 2">
            <a:extLst>
              <a:ext uri="{FF2B5EF4-FFF2-40B4-BE49-F238E27FC236}">
                <a16:creationId xmlns:a16="http://schemas.microsoft.com/office/drawing/2014/main" id="{33B6A108-D69E-E046-8861-8F2E4CF25949}"/>
              </a:ext>
            </a:extLst>
          </p:cNvPr>
          <p:cNvSpPr>
            <a:spLocks noGrp="1"/>
          </p:cNvSpPr>
          <p:nvPr>
            <p:ph idx="1"/>
          </p:nvPr>
        </p:nvSpPr>
        <p:spPr/>
        <p:txBody>
          <a:bodyPr/>
          <a:lstStyle/>
          <a:p>
            <a:r>
              <a:rPr lang="en-US" dirty="0"/>
              <a:t>A different kind, more complicated</a:t>
            </a:r>
          </a:p>
          <a:p>
            <a:r>
              <a:rPr lang="en-US" dirty="0"/>
              <a:t>Concurrency &amp; working set </a:t>
            </a:r>
          </a:p>
          <a:p>
            <a:r>
              <a:rPr lang="en-US" dirty="0"/>
              <a:t>Setup</a:t>
            </a:r>
          </a:p>
        </p:txBody>
      </p:sp>
      <p:sp>
        <p:nvSpPr>
          <p:cNvPr id="4" name="Slide Number Placeholder 3">
            <a:extLst>
              <a:ext uri="{FF2B5EF4-FFF2-40B4-BE49-F238E27FC236}">
                <a16:creationId xmlns:a16="http://schemas.microsoft.com/office/drawing/2014/main" id="{B0D361B5-3A88-5547-AA96-48178DDA5F8C}"/>
              </a:ext>
            </a:extLst>
          </p:cNvPr>
          <p:cNvSpPr>
            <a:spLocks noGrp="1"/>
          </p:cNvSpPr>
          <p:nvPr>
            <p:ph type="sldNum" sz="quarter" idx="12"/>
          </p:nvPr>
        </p:nvSpPr>
        <p:spPr/>
        <p:txBody>
          <a:bodyPr/>
          <a:lstStyle/>
          <a:p>
            <a:fld id="{C7B98C49-481B-5940-955C-BA25B8A25E4C}" type="slidenum">
              <a:rPr lang="en-US" smtClean="0"/>
              <a:t>24</a:t>
            </a:fld>
            <a:endParaRPr lang="en-US"/>
          </a:p>
        </p:txBody>
      </p:sp>
    </p:spTree>
    <p:extLst>
      <p:ext uri="{BB962C8B-B14F-4D97-AF65-F5344CB8AC3E}">
        <p14:creationId xmlns:p14="http://schemas.microsoft.com/office/powerpoint/2010/main" val="2145474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3831-D881-FE41-8BCD-9EC79EDDB56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9E6B5E8-B80D-D84E-8021-7033E1F2C0D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8087051-8DEB-E34E-99F8-0CBF31D8E2F6}"/>
              </a:ext>
            </a:extLst>
          </p:cNvPr>
          <p:cNvSpPr>
            <a:spLocks noGrp="1"/>
          </p:cNvSpPr>
          <p:nvPr>
            <p:ph type="sldNum" sz="quarter" idx="12"/>
          </p:nvPr>
        </p:nvSpPr>
        <p:spPr/>
        <p:txBody>
          <a:bodyPr/>
          <a:lstStyle/>
          <a:p>
            <a:fld id="{C7B98C49-481B-5940-955C-BA25B8A25E4C}" type="slidenum">
              <a:rPr lang="en-US" smtClean="0"/>
              <a:t>25</a:t>
            </a:fld>
            <a:endParaRPr lang="en-US"/>
          </a:p>
        </p:txBody>
      </p:sp>
    </p:spTree>
    <p:extLst>
      <p:ext uri="{BB962C8B-B14F-4D97-AF65-F5344CB8AC3E}">
        <p14:creationId xmlns:p14="http://schemas.microsoft.com/office/powerpoint/2010/main" val="3317526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C2409-68DE-8448-8462-5D2EE896F685}"/>
              </a:ext>
            </a:extLst>
          </p:cNvPr>
          <p:cNvSpPr>
            <a:spLocks noGrp="1"/>
          </p:cNvSpPr>
          <p:nvPr>
            <p:ph type="title"/>
          </p:nvPr>
        </p:nvSpPr>
        <p:spPr/>
        <p:txBody>
          <a:bodyPr/>
          <a:lstStyle/>
          <a:p>
            <a:r>
              <a:rPr lang="en-US" dirty="0" err="1"/>
              <a:t>Misc</a:t>
            </a:r>
            <a:endParaRPr lang="en-US" dirty="0"/>
          </a:p>
        </p:txBody>
      </p:sp>
      <p:sp>
        <p:nvSpPr>
          <p:cNvPr id="3" name="Content Placeholder 2">
            <a:extLst>
              <a:ext uri="{FF2B5EF4-FFF2-40B4-BE49-F238E27FC236}">
                <a16:creationId xmlns:a16="http://schemas.microsoft.com/office/drawing/2014/main" id="{34835367-58E8-5C46-8601-0E400EE213F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4FEEA54-C709-8D4D-A55C-EFA67DA7EA01}"/>
              </a:ext>
            </a:extLst>
          </p:cNvPr>
          <p:cNvSpPr>
            <a:spLocks noGrp="1"/>
          </p:cNvSpPr>
          <p:nvPr>
            <p:ph type="sldNum" sz="quarter" idx="12"/>
          </p:nvPr>
        </p:nvSpPr>
        <p:spPr/>
        <p:txBody>
          <a:bodyPr/>
          <a:lstStyle/>
          <a:p>
            <a:fld id="{C7B98C49-481B-5940-955C-BA25B8A25E4C}" type="slidenum">
              <a:rPr lang="en-US" smtClean="0"/>
              <a:t>26</a:t>
            </a:fld>
            <a:endParaRPr lang="en-US"/>
          </a:p>
        </p:txBody>
      </p:sp>
    </p:spTree>
    <p:extLst>
      <p:ext uri="{BB962C8B-B14F-4D97-AF65-F5344CB8AC3E}">
        <p14:creationId xmlns:p14="http://schemas.microsoft.com/office/powerpoint/2010/main" val="2430502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08612-F634-B843-A6FE-7FFD3A4BAA96}"/>
              </a:ext>
            </a:extLst>
          </p:cNvPr>
          <p:cNvSpPr>
            <a:spLocks noGrp="1"/>
          </p:cNvSpPr>
          <p:nvPr>
            <p:ph type="title"/>
          </p:nvPr>
        </p:nvSpPr>
        <p:spPr/>
        <p:txBody>
          <a:bodyPr/>
          <a:lstStyle/>
          <a:p>
            <a:r>
              <a:rPr lang="en-US" dirty="0"/>
              <a:t>In a nutshell</a:t>
            </a:r>
          </a:p>
        </p:txBody>
      </p:sp>
      <p:sp>
        <p:nvSpPr>
          <p:cNvPr id="4" name="Slide Number Placeholder 3">
            <a:extLst>
              <a:ext uri="{FF2B5EF4-FFF2-40B4-BE49-F238E27FC236}">
                <a16:creationId xmlns:a16="http://schemas.microsoft.com/office/drawing/2014/main" id="{B963ECC7-B226-684B-8F91-7F5D235CAEA1}"/>
              </a:ext>
            </a:extLst>
          </p:cNvPr>
          <p:cNvSpPr>
            <a:spLocks noGrp="1"/>
          </p:cNvSpPr>
          <p:nvPr>
            <p:ph type="sldNum" sz="quarter" idx="12"/>
          </p:nvPr>
        </p:nvSpPr>
        <p:spPr/>
        <p:txBody>
          <a:bodyPr/>
          <a:lstStyle/>
          <a:p>
            <a:fld id="{C7B98C49-481B-5940-955C-BA25B8A25E4C}" type="slidenum">
              <a:rPr lang="en-US" smtClean="0"/>
              <a:t>27</a:t>
            </a:fld>
            <a:endParaRPr lang="en-US"/>
          </a:p>
        </p:txBody>
      </p:sp>
      <p:sp>
        <p:nvSpPr>
          <p:cNvPr id="7" name="Cross 6">
            <a:extLst>
              <a:ext uri="{FF2B5EF4-FFF2-40B4-BE49-F238E27FC236}">
                <a16:creationId xmlns:a16="http://schemas.microsoft.com/office/drawing/2014/main" id="{4AE61A37-9819-6A4F-94E0-9F37154CA88E}"/>
              </a:ext>
            </a:extLst>
          </p:cNvPr>
          <p:cNvSpPr/>
          <p:nvPr/>
        </p:nvSpPr>
        <p:spPr>
          <a:xfrm>
            <a:off x="4133849" y="3240468"/>
            <a:ext cx="787621" cy="795504"/>
          </a:xfrm>
          <a:prstGeom prst="plus">
            <a:avLst>
              <a:gd name="adj" fmla="val 37292"/>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E0A5A0D-443A-4444-B677-75E5A4DDDEB8}"/>
              </a:ext>
            </a:extLst>
          </p:cNvPr>
          <p:cNvSpPr/>
          <p:nvPr/>
        </p:nvSpPr>
        <p:spPr>
          <a:xfrm>
            <a:off x="1296715" y="2969499"/>
            <a:ext cx="2476499" cy="1325563"/>
          </a:xfrm>
          <a:prstGeom prst="ellipse">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Traditional schedulers</a:t>
            </a:r>
          </a:p>
        </p:txBody>
      </p:sp>
      <p:sp>
        <p:nvSpPr>
          <p:cNvPr id="9" name="Oval 8">
            <a:extLst>
              <a:ext uri="{FF2B5EF4-FFF2-40B4-BE49-F238E27FC236}">
                <a16:creationId xmlns:a16="http://schemas.microsoft.com/office/drawing/2014/main" id="{C34F491F-45A2-7249-90B9-7764B7C26CBF}"/>
              </a:ext>
            </a:extLst>
          </p:cNvPr>
          <p:cNvSpPr/>
          <p:nvPr/>
        </p:nvSpPr>
        <p:spPr>
          <a:xfrm>
            <a:off x="5282105" y="2969498"/>
            <a:ext cx="2476500" cy="1325563"/>
          </a:xfrm>
          <a:prstGeom prst="ellipse">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Systems for Disaggregated Memory</a:t>
            </a:r>
          </a:p>
        </p:txBody>
      </p:sp>
      <p:sp>
        <p:nvSpPr>
          <p:cNvPr id="3" name="TextBox 2">
            <a:extLst>
              <a:ext uri="{FF2B5EF4-FFF2-40B4-BE49-F238E27FC236}">
                <a16:creationId xmlns:a16="http://schemas.microsoft.com/office/drawing/2014/main" id="{F820012C-D99A-BB48-8AEF-5A8C7A43B740}"/>
              </a:ext>
            </a:extLst>
          </p:cNvPr>
          <p:cNvSpPr txBox="1"/>
          <p:nvPr/>
        </p:nvSpPr>
        <p:spPr>
          <a:xfrm>
            <a:off x="7998372" y="2402195"/>
            <a:ext cx="1066318" cy="2215991"/>
          </a:xfrm>
          <a:prstGeom prst="rect">
            <a:avLst/>
          </a:prstGeom>
          <a:noFill/>
        </p:spPr>
        <p:txBody>
          <a:bodyPr wrap="none" rtlCol="0">
            <a:spAutoFit/>
          </a:bodyPr>
          <a:lstStyle/>
          <a:p>
            <a:r>
              <a:rPr lang="en-US" sz="13800" dirty="0">
                <a:solidFill>
                  <a:schemeClr val="accent6">
                    <a:lumMod val="75000"/>
                  </a:schemeClr>
                </a:solidFill>
              </a:rPr>
              <a:t>=</a:t>
            </a:r>
            <a:endParaRPr lang="en-US" dirty="0">
              <a:solidFill>
                <a:schemeClr val="accent6">
                  <a:lumMod val="75000"/>
                </a:schemeClr>
              </a:solidFill>
            </a:endParaRPr>
          </a:p>
        </p:txBody>
      </p:sp>
      <p:sp>
        <p:nvSpPr>
          <p:cNvPr id="10" name="TextBox 9">
            <a:extLst>
              <a:ext uri="{FF2B5EF4-FFF2-40B4-BE49-F238E27FC236}">
                <a16:creationId xmlns:a16="http://schemas.microsoft.com/office/drawing/2014/main" id="{B909A070-4C26-4547-A46F-E508E7988D80}"/>
              </a:ext>
            </a:extLst>
          </p:cNvPr>
          <p:cNvSpPr txBox="1"/>
          <p:nvPr/>
        </p:nvSpPr>
        <p:spPr>
          <a:xfrm>
            <a:off x="9548427" y="2579166"/>
            <a:ext cx="867545" cy="1862048"/>
          </a:xfrm>
          <a:prstGeom prst="rect">
            <a:avLst/>
          </a:prstGeom>
          <a:noFill/>
        </p:spPr>
        <p:txBody>
          <a:bodyPr wrap="none" rtlCol="0">
            <a:spAutoFit/>
          </a:bodyPr>
          <a:lstStyle/>
          <a:p>
            <a:r>
              <a:rPr lang="en-US" sz="11500" dirty="0">
                <a:solidFill>
                  <a:schemeClr val="tx1">
                    <a:lumMod val="75000"/>
                    <a:lumOff val="25000"/>
                  </a:schemeClr>
                </a:solidFill>
              </a:rPr>
              <a:t>?</a:t>
            </a:r>
            <a:endParaRPr lang="en-US" dirty="0">
              <a:solidFill>
                <a:schemeClr val="tx1">
                  <a:lumMod val="75000"/>
                  <a:lumOff val="25000"/>
                </a:schemeClr>
              </a:solidFill>
            </a:endParaRPr>
          </a:p>
        </p:txBody>
      </p:sp>
    </p:spTree>
    <p:extLst>
      <p:ext uri="{BB962C8B-B14F-4D97-AF65-F5344CB8AC3E}">
        <p14:creationId xmlns:p14="http://schemas.microsoft.com/office/powerpoint/2010/main" val="1972133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3473D-A58D-054B-BC3A-D6941D8BBEE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68F5E607-639E-9D42-A081-8AB3CA41F37C}"/>
              </a:ext>
            </a:extLst>
          </p:cNvPr>
          <p:cNvSpPr>
            <a:spLocks noGrp="1"/>
          </p:cNvSpPr>
          <p:nvPr>
            <p:ph idx="1"/>
          </p:nvPr>
        </p:nvSpPr>
        <p:spPr/>
        <p:txBody>
          <a:bodyPr/>
          <a:lstStyle/>
          <a:p>
            <a:r>
              <a:rPr lang="en-US" dirty="0"/>
              <a:t>Background</a:t>
            </a:r>
          </a:p>
          <a:p>
            <a:r>
              <a:rPr lang="en-US" dirty="0"/>
              <a:t>What motivates this?</a:t>
            </a:r>
          </a:p>
          <a:p>
            <a:r>
              <a:rPr lang="en-US" dirty="0"/>
              <a:t>Performance challenges</a:t>
            </a:r>
          </a:p>
          <a:p>
            <a:r>
              <a:rPr lang="en-US" dirty="0"/>
              <a:t>Where I’m at</a:t>
            </a:r>
          </a:p>
          <a:p>
            <a:endParaRPr lang="en-US" dirty="0"/>
          </a:p>
          <a:p>
            <a:endParaRPr lang="en-US" dirty="0"/>
          </a:p>
        </p:txBody>
      </p:sp>
      <p:sp>
        <p:nvSpPr>
          <p:cNvPr id="4" name="Slide Number Placeholder 3">
            <a:extLst>
              <a:ext uri="{FF2B5EF4-FFF2-40B4-BE49-F238E27FC236}">
                <a16:creationId xmlns:a16="http://schemas.microsoft.com/office/drawing/2014/main" id="{085C9968-51E7-5F4D-AF80-EA558BDD5521}"/>
              </a:ext>
            </a:extLst>
          </p:cNvPr>
          <p:cNvSpPr>
            <a:spLocks noGrp="1"/>
          </p:cNvSpPr>
          <p:nvPr>
            <p:ph type="sldNum" sz="quarter" idx="12"/>
          </p:nvPr>
        </p:nvSpPr>
        <p:spPr/>
        <p:txBody>
          <a:bodyPr/>
          <a:lstStyle/>
          <a:p>
            <a:fld id="{C7B98C49-481B-5940-955C-BA25B8A25E4C}" type="slidenum">
              <a:rPr lang="en-US" smtClean="0"/>
              <a:t>28</a:t>
            </a:fld>
            <a:endParaRPr lang="en-US"/>
          </a:p>
        </p:txBody>
      </p:sp>
    </p:spTree>
    <p:extLst>
      <p:ext uri="{BB962C8B-B14F-4D97-AF65-F5344CB8AC3E}">
        <p14:creationId xmlns:p14="http://schemas.microsoft.com/office/powerpoint/2010/main" val="2002077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08612-F634-B843-A6FE-7FFD3A4BAA96}"/>
              </a:ext>
            </a:extLst>
          </p:cNvPr>
          <p:cNvSpPr>
            <a:spLocks noGrp="1"/>
          </p:cNvSpPr>
          <p:nvPr>
            <p:ph type="title"/>
          </p:nvPr>
        </p:nvSpPr>
        <p:spPr/>
        <p:txBody>
          <a:bodyPr/>
          <a:lstStyle/>
          <a:p>
            <a:r>
              <a:rPr lang="en-US" dirty="0"/>
              <a:t>Background</a:t>
            </a:r>
          </a:p>
        </p:txBody>
      </p:sp>
      <p:sp>
        <p:nvSpPr>
          <p:cNvPr id="4" name="Slide Number Placeholder 3">
            <a:extLst>
              <a:ext uri="{FF2B5EF4-FFF2-40B4-BE49-F238E27FC236}">
                <a16:creationId xmlns:a16="http://schemas.microsoft.com/office/drawing/2014/main" id="{B963ECC7-B226-684B-8F91-7F5D235CAEA1}"/>
              </a:ext>
            </a:extLst>
          </p:cNvPr>
          <p:cNvSpPr>
            <a:spLocks noGrp="1"/>
          </p:cNvSpPr>
          <p:nvPr>
            <p:ph type="sldNum" sz="quarter" idx="12"/>
          </p:nvPr>
        </p:nvSpPr>
        <p:spPr/>
        <p:txBody>
          <a:bodyPr/>
          <a:lstStyle/>
          <a:p>
            <a:fld id="{C7B98C49-481B-5940-955C-BA25B8A25E4C}" type="slidenum">
              <a:rPr lang="en-US" smtClean="0"/>
              <a:t>29</a:t>
            </a:fld>
            <a:endParaRPr lang="en-US"/>
          </a:p>
        </p:txBody>
      </p:sp>
      <p:sp>
        <p:nvSpPr>
          <p:cNvPr id="8" name="Cross 7">
            <a:extLst>
              <a:ext uri="{FF2B5EF4-FFF2-40B4-BE49-F238E27FC236}">
                <a16:creationId xmlns:a16="http://schemas.microsoft.com/office/drawing/2014/main" id="{AA50D438-59D1-8A4C-8801-20DA000488A8}"/>
              </a:ext>
            </a:extLst>
          </p:cNvPr>
          <p:cNvSpPr/>
          <p:nvPr/>
        </p:nvSpPr>
        <p:spPr>
          <a:xfrm>
            <a:off x="4133849" y="3240468"/>
            <a:ext cx="787621" cy="795504"/>
          </a:xfrm>
          <a:prstGeom prst="plus">
            <a:avLst>
              <a:gd name="adj" fmla="val 37292"/>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E98D2A1-5099-1547-9EFC-CAAC063071A7}"/>
              </a:ext>
            </a:extLst>
          </p:cNvPr>
          <p:cNvSpPr/>
          <p:nvPr/>
        </p:nvSpPr>
        <p:spPr>
          <a:xfrm>
            <a:off x="1296715" y="2969499"/>
            <a:ext cx="2476499" cy="1325563"/>
          </a:xfrm>
          <a:prstGeom prst="ellipse">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Traditional schedulers</a:t>
            </a:r>
          </a:p>
        </p:txBody>
      </p:sp>
      <p:sp>
        <p:nvSpPr>
          <p:cNvPr id="10" name="Oval 9">
            <a:extLst>
              <a:ext uri="{FF2B5EF4-FFF2-40B4-BE49-F238E27FC236}">
                <a16:creationId xmlns:a16="http://schemas.microsoft.com/office/drawing/2014/main" id="{06F19E51-AA67-2F44-B3DE-B18B994008E5}"/>
              </a:ext>
            </a:extLst>
          </p:cNvPr>
          <p:cNvSpPr/>
          <p:nvPr/>
        </p:nvSpPr>
        <p:spPr>
          <a:xfrm>
            <a:off x="5282105" y="2969498"/>
            <a:ext cx="2476500" cy="1325563"/>
          </a:xfrm>
          <a:prstGeom prst="ellipse">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Systems for Disaggregated Memory</a:t>
            </a:r>
          </a:p>
        </p:txBody>
      </p:sp>
      <p:sp>
        <p:nvSpPr>
          <p:cNvPr id="11" name="TextBox 10">
            <a:extLst>
              <a:ext uri="{FF2B5EF4-FFF2-40B4-BE49-F238E27FC236}">
                <a16:creationId xmlns:a16="http://schemas.microsoft.com/office/drawing/2014/main" id="{7D5EB648-E155-8B4A-A09E-943C835035FF}"/>
              </a:ext>
            </a:extLst>
          </p:cNvPr>
          <p:cNvSpPr txBox="1"/>
          <p:nvPr/>
        </p:nvSpPr>
        <p:spPr>
          <a:xfrm>
            <a:off x="7998372" y="2402195"/>
            <a:ext cx="1066318" cy="2215991"/>
          </a:xfrm>
          <a:prstGeom prst="rect">
            <a:avLst/>
          </a:prstGeom>
          <a:noFill/>
        </p:spPr>
        <p:txBody>
          <a:bodyPr wrap="none" rtlCol="0">
            <a:spAutoFit/>
          </a:bodyPr>
          <a:lstStyle/>
          <a:p>
            <a:r>
              <a:rPr lang="en-US" sz="13800" dirty="0">
                <a:solidFill>
                  <a:schemeClr val="accent6">
                    <a:lumMod val="75000"/>
                  </a:schemeClr>
                </a:solidFill>
              </a:rPr>
              <a:t>=</a:t>
            </a:r>
            <a:endParaRPr lang="en-US" dirty="0">
              <a:solidFill>
                <a:schemeClr val="accent6">
                  <a:lumMod val="75000"/>
                </a:schemeClr>
              </a:solidFill>
            </a:endParaRPr>
          </a:p>
        </p:txBody>
      </p:sp>
      <p:sp>
        <p:nvSpPr>
          <p:cNvPr id="12" name="TextBox 11">
            <a:extLst>
              <a:ext uri="{FF2B5EF4-FFF2-40B4-BE49-F238E27FC236}">
                <a16:creationId xmlns:a16="http://schemas.microsoft.com/office/drawing/2014/main" id="{8202303C-933C-FD46-A6F4-9EC56B8517C8}"/>
              </a:ext>
            </a:extLst>
          </p:cNvPr>
          <p:cNvSpPr txBox="1"/>
          <p:nvPr/>
        </p:nvSpPr>
        <p:spPr>
          <a:xfrm>
            <a:off x="9548427" y="2579166"/>
            <a:ext cx="867545" cy="1862048"/>
          </a:xfrm>
          <a:prstGeom prst="rect">
            <a:avLst/>
          </a:prstGeom>
          <a:noFill/>
        </p:spPr>
        <p:txBody>
          <a:bodyPr wrap="none" rtlCol="0">
            <a:spAutoFit/>
          </a:bodyPr>
          <a:lstStyle/>
          <a:p>
            <a:r>
              <a:rPr lang="en-US" sz="11500" dirty="0">
                <a:solidFill>
                  <a:schemeClr val="tx1">
                    <a:lumMod val="75000"/>
                    <a:lumOff val="25000"/>
                  </a:schemeClr>
                </a:solidFill>
              </a:rPr>
              <a:t>?</a:t>
            </a:r>
            <a:endParaRPr lang="en-US" dirty="0">
              <a:solidFill>
                <a:schemeClr val="tx1">
                  <a:lumMod val="75000"/>
                  <a:lumOff val="25000"/>
                </a:schemeClr>
              </a:solidFill>
            </a:endParaRPr>
          </a:p>
        </p:txBody>
      </p:sp>
      <p:sp>
        <p:nvSpPr>
          <p:cNvPr id="13" name="Up Arrow 12">
            <a:extLst>
              <a:ext uri="{FF2B5EF4-FFF2-40B4-BE49-F238E27FC236}">
                <a16:creationId xmlns:a16="http://schemas.microsoft.com/office/drawing/2014/main" id="{D9ACF78A-E887-4E48-9B56-562A1E391558}"/>
              </a:ext>
            </a:extLst>
          </p:cNvPr>
          <p:cNvSpPr/>
          <p:nvPr/>
        </p:nvSpPr>
        <p:spPr>
          <a:xfrm rot="13158633">
            <a:off x="7272319" y="1539365"/>
            <a:ext cx="484632" cy="132551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0642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DCF4E-B509-0F4A-AAAE-76C22678AB9C}"/>
              </a:ext>
            </a:extLst>
          </p:cNvPr>
          <p:cNvSpPr>
            <a:spLocks noGrp="1"/>
          </p:cNvSpPr>
          <p:nvPr>
            <p:ph type="title"/>
          </p:nvPr>
        </p:nvSpPr>
        <p:spPr/>
        <p:txBody>
          <a:bodyPr/>
          <a:lstStyle/>
          <a:p>
            <a:r>
              <a:rPr lang="en-US" dirty="0"/>
              <a:t>Retaining native performance</a:t>
            </a:r>
          </a:p>
        </p:txBody>
      </p:sp>
      <p:sp>
        <p:nvSpPr>
          <p:cNvPr id="3" name="Content Placeholder 2">
            <a:extLst>
              <a:ext uri="{FF2B5EF4-FFF2-40B4-BE49-F238E27FC236}">
                <a16:creationId xmlns:a16="http://schemas.microsoft.com/office/drawing/2014/main" id="{1AC73A2E-8922-034E-AE23-AA652797D3CA}"/>
              </a:ext>
            </a:extLst>
          </p:cNvPr>
          <p:cNvSpPr>
            <a:spLocks noGrp="1"/>
          </p:cNvSpPr>
          <p:nvPr>
            <p:ph idx="1"/>
          </p:nvPr>
        </p:nvSpPr>
        <p:spPr/>
        <p:txBody>
          <a:bodyPr/>
          <a:lstStyle/>
          <a:p>
            <a:pPr marL="0" indent="0">
              <a:buNone/>
            </a:pPr>
            <a:r>
              <a:rPr lang="en-US" u="sng" dirty="0"/>
              <a:t>Usual go to</a:t>
            </a:r>
            <a:r>
              <a:rPr lang="en-US" dirty="0"/>
              <a:t>: Minimize remote accesses with caching </a:t>
            </a:r>
          </a:p>
          <a:p>
            <a:pPr marL="0" indent="0">
              <a:buNone/>
            </a:pPr>
            <a:endParaRPr lang="en-US" dirty="0"/>
          </a:p>
          <a:p>
            <a:pPr marL="0" indent="0">
              <a:buNone/>
            </a:pPr>
            <a:r>
              <a:rPr lang="en-US" u="sng" dirty="0"/>
              <a:t>Another approach</a:t>
            </a:r>
            <a:r>
              <a:rPr lang="en-US" dirty="0"/>
              <a:t>: hide remote accesses</a:t>
            </a:r>
          </a:p>
          <a:p>
            <a:r>
              <a:rPr lang="en-US" sz="2400" dirty="0"/>
              <a:t>Efficiently expose parallelism within the application e.g., Threads</a:t>
            </a:r>
          </a:p>
          <a:p>
            <a:r>
              <a:rPr lang="en-US" sz="2400" dirty="0"/>
              <a:t>Hide the remote accesses with other (runnable) threads</a:t>
            </a:r>
          </a:p>
          <a:p>
            <a:r>
              <a:rPr lang="en-US" sz="2400" dirty="0"/>
              <a:t>Complements caching – more so with less locality</a:t>
            </a:r>
          </a:p>
          <a:p>
            <a:pPr marL="0" indent="0">
              <a:buNone/>
            </a:pPr>
            <a:endParaRPr lang="en-US" dirty="0"/>
          </a:p>
          <a:p>
            <a:pPr marL="0" indent="0">
              <a:buNone/>
            </a:pP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8218C9CF-F044-C948-AE90-B095D841AD12}"/>
              </a:ext>
            </a:extLst>
          </p:cNvPr>
          <p:cNvSpPr>
            <a:spLocks noGrp="1"/>
          </p:cNvSpPr>
          <p:nvPr>
            <p:ph type="sldNum" sz="quarter" idx="12"/>
          </p:nvPr>
        </p:nvSpPr>
        <p:spPr/>
        <p:txBody>
          <a:bodyPr/>
          <a:lstStyle/>
          <a:p>
            <a:fld id="{C7B98C49-481B-5940-955C-BA25B8A25E4C}" type="slidenum">
              <a:rPr lang="en-US" smtClean="0"/>
              <a:t>3</a:t>
            </a:fld>
            <a:endParaRPr lang="en-US"/>
          </a:p>
        </p:txBody>
      </p:sp>
    </p:spTree>
    <p:extLst>
      <p:ext uri="{BB962C8B-B14F-4D97-AF65-F5344CB8AC3E}">
        <p14:creationId xmlns:p14="http://schemas.microsoft.com/office/powerpoint/2010/main" val="2279945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B46F-B362-6044-9E84-3A294A2B2734}"/>
              </a:ext>
            </a:extLst>
          </p:cNvPr>
          <p:cNvSpPr>
            <a:spLocks noGrp="1"/>
          </p:cNvSpPr>
          <p:nvPr>
            <p:ph type="title"/>
          </p:nvPr>
        </p:nvSpPr>
        <p:spPr/>
        <p:txBody>
          <a:bodyPr/>
          <a:lstStyle/>
          <a:p>
            <a:r>
              <a:rPr lang="en-US" dirty="0"/>
              <a:t>How is the memory exposed?</a:t>
            </a:r>
          </a:p>
        </p:txBody>
      </p:sp>
      <p:sp>
        <p:nvSpPr>
          <p:cNvPr id="3" name="Content Placeholder 2">
            <a:extLst>
              <a:ext uri="{FF2B5EF4-FFF2-40B4-BE49-F238E27FC236}">
                <a16:creationId xmlns:a16="http://schemas.microsoft.com/office/drawing/2014/main" id="{52736854-4CD8-7A41-951B-A13C08761B91}"/>
              </a:ext>
            </a:extLst>
          </p:cNvPr>
          <p:cNvSpPr>
            <a:spLocks noGrp="1"/>
          </p:cNvSpPr>
          <p:nvPr>
            <p:ph idx="1"/>
          </p:nvPr>
        </p:nvSpPr>
        <p:spPr>
          <a:xfrm>
            <a:off x="426600" y="3528903"/>
            <a:ext cx="5058103" cy="2162011"/>
          </a:xfrm>
          <a:ln>
            <a:solidFill>
              <a:schemeClr val="tx1"/>
            </a:solidFill>
          </a:ln>
        </p:spPr>
        <p:txBody>
          <a:bodyPr/>
          <a:lstStyle/>
          <a:p>
            <a:pPr marL="0" indent="0" algn="ctr">
              <a:buNone/>
            </a:pPr>
            <a:r>
              <a:rPr lang="en-US" dirty="0"/>
              <a:t>Native Apps</a:t>
            </a:r>
          </a:p>
          <a:p>
            <a:pPr lvl="1"/>
            <a:r>
              <a:rPr lang="en-US" dirty="0"/>
              <a:t>Low-level RDMA interface</a:t>
            </a:r>
          </a:p>
          <a:p>
            <a:pPr lvl="1"/>
            <a:r>
              <a:rPr lang="en-US" dirty="0"/>
              <a:t>No memory management</a:t>
            </a:r>
          </a:p>
        </p:txBody>
      </p:sp>
      <p:sp>
        <p:nvSpPr>
          <p:cNvPr id="4" name="Slide Number Placeholder 3">
            <a:extLst>
              <a:ext uri="{FF2B5EF4-FFF2-40B4-BE49-F238E27FC236}">
                <a16:creationId xmlns:a16="http://schemas.microsoft.com/office/drawing/2014/main" id="{2C384D68-0964-6444-A654-ED3C69C2AB99}"/>
              </a:ext>
            </a:extLst>
          </p:cNvPr>
          <p:cNvSpPr>
            <a:spLocks noGrp="1"/>
          </p:cNvSpPr>
          <p:nvPr>
            <p:ph type="sldNum" sz="quarter" idx="12"/>
          </p:nvPr>
        </p:nvSpPr>
        <p:spPr/>
        <p:txBody>
          <a:bodyPr/>
          <a:lstStyle/>
          <a:p>
            <a:fld id="{C7B98C49-481B-5940-955C-BA25B8A25E4C}" type="slidenum">
              <a:rPr lang="en-US" smtClean="0"/>
              <a:t>30</a:t>
            </a:fld>
            <a:endParaRPr lang="en-US"/>
          </a:p>
        </p:txBody>
      </p:sp>
      <p:sp>
        <p:nvSpPr>
          <p:cNvPr id="5" name="Content Placeholder 2">
            <a:extLst>
              <a:ext uri="{FF2B5EF4-FFF2-40B4-BE49-F238E27FC236}">
                <a16:creationId xmlns:a16="http://schemas.microsoft.com/office/drawing/2014/main" id="{201AC544-2830-5D47-8AC9-7B3C0FD079C0}"/>
              </a:ext>
            </a:extLst>
          </p:cNvPr>
          <p:cNvSpPr txBox="1">
            <a:spLocks/>
          </p:cNvSpPr>
          <p:nvPr/>
        </p:nvSpPr>
        <p:spPr>
          <a:xfrm>
            <a:off x="6813331" y="3528903"/>
            <a:ext cx="5058103" cy="220733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OS/Runtimes</a:t>
            </a:r>
          </a:p>
          <a:p>
            <a:pPr lvl="1"/>
            <a:r>
              <a:rPr lang="en-US" dirty="0"/>
              <a:t>Focus on transparency and     ease of adoption</a:t>
            </a:r>
          </a:p>
          <a:p>
            <a:pPr lvl="1"/>
            <a:r>
              <a:rPr lang="en-US" dirty="0"/>
              <a:t>Common abstraction: virtual memory</a:t>
            </a:r>
          </a:p>
          <a:p>
            <a:pPr lvl="1"/>
            <a:endParaRPr lang="en-US" dirty="0"/>
          </a:p>
          <a:p>
            <a:endParaRPr lang="en-US" dirty="0"/>
          </a:p>
        </p:txBody>
      </p:sp>
      <p:cxnSp>
        <p:nvCxnSpPr>
          <p:cNvPr id="7" name="Straight Arrow Connector 6">
            <a:extLst>
              <a:ext uri="{FF2B5EF4-FFF2-40B4-BE49-F238E27FC236}">
                <a16:creationId xmlns:a16="http://schemas.microsoft.com/office/drawing/2014/main" id="{D1BF908F-2F84-CB4D-8FC2-A8ED7192A773}"/>
              </a:ext>
            </a:extLst>
          </p:cNvPr>
          <p:cNvCxnSpPr>
            <a:cxnSpLocks/>
          </p:cNvCxnSpPr>
          <p:nvPr/>
        </p:nvCxnSpPr>
        <p:spPr>
          <a:xfrm>
            <a:off x="1524000" y="3195145"/>
            <a:ext cx="8870731" cy="0"/>
          </a:xfrm>
          <a:prstGeom prst="straightConnector1">
            <a:avLst/>
          </a:prstGeom>
          <a:ln w="127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032DCE7-3CA5-3246-8982-F729CC04FEA1}"/>
              </a:ext>
            </a:extLst>
          </p:cNvPr>
          <p:cNvSpPr txBox="1"/>
          <p:nvPr/>
        </p:nvSpPr>
        <p:spPr>
          <a:xfrm>
            <a:off x="1900553" y="2753583"/>
            <a:ext cx="1391856" cy="369332"/>
          </a:xfrm>
          <a:prstGeom prst="rect">
            <a:avLst/>
          </a:prstGeom>
          <a:noFill/>
        </p:spPr>
        <p:txBody>
          <a:bodyPr wrap="none" rtlCol="0">
            <a:spAutoFit/>
          </a:bodyPr>
          <a:lstStyle/>
          <a:p>
            <a:r>
              <a:rPr lang="en-US" dirty="0"/>
              <a:t>Performance</a:t>
            </a:r>
          </a:p>
        </p:txBody>
      </p:sp>
      <p:sp>
        <p:nvSpPr>
          <p:cNvPr id="11" name="TextBox 10">
            <a:extLst>
              <a:ext uri="{FF2B5EF4-FFF2-40B4-BE49-F238E27FC236}">
                <a16:creationId xmlns:a16="http://schemas.microsoft.com/office/drawing/2014/main" id="{A233AAA3-B128-5948-B9B0-5E79B4432110}"/>
              </a:ext>
            </a:extLst>
          </p:cNvPr>
          <p:cNvSpPr txBox="1"/>
          <p:nvPr/>
        </p:nvSpPr>
        <p:spPr>
          <a:xfrm>
            <a:off x="8553219" y="2753583"/>
            <a:ext cx="1428981" cy="369332"/>
          </a:xfrm>
          <a:prstGeom prst="rect">
            <a:avLst/>
          </a:prstGeom>
          <a:noFill/>
        </p:spPr>
        <p:txBody>
          <a:bodyPr wrap="none" rtlCol="0">
            <a:spAutoFit/>
          </a:bodyPr>
          <a:lstStyle/>
          <a:p>
            <a:r>
              <a:rPr lang="en-US" dirty="0"/>
              <a:t>Transparency</a:t>
            </a:r>
          </a:p>
        </p:txBody>
      </p:sp>
    </p:spTree>
    <p:extLst>
      <p:ext uri="{BB962C8B-B14F-4D97-AF65-F5344CB8AC3E}">
        <p14:creationId xmlns:p14="http://schemas.microsoft.com/office/powerpoint/2010/main" val="1097052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08612-F634-B843-A6FE-7FFD3A4BAA96}"/>
              </a:ext>
            </a:extLst>
          </p:cNvPr>
          <p:cNvSpPr>
            <a:spLocks noGrp="1"/>
          </p:cNvSpPr>
          <p:nvPr>
            <p:ph type="title"/>
          </p:nvPr>
        </p:nvSpPr>
        <p:spPr/>
        <p:txBody>
          <a:bodyPr/>
          <a:lstStyle/>
          <a:p>
            <a:r>
              <a:rPr lang="en-US" dirty="0"/>
              <a:t>Background</a:t>
            </a:r>
          </a:p>
        </p:txBody>
      </p:sp>
      <p:sp>
        <p:nvSpPr>
          <p:cNvPr id="4" name="Slide Number Placeholder 3">
            <a:extLst>
              <a:ext uri="{FF2B5EF4-FFF2-40B4-BE49-F238E27FC236}">
                <a16:creationId xmlns:a16="http://schemas.microsoft.com/office/drawing/2014/main" id="{B963ECC7-B226-684B-8F91-7F5D235CAEA1}"/>
              </a:ext>
            </a:extLst>
          </p:cNvPr>
          <p:cNvSpPr>
            <a:spLocks noGrp="1"/>
          </p:cNvSpPr>
          <p:nvPr>
            <p:ph type="sldNum" sz="quarter" idx="12"/>
          </p:nvPr>
        </p:nvSpPr>
        <p:spPr/>
        <p:txBody>
          <a:bodyPr/>
          <a:lstStyle/>
          <a:p>
            <a:fld id="{C7B98C49-481B-5940-955C-BA25B8A25E4C}" type="slidenum">
              <a:rPr lang="en-US" smtClean="0"/>
              <a:t>31</a:t>
            </a:fld>
            <a:endParaRPr lang="en-US"/>
          </a:p>
        </p:txBody>
      </p:sp>
      <p:sp>
        <p:nvSpPr>
          <p:cNvPr id="8" name="Cross 7">
            <a:extLst>
              <a:ext uri="{FF2B5EF4-FFF2-40B4-BE49-F238E27FC236}">
                <a16:creationId xmlns:a16="http://schemas.microsoft.com/office/drawing/2014/main" id="{AA50D438-59D1-8A4C-8801-20DA000488A8}"/>
              </a:ext>
            </a:extLst>
          </p:cNvPr>
          <p:cNvSpPr/>
          <p:nvPr/>
        </p:nvSpPr>
        <p:spPr>
          <a:xfrm>
            <a:off x="4133849" y="3240468"/>
            <a:ext cx="787621" cy="795504"/>
          </a:xfrm>
          <a:prstGeom prst="plus">
            <a:avLst>
              <a:gd name="adj" fmla="val 37292"/>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E98D2A1-5099-1547-9EFC-CAAC063071A7}"/>
              </a:ext>
            </a:extLst>
          </p:cNvPr>
          <p:cNvSpPr/>
          <p:nvPr/>
        </p:nvSpPr>
        <p:spPr>
          <a:xfrm>
            <a:off x="1296715" y="2969499"/>
            <a:ext cx="2476499" cy="1325563"/>
          </a:xfrm>
          <a:prstGeom prst="ellipse">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Traditional schedulers</a:t>
            </a:r>
          </a:p>
        </p:txBody>
      </p:sp>
      <p:sp>
        <p:nvSpPr>
          <p:cNvPr id="10" name="Oval 9">
            <a:extLst>
              <a:ext uri="{FF2B5EF4-FFF2-40B4-BE49-F238E27FC236}">
                <a16:creationId xmlns:a16="http://schemas.microsoft.com/office/drawing/2014/main" id="{06F19E51-AA67-2F44-B3DE-B18B994008E5}"/>
              </a:ext>
            </a:extLst>
          </p:cNvPr>
          <p:cNvSpPr/>
          <p:nvPr/>
        </p:nvSpPr>
        <p:spPr>
          <a:xfrm>
            <a:off x="5282105" y="2969498"/>
            <a:ext cx="2476500" cy="1325563"/>
          </a:xfrm>
          <a:prstGeom prst="ellipse">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Systems for Disaggregated Memory</a:t>
            </a:r>
          </a:p>
        </p:txBody>
      </p:sp>
      <p:sp>
        <p:nvSpPr>
          <p:cNvPr id="11" name="TextBox 10">
            <a:extLst>
              <a:ext uri="{FF2B5EF4-FFF2-40B4-BE49-F238E27FC236}">
                <a16:creationId xmlns:a16="http://schemas.microsoft.com/office/drawing/2014/main" id="{7D5EB648-E155-8B4A-A09E-943C835035FF}"/>
              </a:ext>
            </a:extLst>
          </p:cNvPr>
          <p:cNvSpPr txBox="1"/>
          <p:nvPr/>
        </p:nvSpPr>
        <p:spPr>
          <a:xfrm>
            <a:off x="7998372" y="2402195"/>
            <a:ext cx="1066318" cy="2215991"/>
          </a:xfrm>
          <a:prstGeom prst="rect">
            <a:avLst/>
          </a:prstGeom>
          <a:noFill/>
        </p:spPr>
        <p:txBody>
          <a:bodyPr wrap="none" rtlCol="0">
            <a:spAutoFit/>
          </a:bodyPr>
          <a:lstStyle/>
          <a:p>
            <a:r>
              <a:rPr lang="en-US" sz="13800" dirty="0">
                <a:solidFill>
                  <a:schemeClr val="accent6">
                    <a:lumMod val="75000"/>
                  </a:schemeClr>
                </a:solidFill>
              </a:rPr>
              <a:t>=</a:t>
            </a:r>
            <a:endParaRPr lang="en-US" dirty="0">
              <a:solidFill>
                <a:schemeClr val="accent6">
                  <a:lumMod val="75000"/>
                </a:schemeClr>
              </a:solidFill>
            </a:endParaRPr>
          </a:p>
        </p:txBody>
      </p:sp>
      <p:sp>
        <p:nvSpPr>
          <p:cNvPr id="12" name="TextBox 11">
            <a:extLst>
              <a:ext uri="{FF2B5EF4-FFF2-40B4-BE49-F238E27FC236}">
                <a16:creationId xmlns:a16="http://schemas.microsoft.com/office/drawing/2014/main" id="{8202303C-933C-FD46-A6F4-9EC56B8517C8}"/>
              </a:ext>
            </a:extLst>
          </p:cNvPr>
          <p:cNvSpPr txBox="1"/>
          <p:nvPr/>
        </p:nvSpPr>
        <p:spPr>
          <a:xfrm>
            <a:off x="9548427" y="2579166"/>
            <a:ext cx="867545" cy="1862048"/>
          </a:xfrm>
          <a:prstGeom prst="rect">
            <a:avLst/>
          </a:prstGeom>
          <a:noFill/>
        </p:spPr>
        <p:txBody>
          <a:bodyPr wrap="none" rtlCol="0">
            <a:spAutoFit/>
          </a:bodyPr>
          <a:lstStyle/>
          <a:p>
            <a:r>
              <a:rPr lang="en-US" sz="11500" dirty="0">
                <a:solidFill>
                  <a:schemeClr val="tx1">
                    <a:lumMod val="75000"/>
                    <a:lumOff val="25000"/>
                  </a:schemeClr>
                </a:solidFill>
              </a:rPr>
              <a:t>?</a:t>
            </a:r>
            <a:endParaRPr lang="en-US" dirty="0">
              <a:solidFill>
                <a:schemeClr val="tx1">
                  <a:lumMod val="75000"/>
                  <a:lumOff val="25000"/>
                </a:schemeClr>
              </a:solidFill>
            </a:endParaRPr>
          </a:p>
        </p:txBody>
      </p:sp>
      <p:sp>
        <p:nvSpPr>
          <p:cNvPr id="14" name="Up Arrow 13">
            <a:extLst>
              <a:ext uri="{FF2B5EF4-FFF2-40B4-BE49-F238E27FC236}">
                <a16:creationId xmlns:a16="http://schemas.microsoft.com/office/drawing/2014/main" id="{504D640E-697A-C246-8024-D9B5D8280AA7}"/>
              </a:ext>
            </a:extLst>
          </p:cNvPr>
          <p:cNvSpPr/>
          <p:nvPr/>
        </p:nvSpPr>
        <p:spPr>
          <a:xfrm rot="13158633">
            <a:off x="3407277" y="1640438"/>
            <a:ext cx="484632" cy="132551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2511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B6650-B555-8145-8CE2-A8FC52CCE43B}"/>
              </a:ext>
            </a:extLst>
          </p:cNvPr>
          <p:cNvSpPr>
            <a:spLocks noGrp="1"/>
          </p:cNvSpPr>
          <p:nvPr>
            <p:ph type="title"/>
          </p:nvPr>
        </p:nvSpPr>
        <p:spPr/>
        <p:txBody>
          <a:bodyPr/>
          <a:lstStyle/>
          <a:p>
            <a:r>
              <a:rPr lang="en-US" dirty="0"/>
              <a:t>Scheduling: The usual way</a:t>
            </a:r>
          </a:p>
        </p:txBody>
      </p:sp>
      <p:sp>
        <p:nvSpPr>
          <p:cNvPr id="3" name="Content Placeholder 2">
            <a:extLst>
              <a:ext uri="{FF2B5EF4-FFF2-40B4-BE49-F238E27FC236}">
                <a16:creationId xmlns:a16="http://schemas.microsoft.com/office/drawing/2014/main" id="{51EF4951-833D-1545-909B-21603D45AE80}"/>
              </a:ext>
            </a:extLst>
          </p:cNvPr>
          <p:cNvSpPr>
            <a:spLocks noGrp="1"/>
          </p:cNvSpPr>
          <p:nvPr>
            <p:ph idx="1"/>
          </p:nvPr>
        </p:nvSpPr>
        <p:spPr/>
        <p:txBody>
          <a:bodyPr>
            <a:normAutofit/>
          </a:bodyPr>
          <a:lstStyle/>
          <a:p>
            <a:r>
              <a:rPr lang="en-US" dirty="0"/>
              <a:t>Scheduling in Kernel</a:t>
            </a:r>
          </a:p>
          <a:p>
            <a:r>
              <a:rPr lang="en-US" dirty="0"/>
              <a:t>Kernel threads to express parallelism</a:t>
            </a:r>
          </a:p>
          <a:p>
            <a:r>
              <a:rPr lang="en-US" dirty="0"/>
              <a:t>But Kernel threading primitives are expensive!</a:t>
            </a:r>
          </a:p>
          <a:p>
            <a:pPr lvl="1"/>
            <a:r>
              <a:rPr lang="en-US" dirty="0"/>
              <a:t>Large number of threads not feasible</a:t>
            </a:r>
          </a:p>
          <a:p>
            <a:pPr lvl="1"/>
            <a:r>
              <a:rPr lang="en-US" dirty="0"/>
              <a:t>Hides parallelism from the scheduler</a:t>
            </a:r>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9F39F7AA-DF0C-724D-8DF8-91CE818930F3}"/>
              </a:ext>
            </a:extLst>
          </p:cNvPr>
          <p:cNvSpPr>
            <a:spLocks noGrp="1"/>
          </p:cNvSpPr>
          <p:nvPr>
            <p:ph type="sldNum" sz="quarter" idx="12"/>
          </p:nvPr>
        </p:nvSpPr>
        <p:spPr/>
        <p:txBody>
          <a:bodyPr/>
          <a:lstStyle/>
          <a:p>
            <a:fld id="{C7B98C49-481B-5940-955C-BA25B8A25E4C}" type="slidenum">
              <a:rPr lang="en-US" smtClean="0"/>
              <a:t>32</a:t>
            </a:fld>
            <a:endParaRPr lang="en-US"/>
          </a:p>
        </p:txBody>
      </p:sp>
      <p:pic>
        <p:nvPicPr>
          <p:cNvPr id="5" name="Picture 4">
            <a:extLst>
              <a:ext uri="{FF2B5EF4-FFF2-40B4-BE49-F238E27FC236}">
                <a16:creationId xmlns:a16="http://schemas.microsoft.com/office/drawing/2014/main" id="{ED5E17E9-1C7E-7449-8B22-3AF54813425D}"/>
              </a:ext>
            </a:extLst>
          </p:cNvPr>
          <p:cNvPicPr>
            <a:picLocks noChangeAspect="1"/>
          </p:cNvPicPr>
          <p:nvPr/>
        </p:nvPicPr>
        <p:blipFill>
          <a:blip r:embed="rId3"/>
          <a:stretch>
            <a:fillRect/>
          </a:stretch>
        </p:blipFill>
        <p:spPr>
          <a:xfrm>
            <a:off x="5066090" y="4275440"/>
            <a:ext cx="6382303" cy="2080910"/>
          </a:xfrm>
          <a:prstGeom prst="rect">
            <a:avLst/>
          </a:prstGeom>
          <a:ln>
            <a:solidFill>
              <a:schemeClr val="tx1"/>
            </a:solidFill>
          </a:ln>
        </p:spPr>
      </p:pic>
      <p:sp>
        <p:nvSpPr>
          <p:cNvPr id="6" name="Rounded Rectangle 5">
            <a:extLst>
              <a:ext uri="{FF2B5EF4-FFF2-40B4-BE49-F238E27FC236}">
                <a16:creationId xmlns:a16="http://schemas.microsoft.com/office/drawing/2014/main" id="{87BD8909-9C89-5042-8905-D5645AA33F08}"/>
              </a:ext>
            </a:extLst>
          </p:cNvPr>
          <p:cNvSpPr/>
          <p:nvPr/>
        </p:nvSpPr>
        <p:spPr>
          <a:xfrm>
            <a:off x="7294179" y="4456386"/>
            <a:ext cx="1156138" cy="1807780"/>
          </a:xfrm>
          <a:prstGeom prst="round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481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D3FC-B161-4948-9D3B-BBCE1B25A2EF}"/>
              </a:ext>
            </a:extLst>
          </p:cNvPr>
          <p:cNvSpPr>
            <a:spLocks noGrp="1"/>
          </p:cNvSpPr>
          <p:nvPr>
            <p:ph type="title"/>
          </p:nvPr>
        </p:nvSpPr>
        <p:spPr/>
        <p:txBody>
          <a:bodyPr/>
          <a:lstStyle/>
          <a:p>
            <a:r>
              <a:rPr lang="en-US" dirty="0"/>
              <a:t>User-space schedulers</a:t>
            </a:r>
          </a:p>
        </p:txBody>
      </p:sp>
      <p:sp>
        <p:nvSpPr>
          <p:cNvPr id="3" name="Content Placeholder 2">
            <a:extLst>
              <a:ext uri="{FF2B5EF4-FFF2-40B4-BE49-F238E27FC236}">
                <a16:creationId xmlns:a16="http://schemas.microsoft.com/office/drawing/2014/main" id="{304EB073-CB06-EE40-8C19-D891B4761CD7}"/>
              </a:ext>
            </a:extLst>
          </p:cNvPr>
          <p:cNvSpPr>
            <a:spLocks noGrp="1"/>
          </p:cNvSpPr>
          <p:nvPr>
            <p:ph idx="1"/>
          </p:nvPr>
        </p:nvSpPr>
        <p:spPr/>
        <p:txBody>
          <a:bodyPr>
            <a:normAutofit lnSpcReduction="10000"/>
          </a:bodyPr>
          <a:lstStyle/>
          <a:p>
            <a:r>
              <a:rPr lang="en-US" dirty="0"/>
              <a:t>Lightweight Threads scheduled in User-space</a:t>
            </a:r>
          </a:p>
          <a:p>
            <a:r>
              <a:rPr lang="en-US" dirty="0"/>
              <a:t>Separates thread scheduling from core allocation</a:t>
            </a:r>
          </a:p>
          <a:p>
            <a:r>
              <a:rPr lang="en-US" dirty="0"/>
              <a:t>Runtimes provides super-light locks and kernel-bypass I/O </a:t>
            </a:r>
          </a:p>
          <a:p>
            <a:pPr lvl="1"/>
            <a:r>
              <a:rPr lang="en-US" dirty="0"/>
              <a:t>Keep things in user-space!</a:t>
            </a:r>
          </a:p>
          <a:p>
            <a:r>
              <a:rPr lang="en-US" dirty="0"/>
              <a:t>Con</a:t>
            </a:r>
          </a:p>
          <a:p>
            <a:pPr lvl="1"/>
            <a:r>
              <a:rPr lang="en-US" dirty="0"/>
              <a:t>Cooperative scheduling</a:t>
            </a:r>
          </a:p>
          <a:p>
            <a:pPr lvl="1"/>
            <a:r>
              <a:rPr lang="en-US" dirty="0"/>
              <a:t>Coarse-granular core allocation</a:t>
            </a:r>
          </a:p>
          <a:p>
            <a:pPr lvl="1"/>
            <a:r>
              <a:rPr lang="en-US" dirty="0"/>
              <a:t>Can’t work well with Kernel</a:t>
            </a:r>
          </a:p>
          <a:p>
            <a:pPr lvl="1"/>
            <a:endParaRPr lang="en-US" dirty="0">
              <a:sym typeface="Wingdings" pitchFamily="2" charset="2"/>
            </a:endParaRPr>
          </a:p>
          <a:p>
            <a:pPr marL="0" indent="0">
              <a:buNone/>
            </a:pPr>
            <a:r>
              <a:rPr lang="en-US" dirty="0"/>
              <a:t>e.g., Arachne, Shenango, </a:t>
            </a:r>
            <a:r>
              <a:rPr lang="en-US" dirty="0" err="1"/>
              <a:t>Caladan</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C591A03-5AA7-9B45-A7E5-10E35F31C69E}"/>
              </a:ext>
            </a:extLst>
          </p:cNvPr>
          <p:cNvSpPr>
            <a:spLocks noGrp="1"/>
          </p:cNvSpPr>
          <p:nvPr>
            <p:ph type="sldNum" sz="quarter" idx="12"/>
          </p:nvPr>
        </p:nvSpPr>
        <p:spPr/>
        <p:txBody>
          <a:bodyPr/>
          <a:lstStyle/>
          <a:p>
            <a:fld id="{C7B98C49-481B-5940-955C-BA25B8A25E4C}" type="slidenum">
              <a:rPr lang="en-US" smtClean="0"/>
              <a:t>33</a:t>
            </a:fld>
            <a:endParaRPr lang="en-US" dirty="0"/>
          </a:p>
        </p:txBody>
      </p:sp>
    </p:spTree>
    <p:extLst>
      <p:ext uri="{BB962C8B-B14F-4D97-AF65-F5344CB8AC3E}">
        <p14:creationId xmlns:p14="http://schemas.microsoft.com/office/powerpoint/2010/main" val="1131013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405B5-74F3-7547-BF5D-B2720D07CA2D}"/>
              </a:ext>
            </a:extLst>
          </p:cNvPr>
          <p:cNvSpPr>
            <a:spLocks noGrp="1"/>
          </p:cNvSpPr>
          <p:nvPr>
            <p:ph type="title"/>
          </p:nvPr>
        </p:nvSpPr>
        <p:spPr/>
        <p:txBody>
          <a:bodyPr/>
          <a:lstStyle/>
          <a:p>
            <a:r>
              <a:rPr lang="en-US" dirty="0"/>
              <a:t>Why is this interesting?</a:t>
            </a:r>
          </a:p>
        </p:txBody>
      </p:sp>
      <p:sp>
        <p:nvSpPr>
          <p:cNvPr id="3" name="Content Placeholder 2">
            <a:extLst>
              <a:ext uri="{FF2B5EF4-FFF2-40B4-BE49-F238E27FC236}">
                <a16:creationId xmlns:a16="http://schemas.microsoft.com/office/drawing/2014/main" id="{B94F0510-E746-3045-BD2A-D58892199026}"/>
              </a:ext>
            </a:extLst>
          </p:cNvPr>
          <p:cNvSpPr>
            <a:spLocks noGrp="1"/>
          </p:cNvSpPr>
          <p:nvPr>
            <p:ph idx="1"/>
          </p:nvPr>
        </p:nvSpPr>
        <p:spPr/>
        <p:txBody>
          <a:bodyPr/>
          <a:lstStyle/>
          <a:p>
            <a:r>
              <a:rPr lang="en-US" dirty="0"/>
              <a:t>Would state-of-the-art schedulers work on remote memory?</a:t>
            </a:r>
          </a:p>
          <a:p>
            <a:r>
              <a:rPr lang="en-US" dirty="0"/>
              <a:t>Exploit parallelism to hide remote latencies</a:t>
            </a:r>
          </a:p>
          <a:p>
            <a:r>
              <a:rPr lang="en-US" dirty="0"/>
              <a:t>A step towards rack-scale scheduling</a:t>
            </a:r>
          </a:p>
          <a:p>
            <a:endParaRPr lang="en-US" dirty="0"/>
          </a:p>
        </p:txBody>
      </p:sp>
      <p:sp>
        <p:nvSpPr>
          <p:cNvPr id="4" name="Slide Number Placeholder 3">
            <a:extLst>
              <a:ext uri="{FF2B5EF4-FFF2-40B4-BE49-F238E27FC236}">
                <a16:creationId xmlns:a16="http://schemas.microsoft.com/office/drawing/2014/main" id="{17E06917-7EF3-8C44-8B51-7E14BF8C238A}"/>
              </a:ext>
            </a:extLst>
          </p:cNvPr>
          <p:cNvSpPr>
            <a:spLocks noGrp="1"/>
          </p:cNvSpPr>
          <p:nvPr>
            <p:ph type="sldNum" sz="quarter" idx="12"/>
          </p:nvPr>
        </p:nvSpPr>
        <p:spPr/>
        <p:txBody>
          <a:bodyPr/>
          <a:lstStyle/>
          <a:p>
            <a:fld id="{C7B98C49-481B-5940-955C-BA25B8A25E4C}" type="slidenum">
              <a:rPr lang="en-US" smtClean="0"/>
              <a:t>34</a:t>
            </a:fld>
            <a:endParaRPr lang="en-US" dirty="0"/>
          </a:p>
        </p:txBody>
      </p:sp>
      <p:pic>
        <p:nvPicPr>
          <p:cNvPr id="5" name="Picture 2" descr="Png Images Server Icon Free Download - Transparent Background Computer  Server Png,Servers Icon Png - free transparent png images - pngaaa.com">
            <a:extLst>
              <a:ext uri="{FF2B5EF4-FFF2-40B4-BE49-F238E27FC236}">
                <a16:creationId xmlns:a16="http://schemas.microsoft.com/office/drawing/2014/main" id="{8922C2E9-BE75-CD4C-99C1-7F01A38BC26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328225" y="3536519"/>
            <a:ext cx="4564750" cy="3002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1386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37A76-C847-4043-9AC9-ECBFD32DA104}"/>
              </a:ext>
            </a:extLst>
          </p:cNvPr>
          <p:cNvSpPr>
            <a:spLocks noGrp="1"/>
          </p:cNvSpPr>
          <p:nvPr>
            <p:ph type="title"/>
          </p:nvPr>
        </p:nvSpPr>
        <p:spPr/>
        <p:txBody>
          <a:bodyPr/>
          <a:lstStyle/>
          <a:p>
            <a:r>
              <a:rPr lang="en-US" dirty="0"/>
              <a:t>Out-of-the-box Performance</a:t>
            </a:r>
          </a:p>
        </p:txBody>
      </p:sp>
      <p:sp>
        <p:nvSpPr>
          <p:cNvPr id="3" name="Content Placeholder 2">
            <a:extLst>
              <a:ext uri="{FF2B5EF4-FFF2-40B4-BE49-F238E27FC236}">
                <a16:creationId xmlns:a16="http://schemas.microsoft.com/office/drawing/2014/main" id="{50518987-79E2-F54D-89A6-EAFDB96D3BAC}"/>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u="sng" dirty="0"/>
              <a:t>Goal</a:t>
            </a:r>
            <a:r>
              <a:rPr lang="en-US" dirty="0"/>
              <a:t>: Characterize Performance</a:t>
            </a:r>
          </a:p>
        </p:txBody>
      </p:sp>
      <p:sp>
        <p:nvSpPr>
          <p:cNvPr id="4" name="Slide Number Placeholder 3">
            <a:extLst>
              <a:ext uri="{FF2B5EF4-FFF2-40B4-BE49-F238E27FC236}">
                <a16:creationId xmlns:a16="http://schemas.microsoft.com/office/drawing/2014/main" id="{FC05D7FE-9E10-FD4F-B352-77277BDAF4DC}"/>
              </a:ext>
            </a:extLst>
          </p:cNvPr>
          <p:cNvSpPr>
            <a:spLocks noGrp="1"/>
          </p:cNvSpPr>
          <p:nvPr>
            <p:ph type="sldNum" sz="quarter" idx="12"/>
          </p:nvPr>
        </p:nvSpPr>
        <p:spPr/>
        <p:txBody>
          <a:bodyPr/>
          <a:lstStyle/>
          <a:p>
            <a:fld id="{C7B98C49-481B-5940-955C-BA25B8A25E4C}" type="slidenum">
              <a:rPr lang="en-US" smtClean="0"/>
              <a:t>35</a:t>
            </a:fld>
            <a:endParaRPr lang="en-US"/>
          </a:p>
        </p:txBody>
      </p:sp>
      <p:sp>
        <p:nvSpPr>
          <p:cNvPr id="6" name="TextBox 5">
            <a:extLst>
              <a:ext uri="{FF2B5EF4-FFF2-40B4-BE49-F238E27FC236}">
                <a16:creationId xmlns:a16="http://schemas.microsoft.com/office/drawing/2014/main" id="{22BC304B-775E-C540-BB09-711268714383}"/>
              </a:ext>
            </a:extLst>
          </p:cNvPr>
          <p:cNvSpPr txBox="1"/>
          <p:nvPr/>
        </p:nvSpPr>
        <p:spPr>
          <a:xfrm>
            <a:off x="9038686" y="3059668"/>
            <a:ext cx="1663404" cy="369332"/>
          </a:xfrm>
          <a:prstGeom prst="rect">
            <a:avLst/>
          </a:prstGeom>
          <a:noFill/>
        </p:spPr>
        <p:txBody>
          <a:bodyPr wrap="none" rtlCol="0">
            <a:spAutoFit/>
          </a:bodyPr>
          <a:lstStyle/>
          <a:p>
            <a:r>
              <a:rPr lang="en-US" dirty="0"/>
              <a:t>(Details shortly)</a:t>
            </a:r>
          </a:p>
        </p:txBody>
      </p:sp>
      <p:pic>
        <p:nvPicPr>
          <p:cNvPr id="7" name="Picture 6">
            <a:extLst>
              <a:ext uri="{FF2B5EF4-FFF2-40B4-BE49-F238E27FC236}">
                <a16:creationId xmlns:a16="http://schemas.microsoft.com/office/drawing/2014/main" id="{8631FDC9-07ED-0348-B575-47007EAD821E}"/>
              </a:ext>
            </a:extLst>
          </p:cNvPr>
          <p:cNvPicPr>
            <a:picLocks noChangeAspect="1"/>
          </p:cNvPicPr>
          <p:nvPr/>
        </p:nvPicPr>
        <p:blipFill>
          <a:blip r:embed="rId2"/>
          <a:stretch>
            <a:fillRect/>
          </a:stretch>
        </p:blipFill>
        <p:spPr>
          <a:xfrm>
            <a:off x="1832707" y="2039063"/>
            <a:ext cx="6130159" cy="2971251"/>
          </a:xfrm>
          <a:prstGeom prst="rect">
            <a:avLst/>
          </a:prstGeom>
        </p:spPr>
      </p:pic>
    </p:spTree>
    <p:extLst>
      <p:ext uri="{BB962C8B-B14F-4D97-AF65-F5344CB8AC3E}">
        <p14:creationId xmlns:p14="http://schemas.microsoft.com/office/powerpoint/2010/main" val="41590280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D3D56-1B58-044F-845B-938CC7EA1B66}"/>
              </a:ext>
            </a:extLst>
          </p:cNvPr>
          <p:cNvSpPr>
            <a:spLocks noGrp="1"/>
          </p:cNvSpPr>
          <p:nvPr>
            <p:ph type="title"/>
          </p:nvPr>
        </p:nvSpPr>
        <p:spPr/>
        <p:txBody>
          <a:bodyPr/>
          <a:lstStyle/>
          <a:p>
            <a:r>
              <a:rPr lang="en-US" dirty="0"/>
              <a:t>A suspect: Page faults</a:t>
            </a:r>
          </a:p>
        </p:txBody>
      </p:sp>
      <p:sp>
        <p:nvSpPr>
          <p:cNvPr id="3" name="Content Placeholder 2">
            <a:extLst>
              <a:ext uri="{FF2B5EF4-FFF2-40B4-BE49-F238E27FC236}">
                <a16:creationId xmlns:a16="http://schemas.microsoft.com/office/drawing/2014/main" id="{F1B4566C-643A-3145-B72F-80D578F8ED6E}"/>
              </a:ext>
            </a:extLst>
          </p:cNvPr>
          <p:cNvSpPr>
            <a:spLocks noGrp="1"/>
          </p:cNvSpPr>
          <p:nvPr>
            <p:ph idx="1"/>
          </p:nvPr>
        </p:nvSpPr>
        <p:spPr>
          <a:xfrm>
            <a:off x="838200" y="1825625"/>
            <a:ext cx="6981497" cy="4351338"/>
          </a:xfrm>
        </p:spPr>
        <p:txBody>
          <a:bodyPr>
            <a:normAutofit fontScale="92500"/>
          </a:bodyPr>
          <a:lstStyle/>
          <a:p>
            <a:pPr marL="0" indent="0">
              <a:buNone/>
            </a:pPr>
            <a:r>
              <a:rPr lang="en-US" dirty="0"/>
              <a:t>Gateway to remote memory in transparent systems.</a:t>
            </a:r>
          </a:p>
          <a:p>
            <a:pPr marL="0" indent="0">
              <a:buNone/>
            </a:pPr>
            <a:endParaRPr lang="en-US" dirty="0"/>
          </a:p>
          <a:p>
            <a:pPr marL="0" indent="0">
              <a:buNone/>
            </a:pPr>
            <a:r>
              <a:rPr lang="en-US" dirty="0"/>
              <a:t>Today’s user-space schedulers use kernel thread as a proxy for cores (one thread per core) – to avoid kernel scheduler.</a:t>
            </a:r>
          </a:p>
          <a:p>
            <a:pPr marL="457200" lvl="1" indent="0">
              <a:buNone/>
            </a:pPr>
            <a:endParaRPr lang="en-US" dirty="0"/>
          </a:p>
          <a:p>
            <a:pPr marL="0" indent="0">
              <a:buNone/>
            </a:pPr>
            <a:r>
              <a:rPr lang="en-US" dirty="0"/>
              <a:t>Being blocking operations, they take the thread/core away </a:t>
            </a:r>
          </a:p>
          <a:p>
            <a:r>
              <a:rPr lang="en-US" dirty="0"/>
              <a:t>Limits page fault (remote access) concurrency  </a:t>
            </a:r>
          </a:p>
          <a:p>
            <a:pPr lvl="1"/>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896F5D9-8470-B847-A6FB-F6FA34A491DC}"/>
              </a:ext>
            </a:extLst>
          </p:cNvPr>
          <p:cNvSpPr>
            <a:spLocks noGrp="1"/>
          </p:cNvSpPr>
          <p:nvPr>
            <p:ph type="sldNum" sz="quarter" idx="12"/>
          </p:nvPr>
        </p:nvSpPr>
        <p:spPr/>
        <p:txBody>
          <a:bodyPr/>
          <a:lstStyle/>
          <a:p>
            <a:fld id="{C7B98C49-481B-5940-955C-BA25B8A25E4C}" type="slidenum">
              <a:rPr lang="en-US" smtClean="0"/>
              <a:t>36</a:t>
            </a:fld>
            <a:endParaRPr lang="en-US"/>
          </a:p>
        </p:txBody>
      </p:sp>
    </p:spTree>
    <p:extLst>
      <p:ext uri="{BB962C8B-B14F-4D97-AF65-F5344CB8AC3E}">
        <p14:creationId xmlns:p14="http://schemas.microsoft.com/office/powerpoint/2010/main" val="8522601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508F-4B82-BD45-8647-A80A90CEBF4E}"/>
              </a:ext>
            </a:extLst>
          </p:cNvPr>
          <p:cNvSpPr>
            <a:spLocks noGrp="1"/>
          </p:cNvSpPr>
          <p:nvPr>
            <p:ph type="title"/>
          </p:nvPr>
        </p:nvSpPr>
        <p:spPr/>
        <p:txBody>
          <a:bodyPr/>
          <a:lstStyle/>
          <a:p>
            <a:r>
              <a:rPr lang="en-US" dirty="0" err="1"/>
              <a:t>Asynchronizing</a:t>
            </a:r>
            <a:r>
              <a:rPr lang="en-US" dirty="0"/>
              <a:t> Page faults</a:t>
            </a:r>
          </a:p>
        </p:txBody>
      </p:sp>
      <p:sp>
        <p:nvSpPr>
          <p:cNvPr id="3" name="Content Placeholder 2">
            <a:extLst>
              <a:ext uri="{FF2B5EF4-FFF2-40B4-BE49-F238E27FC236}">
                <a16:creationId xmlns:a16="http://schemas.microsoft.com/office/drawing/2014/main" id="{6A59B194-0B1A-B844-99F2-F62845A007E4}"/>
              </a:ext>
            </a:extLst>
          </p:cNvPr>
          <p:cNvSpPr>
            <a:spLocks noGrp="1"/>
          </p:cNvSpPr>
          <p:nvPr>
            <p:ph idx="1"/>
          </p:nvPr>
        </p:nvSpPr>
        <p:spPr>
          <a:xfrm>
            <a:off x="838200" y="1825625"/>
            <a:ext cx="8667044" cy="4351338"/>
          </a:xfrm>
        </p:spPr>
        <p:txBody>
          <a:bodyPr>
            <a:normAutofit/>
          </a:bodyPr>
          <a:lstStyle/>
          <a:p>
            <a:pPr marL="0" indent="0">
              <a:buNone/>
            </a:pPr>
            <a:r>
              <a:rPr lang="en-US" dirty="0"/>
              <a:t>Some blocking kernel calls have been asynchronized</a:t>
            </a:r>
          </a:p>
          <a:p>
            <a:pPr lvl="1"/>
            <a:r>
              <a:rPr lang="en-US" dirty="0"/>
              <a:t>Custom I/O interfaces</a:t>
            </a:r>
          </a:p>
          <a:p>
            <a:pPr marL="457200" lvl="1" indent="0">
              <a:buNone/>
            </a:pPr>
            <a:endParaRPr lang="en-US" dirty="0"/>
          </a:p>
          <a:p>
            <a:pPr marL="0" indent="0">
              <a:buNone/>
            </a:pPr>
            <a:r>
              <a:rPr lang="en-US" dirty="0"/>
              <a:t>But Page faults trap in hardware.</a:t>
            </a:r>
          </a:p>
          <a:p>
            <a:pPr lvl="1"/>
            <a:r>
              <a:rPr lang="en-US" dirty="0"/>
              <a:t>All current schedulers ignore the issue; not an option in a remote memory system</a:t>
            </a:r>
          </a:p>
          <a:p>
            <a:pPr lvl="1"/>
            <a:r>
              <a:rPr lang="en-US" dirty="0"/>
              <a:t>May require kernel upcalls like scheduler activations</a:t>
            </a:r>
          </a:p>
          <a:p>
            <a:pPr marL="0" indent="0">
              <a:buNone/>
            </a:pPr>
            <a:endParaRPr lang="en-US" dirty="0"/>
          </a:p>
          <a:p>
            <a:pPr marL="0" indent="0">
              <a:buNone/>
            </a:pPr>
            <a:r>
              <a:rPr lang="en-US" dirty="0"/>
              <a:t>Wait, show me that this is a real problem first!</a:t>
            </a:r>
          </a:p>
          <a:p>
            <a:pPr marL="0"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126629DF-784A-8642-A797-5170ED9EB49B}"/>
              </a:ext>
            </a:extLst>
          </p:cNvPr>
          <p:cNvSpPr>
            <a:spLocks noGrp="1"/>
          </p:cNvSpPr>
          <p:nvPr>
            <p:ph type="sldNum" sz="quarter" idx="12"/>
          </p:nvPr>
        </p:nvSpPr>
        <p:spPr/>
        <p:txBody>
          <a:bodyPr/>
          <a:lstStyle/>
          <a:p>
            <a:fld id="{C7B98C49-481B-5940-955C-BA25B8A25E4C}" type="slidenum">
              <a:rPr lang="en-US" smtClean="0"/>
              <a:t>37</a:t>
            </a:fld>
            <a:endParaRPr lang="en-US" dirty="0"/>
          </a:p>
        </p:txBody>
      </p:sp>
    </p:spTree>
    <p:extLst>
      <p:ext uri="{BB962C8B-B14F-4D97-AF65-F5344CB8AC3E}">
        <p14:creationId xmlns:p14="http://schemas.microsoft.com/office/powerpoint/2010/main" val="984628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0018-AF38-CC49-A975-C07734C54D8C}"/>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3AB28CE-A032-D840-BA36-A83B23878A2C}"/>
              </a:ext>
            </a:extLst>
          </p:cNvPr>
          <p:cNvSpPr>
            <a:spLocks noGrp="1"/>
          </p:cNvSpPr>
          <p:nvPr>
            <p:ph idx="1"/>
          </p:nvPr>
        </p:nvSpPr>
        <p:spPr/>
        <p:txBody>
          <a:bodyPr/>
          <a:lstStyle/>
          <a:p>
            <a:pPr marL="0" indent="0">
              <a:buNone/>
            </a:pPr>
            <a:r>
              <a:rPr lang="en-US" b="1" dirty="0"/>
              <a:t>Shenango</a:t>
            </a:r>
            <a:r>
              <a:rPr lang="en-US" dirty="0"/>
              <a:t> –  State-of-the-art user thread scheduler</a:t>
            </a:r>
          </a:p>
          <a:p>
            <a:pPr marL="0" indent="0">
              <a:buNone/>
            </a:pPr>
            <a:r>
              <a:rPr lang="en-US" b="1" dirty="0"/>
              <a:t>Kona</a:t>
            </a:r>
            <a:r>
              <a:rPr lang="en-US" dirty="0"/>
              <a:t> – State-of-the-art remote memory system</a:t>
            </a:r>
          </a:p>
          <a:p>
            <a:pPr marL="0" indent="0">
              <a:buNone/>
            </a:pPr>
            <a:endParaRPr lang="en-US" dirty="0"/>
          </a:p>
          <a:p>
            <a:pPr marL="0" indent="0">
              <a:buNone/>
            </a:pPr>
            <a:r>
              <a:rPr lang="en-US" dirty="0"/>
              <a:t>Run them together,</a:t>
            </a:r>
          </a:p>
          <a:p>
            <a:pPr marL="0" indent="0">
              <a:buNone/>
            </a:pPr>
            <a:r>
              <a:rPr lang="en-US" dirty="0"/>
              <a:t>Benchmark with </a:t>
            </a:r>
            <a:r>
              <a:rPr lang="en-US" b="1" dirty="0"/>
              <a:t>Memcached</a:t>
            </a:r>
            <a:endParaRPr lang="en-US" dirty="0"/>
          </a:p>
        </p:txBody>
      </p:sp>
      <p:sp>
        <p:nvSpPr>
          <p:cNvPr id="4" name="Slide Number Placeholder 3">
            <a:extLst>
              <a:ext uri="{FF2B5EF4-FFF2-40B4-BE49-F238E27FC236}">
                <a16:creationId xmlns:a16="http://schemas.microsoft.com/office/drawing/2014/main" id="{A09E5176-9154-5D49-9D82-064D03DE7B7D}"/>
              </a:ext>
            </a:extLst>
          </p:cNvPr>
          <p:cNvSpPr>
            <a:spLocks noGrp="1"/>
          </p:cNvSpPr>
          <p:nvPr>
            <p:ph type="sldNum" sz="quarter" idx="12"/>
          </p:nvPr>
        </p:nvSpPr>
        <p:spPr/>
        <p:txBody>
          <a:bodyPr/>
          <a:lstStyle/>
          <a:p>
            <a:fld id="{C7B98C49-481B-5940-955C-BA25B8A25E4C}" type="slidenum">
              <a:rPr lang="en-US" smtClean="0"/>
              <a:t>38</a:t>
            </a:fld>
            <a:endParaRPr lang="en-US"/>
          </a:p>
        </p:txBody>
      </p:sp>
      <p:pic>
        <p:nvPicPr>
          <p:cNvPr id="5" name="Picture 2" descr="Memcached Tutorial - Javatpoint">
            <a:extLst>
              <a:ext uri="{FF2B5EF4-FFF2-40B4-BE49-F238E27FC236}">
                <a16:creationId xmlns:a16="http://schemas.microsoft.com/office/drawing/2014/main" id="{F9E1F17B-7B0A-BC41-9BA8-D6E518D1C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3861168"/>
            <a:ext cx="2122945" cy="2122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260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723E-6C73-1E48-8A8F-BA264078C620}"/>
              </a:ext>
            </a:extLst>
          </p:cNvPr>
          <p:cNvSpPr>
            <a:spLocks noGrp="1"/>
          </p:cNvSpPr>
          <p:nvPr>
            <p:ph type="title"/>
          </p:nvPr>
        </p:nvSpPr>
        <p:spPr/>
        <p:txBody>
          <a:bodyPr/>
          <a:lstStyle/>
          <a:p>
            <a:r>
              <a:rPr lang="en-US" dirty="0"/>
              <a:t>Kona</a:t>
            </a:r>
          </a:p>
        </p:txBody>
      </p:sp>
      <p:sp>
        <p:nvSpPr>
          <p:cNvPr id="3" name="Content Placeholder 2">
            <a:extLst>
              <a:ext uri="{FF2B5EF4-FFF2-40B4-BE49-F238E27FC236}">
                <a16:creationId xmlns:a16="http://schemas.microsoft.com/office/drawing/2014/main" id="{80F9C28E-64D3-E44A-B867-7D6C94E55745}"/>
              </a:ext>
            </a:extLst>
          </p:cNvPr>
          <p:cNvSpPr>
            <a:spLocks noGrp="1"/>
          </p:cNvSpPr>
          <p:nvPr>
            <p:ph idx="1"/>
          </p:nvPr>
        </p:nvSpPr>
        <p:spPr>
          <a:xfrm>
            <a:off x="838201" y="1825625"/>
            <a:ext cx="6273800" cy="4351338"/>
          </a:xfrm>
        </p:spPr>
        <p:txBody>
          <a:bodyPr/>
          <a:lstStyle/>
          <a:p>
            <a:r>
              <a:rPr lang="en-US" dirty="0"/>
              <a:t>Paging-based remote memory</a:t>
            </a:r>
          </a:p>
        </p:txBody>
      </p:sp>
      <p:sp>
        <p:nvSpPr>
          <p:cNvPr id="4" name="Slide Number Placeholder 3">
            <a:extLst>
              <a:ext uri="{FF2B5EF4-FFF2-40B4-BE49-F238E27FC236}">
                <a16:creationId xmlns:a16="http://schemas.microsoft.com/office/drawing/2014/main" id="{DDB39D28-9286-6548-93EC-C6FE278BBC13}"/>
              </a:ext>
            </a:extLst>
          </p:cNvPr>
          <p:cNvSpPr>
            <a:spLocks noGrp="1"/>
          </p:cNvSpPr>
          <p:nvPr>
            <p:ph type="sldNum" sz="quarter" idx="12"/>
          </p:nvPr>
        </p:nvSpPr>
        <p:spPr/>
        <p:txBody>
          <a:bodyPr/>
          <a:lstStyle/>
          <a:p>
            <a:fld id="{C7B98C49-481B-5940-955C-BA25B8A25E4C}" type="slidenum">
              <a:rPr lang="en-US" smtClean="0"/>
              <a:t>39</a:t>
            </a:fld>
            <a:endParaRPr lang="en-US"/>
          </a:p>
        </p:txBody>
      </p:sp>
      <p:sp>
        <p:nvSpPr>
          <p:cNvPr id="36" name="Rectangle: Rounded Corners 27">
            <a:extLst>
              <a:ext uri="{FF2B5EF4-FFF2-40B4-BE49-F238E27FC236}">
                <a16:creationId xmlns:a16="http://schemas.microsoft.com/office/drawing/2014/main" id="{156A7AF0-19B7-0444-BE7E-7D54616C45CA}"/>
              </a:ext>
            </a:extLst>
          </p:cNvPr>
          <p:cNvSpPr/>
          <p:nvPr/>
        </p:nvSpPr>
        <p:spPr>
          <a:xfrm>
            <a:off x="7406453" y="3049265"/>
            <a:ext cx="3585452" cy="865488"/>
          </a:xfrm>
          <a:prstGeom prst="roundRect">
            <a:avLst>
              <a:gd name="adj" fmla="val 1217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nchorCtr="0"/>
          <a:lstStyle/>
          <a:p>
            <a:pPr algn="ctr"/>
            <a:r>
              <a:rPr lang="en-US" sz="2000" dirty="0">
                <a:solidFill>
                  <a:schemeClr val="tx1"/>
                </a:solidFill>
                <a:latin typeface="Abadi" panose="020B0604020104020204" pitchFamily="34" charset="0"/>
                <a:cs typeface="Aldhabi" panose="020B0604020202020204" pitchFamily="2" charset="-78"/>
              </a:rPr>
              <a:t>Kernel</a:t>
            </a:r>
          </a:p>
        </p:txBody>
      </p:sp>
      <p:sp>
        <p:nvSpPr>
          <p:cNvPr id="37" name="Rectangle 36">
            <a:extLst>
              <a:ext uri="{FF2B5EF4-FFF2-40B4-BE49-F238E27FC236}">
                <a16:creationId xmlns:a16="http://schemas.microsoft.com/office/drawing/2014/main" id="{C2CDAE11-5F0F-F64E-9CAB-0D71B0744D95}"/>
              </a:ext>
            </a:extLst>
          </p:cNvPr>
          <p:cNvSpPr/>
          <p:nvPr/>
        </p:nvSpPr>
        <p:spPr>
          <a:xfrm>
            <a:off x="7406453" y="4031988"/>
            <a:ext cx="1590674" cy="654642"/>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Local Memory</a:t>
            </a:r>
          </a:p>
        </p:txBody>
      </p:sp>
      <p:sp>
        <p:nvSpPr>
          <p:cNvPr id="38" name="Rounded Rectangle 37">
            <a:extLst>
              <a:ext uri="{FF2B5EF4-FFF2-40B4-BE49-F238E27FC236}">
                <a16:creationId xmlns:a16="http://schemas.microsoft.com/office/drawing/2014/main" id="{9F306E82-302F-C74D-B8F2-0992604D5DFD}"/>
              </a:ext>
            </a:extLst>
          </p:cNvPr>
          <p:cNvSpPr/>
          <p:nvPr/>
        </p:nvSpPr>
        <p:spPr>
          <a:xfrm>
            <a:off x="7406453" y="2146592"/>
            <a:ext cx="3585452" cy="77410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lstStyle/>
          <a:p>
            <a:pPr algn="ctr"/>
            <a:r>
              <a:rPr lang="en-US" sz="2000" dirty="0">
                <a:latin typeface="Abadi" panose="020B0604020104020204" pitchFamily="34" charset="0"/>
              </a:rPr>
              <a:t>Application</a:t>
            </a:r>
            <a:endParaRPr lang="en-US" dirty="0">
              <a:latin typeface="Abadi" panose="020B0604020104020204" pitchFamily="34" charset="0"/>
            </a:endParaRPr>
          </a:p>
        </p:txBody>
      </p:sp>
      <p:sp>
        <p:nvSpPr>
          <p:cNvPr id="39" name="Rectangle 38">
            <a:extLst>
              <a:ext uri="{FF2B5EF4-FFF2-40B4-BE49-F238E27FC236}">
                <a16:creationId xmlns:a16="http://schemas.microsoft.com/office/drawing/2014/main" id="{653630E4-3681-2742-9D94-AD919EBD33B9}"/>
              </a:ext>
            </a:extLst>
          </p:cNvPr>
          <p:cNvSpPr/>
          <p:nvPr/>
        </p:nvSpPr>
        <p:spPr>
          <a:xfrm>
            <a:off x="9248830" y="5592784"/>
            <a:ext cx="1743075" cy="646331"/>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badi" panose="020B0604020104020204" pitchFamily="34" charset="0"/>
              </a:rPr>
              <a:t>Remote Memory</a:t>
            </a:r>
          </a:p>
        </p:txBody>
      </p:sp>
      <p:sp>
        <p:nvSpPr>
          <p:cNvPr id="40" name="Can 39">
            <a:extLst>
              <a:ext uri="{FF2B5EF4-FFF2-40B4-BE49-F238E27FC236}">
                <a16:creationId xmlns:a16="http://schemas.microsoft.com/office/drawing/2014/main" id="{60E9A46F-B3E5-024A-AD05-4D4542A51014}"/>
              </a:ext>
            </a:extLst>
          </p:cNvPr>
          <p:cNvSpPr/>
          <p:nvPr/>
        </p:nvSpPr>
        <p:spPr>
          <a:xfrm>
            <a:off x="9791756" y="3991545"/>
            <a:ext cx="700664" cy="143383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8F93E48-0CDB-8F46-9FF1-7AA8B38B53F6}"/>
              </a:ext>
            </a:extLst>
          </p:cNvPr>
          <p:cNvSpPr/>
          <p:nvPr/>
        </p:nvSpPr>
        <p:spPr>
          <a:xfrm>
            <a:off x="10492420" y="4275718"/>
            <a:ext cx="1133451" cy="646331"/>
          </a:xfrm>
          <a:prstGeom prst="rect">
            <a:avLst/>
          </a:prstGeom>
        </p:spPr>
        <p:txBody>
          <a:bodyPr wrap="none">
            <a:spAutoFit/>
          </a:bodyPr>
          <a:lstStyle/>
          <a:p>
            <a:pPr algn="ctr"/>
            <a:r>
              <a:rPr lang="en-US">
                <a:latin typeface="Abadi" panose="020B0604020202020204" pitchFamily="34" charset="0"/>
                <a:cs typeface="Aldhabi" panose="020B0604020202020204" pitchFamily="2" charset="-78"/>
              </a:rPr>
              <a:t>Network</a:t>
            </a:r>
          </a:p>
          <a:p>
            <a:pPr algn="ctr"/>
            <a:r>
              <a:rPr lang="en-US">
                <a:latin typeface="Abadi" panose="020B0604020202020204" pitchFamily="34" charset="0"/>
                <a:cs typeface="Aldhabi" panose="020B0604020202020204" pitchFamily="2" charset="-78"/>
              </a:rPr>
              <a:t>Transport</a:t>
            </a:r>
          </a:p>
        </p:txBody>
      </p:sp>
      <p:cxnSp>
        <p:nvCxnSpPr>
          <p:cNvPr id="42" name="Straight Connector 41">
            <a:extLst>
              <a:ext uri="{FF2B5EF4-FFF2-40B4-BE49-F238E27FC236}">
                <a16:creationId xmlns:a16="http://schemas.microsoft.com/office/drawing/2014/main" id="{88E685D9-1D21-4D4E-BF87-A1BC06D030EC}"/>
              </a:ext>
            </a:extLst>
          </p:cNvPr>
          <p:cNvCxnSpPr/>
          <p:nvPr/>
        </p:nvCxnSpPr>
        <p:spPr>
          <a:xfrm>
            <a:off x="7134578" y="2978408"/>
            <a:ext cx="4219222"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F75B0D75-57BF-5D49-8E61-79CF0C5CD38B}"/>
              </a:ext>
            </a:extLst>
          </p:cNvPr>
          <p:cNvSpPr txBox="1"/>
          <p:nvPr/>
        </p:nvSpPr>
        <p:spPr>
          <a:xfrm>
            <a:off x="11059145" y="2502586"/>
            <a:ext cx="809068" cy="738664"/>
          </a:xfrm>
          <a:prstGeom prst="rect">
            <a:avLst/>
          </a:prstGeom>
          <a:noFill/>
        </p:spPr>
        <p:txBody>
          <a:bodyPr wrap="none" rtlCol="0">
            <a:spAutoFit/>
          </a:bodyPr>
          <a:lstStyle/>
          <a:p>
            <a:r>
              <a:rPr lang="en-US" sz="1400" dirty="0"/>
              <a:t>Virtual </a:t>
            </a:r>
          </a:p>
          <a:p>
            <a:r>
              <a:rPr lang="en-US" sz="1400" dirty="0"/>
              <a:t>Address </a:t>
            </a:r>
          </a:p>
          <a:p>
            <a:r>
              <a:rPr lang="en-US" sz="1400" dirty="0"/>
              <a:t>Space</a:t>
            </a:r>
          </a:p>
        </p:txBody>
      </p:sp>
      <p:sp>
        <p:nvSpPr>
          <p:cNvPr id="44" name="Oval 43">
            <a:extLst>
              <a:ext uri="{FF2B5EF4-FFF2-40B4-BE49-F238E27FC236}">
                <a16:creationId xmlns:a16="http://schemas.microsoft.com/office/drawing/2014/main" id="{7F43CE7A-1FE6-EB4A-A51D-B1B588E6E050}"/>
              </a:ext>
            </a:extLst>
          </p:cNvPr>
          <p:cNvSpPr/>
          <p:nvPr/>
        </p:nvSpPr>
        <p:spPr>
          <a:xfrm>
            <a:off x="9437753" y="3093445"/>
            <a:ext cx="1408002" cy="75601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Pagefault</a:t>
            </a:r>
            <a:r>
              <a:rPr lang="en-US" sz="1600" dirty="0">
                <a:solidFill>
                  <a:schemeClr val="tx1"/>
                </a:solidFill>
              </a:rPr>
              <a:t> Handler</a:t>
            </a:r>
          </a:p>
        </p:txBody>
      </p:sp>
      <p:cxnSp>
        <p:nvCxnSpPr>
          <p:cNvPr id="45" name="Straight Arrow Connector 44">
            <a:extLst>
              <a:ext uri="{FF2B5EF4-FFF2-40B4-BE49-F238E27FC236}">
                <a16:creationId xmlns:a16="http://schemas.microsoft.com/office/drawing/2014/main" id="{FFDEA910-4D2A-1D42-9134-62E5DDA553D5}"/>
              </a:ext>
            </a:extLst>
          </p:cNvPr>
          <p:cNvCxnSpPr>
            <a:cxnSpLocks/>
            <a:stCxn id="44" idx="4"/>
            <a:endCxn id="39" idx="0"/>
          </p:cNvCxnSpPr>
          <p:nvPr/>
        </p:nvCxnSpPr>
        <p:spPr>
          <a:xfrm flipH="1">
            <a:off x="10120368" y="3849459"/>
            <a:ext cx="21386" cy="1743325"/>
          </a:xfrm>
          <a:prstGeom prst="straightConnector1">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3BF4FCAD-5268-C449-B95B-BC1948DE4696}"/>
              </a:ext>
            </a:extLst>
          </p:cNvPr>
          <p:cNvCxnSpPr>
            <a:cxnSpLocks/>
            <a:stCxn id="38" idx="2"/>
            <a:endCxn id="44" idx="2"/>
          </p:cNvCxnSpPr>
          <p:nvPr/>
        </p:nvCxnSpPr>
        <p:spPr>
          <a:xfrm rot="16200000" flipH="1">
            <a:off x="9043089" y="3076788"/>
            <a:ext cx="550754" cy="238574"/>
          </a:xfrm>
          <a:prstGeom prst="bentConnector2">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060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8264-7C41-2348-825F-5812B0CEC039}"/>
              </a:ext>
            </a:extLst>
          </p:cNvPr>
          <p:cNvSpPr>
            <a:spLocks noGrp="1"/>
          </p:cNvSpPr>
          <p:nvPr>
            <p:ph type="title"/>
          </p:nvPr>
        </p:nvSpPr>
        <p:spPr/>
        <p:txBody>
          <a:bodyPr/>
          <a:lstStyle/>
          <a:p>
            <a:r>
              <a:rPr lang="en-US" dirty="0"/>
              <a:t>Existing solutions</a:t>
            </a:r>
          </a:p>
        </p:txBody>
      </p:sp>
      <p:sp>
        <p:nvSpPr>
          <p:cNvPr id="4" name="Slide Number Placeholder 3">
            <a:extLst>
              <a:ext uri="{FF2B5EF4-FFF2-40B4-BE49-F238E27FC236}">
                <a16:creationId xmlns:a16="http://schemas.microsoft.com/office/drawing/2014/main" id="{49542538-557E-A641-9AB8-DBD758EDA309}"/>
              </a:ext>
            </a:extLst>
          </p:cNvPr>
          <p:cNvSpPr>
            <a:spLocks noGrp="1"/>
          </p:cNvSpPr>
          <p:nvPr>
            <p:ph type="sldNum" sz="quarter" idx="12"/>
          </p:nvPr>
        </p:nvSpPr>
        <p:spPr/>
        <p:txBody>
          <a:bodyPr/>
          <a:lstStyle/>
          <a:p>
            <a:fld id="{C7B98C49-481B-5940-955C-BA25B8A25E4C}" type="slidenum">
              <a:rPr lang="en-US" smtClean="0"/>
              <a:t>4</a:t>
            </a:fld>
            <a:endParaRPr lang="en-US"/>
          </a:p>
        </p:txBody>
      </p:sp>
      <p:graphicFrame>
        <p:nvGraphicFramePr>
          <p:cNvPr id="5" name="Table 5">
            <a:extLst>
              <a:ext uri="{FF2B5EF4-FFF2-40B4-BE49-F238E27FC236}">
                <a16:creationId xmlns:a16="http://schemas.microsoft.com/office/drawing/2014/main" id="{8AE67EF8-E6FE-B945-9498-05E1DD86307A}"/>
              </a:ext>
            </a:extLst>
          </p:cNvPr>
          <p:cNvGraphicFramePr>
            <a:graphicFrameLocks noGrp="1"/>
          </p:cNvGraphicFramePr>
          <p:nvPr>
            <p:ph idx="1"/>
            <p:extLst>
              <p:ext uri="{D42A27DB-BD31-4B8C-83A1-F6EECF244321}">
                <p14:modId xmlns:p14="http://schemas.microsoft.com/office/powerpoint/2010/main" val="2365672002"/>
              </p:ext>
            </p:extLst>
          </p:nvPr>
        </p:nvGraphicFramePr>
        <p:xfrm>
          <a:off x="838200" y="2141838"/>
          <a:ext cx="8264611" cy="2712720"/>
        </p:xfrm>
        <a:graphic>
          <a:graphicData uri="http://schemas.openxmlformats.org/drawingml/2006/table">
            <a:tbl>
              <a:tblPr firstRow="1" bandRow="1">
                <a:tableStyleId>{5940675A-B579-460E-94D1-54222C63F5DA}</a:tableStyleId>
              </a:tblPr>
              <a:tblGrid>
                <a:gridCol w="4137454">
                  <a:extLst>
                    <a:ext uri="{9D8B030D-6E8A-4147-A177-3AD203B41FA5}">
                      <a16:colId xmlns:a16="http://schemas.microsoft.com/office/drawing/2014/main" val="3415650479"/>
                    </a:ext>
                  </a:extLst>
                </a:gridCol>
                <a:gridCol w="2125362">
                  <a:extLst>
                    <a:ext uri="{9D8B030D-6E8A-4147-A177-3AD203B41FA5}">
                      <a16:colId xmlns:a16="http://schemas.microsoft.com/office/drawing/2014/main" val="1655576417"/>
                    </a:ext>
                  </a:extLst>
                </a:gridCol>
                <a:gridCol w="2001795">
                  <a:extLst>
                    <a:ext uri="{9D8B030D-6E8A-4147-A177-3AD203B41FA5}">
                      <a16:colId xmlns:a16="http://schemas.microsoft.com/office/drawing/2014/main" val="3011877644"/>
                    </a:ext>
                  </a:extLst>
                </a:gridCol>
              </a:tblGrid>
              <a:tr h="428367">
                <a:tc>
                  <a:txBody>
                    <a:bodyPr/>
                    <a:lstStyle/>
                    <a:p>
                      <a:pPr algn="ctr"/>
                      <a:r>
                        <a:rPr lang="en-US" dirty="0">
                          <a:solidFill>
                            <a:srgbClr val="0070C0"/>
                          </a:solidFill>
                        </a:rPr>
                        <a:t>Solution</a:t>
                      </a:r>
                    </a:p>
                  </a:txBody>
                  <a:tcPr/>
                </a:tc>
                <a:tc>
                  <a:txBody>
                    <a:bodyPr/>
                    <a:lstStyle/>
                    <a:p>
                      <a:pPr algn="ctr"/>
                      <a:r>
                        <a:rPr lang="en-US" dirty="0">
                          <a:solidFill>
                            <a:srgbClr val="0070C0"/>
                          </a:solidFill>
                        </a:rPr>
                        <a:t>No application </a:t>
                      </a:r>
                    </a:p>
                    <a:p>
                      <a:pPr algn="ctr"/>
                      <a:r>
                        <a:rPr lang="en-US" dirty="0">
                          <a:solidFill>
                            <a:srgbClr val="0070C0"/>
                          </a:solidFill>
                        </a:rPr>
                        <a:t>porting</a:t>
                      </a:r>
                    </a:p>
                  </a:txBody>
                  <a:tcPr/>
                </a:tc>
                <a:tc>
                  <a:txBody>
                    <a:bodyPr/>
                    <a:lstStyle/>
                    <a:p>
                      <a:pPr algn="ctr"/>
                      <a:r>
                        <a:rPr lang="en-US" dirty="0">
                          <a:solidFill>
                            <a:srgbClr val="0070C0"/>
                          </a:solidFill>
                        </a:rPr>
                        <a:t>Concurrency</a:t>
                      </a:r>
                    </a:p>
                    <a:p>
                      <a:pPr algn="ctr"/>
                      <a:r>
                        <a:rPr lang="en-US" dirty="0">
                          <a:solidFill>
                            <a:srgbClr val="0070C0"/>
                          </a:solidFill>
                        </a:rPr>
                        <a:t>friendly</a:t>
                      </a:r>
                    </a:p>
                  </a:txBody>
                  <a:tcPr/>
                </a:tc>
                <a:extLst>
                  <a:ext uri="{0D108BD9-81ED-4DB2-BD59-A6C34878D82A}">
                    <a16:rowId xmlns:a16="http://schemas.microsoft.com/office/drawing/2014/main" val="501134211"/>
                  </a:ext>
                </a:extLst>
              </a:tr>
              <a:tr h="347374">
                <a:tc>
                  <a:txBody>
                    <a:bodyPr/>
                    <a:lstStyle/>
                    <a:p>
                      <a:pPr marL="0" indent="0" algn="ctr">
                        <a:buNone/>
                      </a:pPr>
                      <a:r>
                        <a:rPr lang="en-US" sz="2000" dirty="0"/>
                        <a:t>Kernel Paging-based Systems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General, low-level virtual memory interface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Schedule kernel threads on page misses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u="sng" dirty="0"/>
                        <a:t>Example</a:t>
                      </a:r>
                      <a:r>
                        <a:rPr lang="en-US" sz="1400" dirty="0"/>
                        <a:t>: </a:t>
                      </a:r>
                      <a:r>
                        <a:rPr lang="en-US" sz="1400" dirty="0" err="1"/>
                        <a:t>Infiniswap</a:t>
                      </a:r>
                      <a:endParaRPr lang="en-US" sz="1400" dirty="0"/>
                    </a:p>
                  </a:txBody>
                  <a:tcPr/>
                </a:tc>
                <a:tc>
                  <a:txBody>
                    <a:bodyPr/>
                    <a:lstStyle/>
                    <a:p>
                      <a:pPr algn="ctr"/>
                      <a:endParaRPr lang="en-US" dirty="0"/>
                    </a:p>
                    <a:p>
                      <a:pPr algn="ct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3921965405"/>
                  </a:ext>
                </a:extLst>
              </a:tr>
              <a:tr h="295212">
                <a:tc>
                  <a:txBody>
                    <a:bodyPr/>
                    <a:lstStyle/>
                    <a:p>
                      <a:pPr marL="0" indent="0" algn="ctr">
                        <a:buNone/>
                      </a:pPr>
                      <a:r>
                        <a:rPr lang="en-US" sz="2000" dirty="0"/>
                        <a:t>Userspace Systems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Custom object-based, language-specific interface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Schedule lightweight “green threads”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u="sng" dirty="0"/>
                        <a:t>Example</a:t>
                      </a:r>
                      <a:r>
                        <a:rPr lang="en-US" sz="1400" dirty="0"/>
                        <a:t>: AIFM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3305240973"/>
                  </a:ext>
                </a:extLst>
              </a:tr>
            </a:tbl>
          </a:graphicData>
        </a:graphic>
      </p:graphicFrame>
      <p:pic>
        <p:nvPicPr>
          <p:cNvPr id="6" name="Picture 5">
            <a:extLst>
              <a:ext uri="{FF2B5EF4-FFF2-40B4-BE49-F238E27FC236}">
                <a16:creationId xmlns:a16="http://schemas.microsoft.com/office/drawing/2014/main" id="{0458B0C8-CBDF-C547-B137-59F22B3AF9CB}"/>
              </a:ext>
            </a:extLst>
          </p:cNvPr>
          <p:cNvPicPr>
            <a:picLocks noChangeAspect="1"/>
          </p:cNvPicPr>
          <p:nvPr/>
        </p:nvPicPr>
        <p:blipFill>
          <a:blip r:embed="rId2"/>
          <a:stretch>
            <a:fillRect/>
          </a:stretch>
        </p:blipFill>
        <p:spPr>
          <a:xfrm>
            <a:off x="9448800" y="0"/>
            <a:ext cx="2743200" cy="1443412"/>
          </a:xfrm>
          <a:prstGeom prst="rect">
            <a:avLst/>
          </a:prstGeom>
        </p:spPr>
      </p:pic>
      <p:sp>
        <p:nvSpPr>
          <p:cNvPr id="7" name="TextBox 6">
            <a:extLst>
              <a:ext uri="{FF2B5EF4-FFF2-40B4-BE49-F238E27FC236}">
                <a16:creationId xmlns:a16="http://schemas.microsoft.com/office/drawing/2014/main" id="{2BFB70F3-5C2D-9D4C-90BB-B04209F5D7C0}"/>
              </a:ext>
            </a:extLst>
          </p:cNvPr>
          <p:cNvSpPr txBox="1"/>
          <p:nvPr/>
        </p:nvSpPr>
        <p:spPr>
          <a:xfrm>
            <a:off x="9981151" y="386286"/>
            <a:ext cx="2210849" cy="276999"/>
          </a:xfrm>
          <a:prstGeom prst="rect">
            <a:avLst/>
          </a:prstGeom>
          <a:noFill/>
        </p:spPr>
        <p:txBody>
          <a:bodyPr wrap="square" rtlCol="0">
            <a:spAutoFit/>
          </a:bodyPr>
          <a:lstStyle/>
          <a:p>
            <a:r>
              <a:rPr lang="en-US" sz="1200" dirty="0"/>
              <a:t>TODO get a simple bar chart</a:t>
            </a:r>
          </a:p>
        </p:txBody>
      </p:sp>
    </p:spTree>
    <p:extLst>
      <p:ext uri="{BB962C8B-B14F-4D97-AF65-F5344CB8AC3E}">
        <p14:creationId xmlns:p14="http://schemas.microsoft.com/office/powerpoint/2010/main" val="21158202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723E-6C73-1E48-8A8F-BA264078C620}"/>
              </a:ext>
            </a:extLst>
          </p:cNvPr>
          <p:cNvSpPr>
            <a:spLocks noGrp="1"/>
          </p:cNvSpPr>
          <p:nvPr>
            <p:ph type="title"/>
          </p:nvPr>
        </p:nvSpPr>
        <p:spPr/>
        <p:txBody>
          <a:bodyPr/>
          <a:lstStyle/>
          <a:p>
            <a:r>
              <a:rPr lang="en-US" dirty="0"/>
              <a:t>Kona</a:t>
            </a:r>
          </a:p>
        </p:txBody>
      </p:sp>
      <p:sp>
        <p:nvSpPr>
          <p:cNvPr id="3" name="Content Placeholder 2">
            <a:extLst>
              <a:ext uri="{FF2B5EF4-FFF2-40B4-BE49-F238E27FC236}">
                <a16:creationId xmlns:a16="http://schemas.microsoft.com/office/drawing/2014/main" id="{80F9C28E-64D3-E44A-B867-7D6C94E55745}"/>
              </a:ext>
            </a:extLst>
          </p:cNvPr>
          <p:cNvSpPr>
            <a:spLocks noGrp="1"/>
          </p:cNvSpPr>
          <p:nvPr>
            <p:ph idx="1"/>
          </p:nvPr>
        </p:nvSpPr>
        <p:spPr>
          <a:xfrm>
            <a:off x="838201" y="1825625"/>
            <a:ext cx="6273800" cy="4351338"/>
          </a:xfrm>
        </p:spPr>
        <p:txBody>
          <a:bodyPr/>
          <a:lstStyle/>
          <a:p>
            <a:r>
              <a:rPr lang="en-US" dirty="0"/>
              <a:t>Paging-based remote memory</a:t>
            </a:r>
          </a:p>
          <a:p>
            <a:r>
              <a:rPr lang="en-US" dirty="0"/>
              <a:t>Transparency introduces semantic gap so Kona handles page faults in </a:t>
            </a:r>
            <a:r>
              <a:rPr lang="en-US" dirty="0" err="1"/>
              <a:t>userspace</a:t>
            </a:r>
            <a:r>
              <a:rPr lang="en-US" dirty="0"/>
              <a:t>. Provides:</a:t>
            </a:r>
          </a:p>
          <a:p>
            <a:pPr lvl="1"/>
            <a:r>
              <a:rPr lang="en-US" dirty="0"/>
              <a:t>Choice of compatibility or co-design</a:t>
            </a:r>
          </a:p>
          <a:p>
            <a:pPr lvl="1"/>
            <a:r>
              <a:rPr lang="en-US" dirty="0"/>
              <a:t>Resource accounting</a:t>
            </a:r>
          </a:p>
          <a:p>
            <a:pPr lvl="1"/>
            <a:r>
              <a:rPr lang="en-US" dirty="0"/>
              <a:t>Easy to experiment</a:t>
            </a:r>
          </a:p>
          <a:p>
            <a:r>
              <a:rPr lang="en-US" dirty="0"/>
              <a:t>Shouldn’t make a difference in my case</a:t>
            </a:r>
          </a:p>
        </p:txBody>
      </p:sp>
      <p:sp>
        <p:nvSpPr>
          <p:cNvPr id="4" name="Slide Number Placeholder 3">
            <a:extLst>
              <a:ext uri="{FF2B5EF4-FFF2-40B4-BE49-F238E27FC236}">
                <a16:creationId xmlns:a16="http://schemas.microsoft.com/office/drawing/2014/main" id="{DDB39D28-9286-6548-93EC-C6FE278BBC13}"/>
              </a:ext>
            </a:extLst>
          </p:cNvPr>
          <p:cNvSpPr>
            <a:spLocks noGrp="1"/>
          </p:cNvSpPr>
          <p:nvPr>
            <p:ph type="sldNum" sz="quarter" idx="12"/>
          </p:nvPr>
        </p:nvSpPr>
        <p:spPr/>
        <p:txBody>
          <a:bodyPr/>
          <a:lstStyle/>
          <a:p>
            <a:fld id="{C7B98C49-481B-5940-955C-BA25B8A25E4C}" type="slidenum">
              <a:rPr lang="en-US" smtClean="0"/>
              <a:t>40</a:t>
            </a:fld>
            <a:endParaRPr lang="en-US"/>
          </a:p>
        </p:txBody>
      </p:sp>
      <p:sp>
        <p:nvSpPr>
          <p:cNvPr id="5" name="Rectangle: Rounded Corners 27">
            <a:extLst>
              <a:ext uri="{FF2B5EF4-FFF2-40B4-BE49-F238E27FC236}">
                <a16:creationId xmlns:a16="http://schemas.microsoft.com/office/drawing/2014/main" id="{9993ACBE-E1F7-174C-BD6E-438C763FF369}"/>
              </a:ext>
            </a:extLst>
          </p:cNvPr>
          <p:cNvSpPr/>
          <p:nvPr/>
        </p:nvSpPr>
        <p:spPr>
          <a:xfrm>
            <a:off x="7406453" y="3396519"/>
            <a:ext cx="3585452" cy="518233"/>
          </a:xfrm>
          <a:prstGeom prst="roundRect">
            <a:avLst>
              <a:gd name="adj" fmla="val 1217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nchorCtr="0"/>
          <a:lstStyle/>
          <a:p>
            <a:pPr algn="ctr"/>
            <a:r>
              <a:rPr lang="en-US" sz="2000" dirty="0">
                <a:solidFill>
                  <a:schemeClr val="tx1"/>
                </a:solidFill>
                <a:latin typeface="Abadi" panose="020B0604020104020204" pitchFamily="34" charset="0"/>
                <a:cs typeface="Aldhabi" panose="020B0604020202020204" pitchFamily="2" charset="-78"/>
              </a:rPr>
              <a:t>Kernel</a:t>
            </a:r>
          </a:p>
        </p:txBody>
      </p:sp>
      <p:sp>
        <p:nvSpPr>
          <p:cNvPr id="6" name="Rectangle 5">
            <a:extLst>
              <a:ext uri="{FF2B5EF4-FFF2-40B4-BE49-F238E27FC236}">
                <a16:creationId xmlns:a16="http://schemas.microsoft.com/office/drawing/2014/main" id="{62DA2E8A-B571-F541-9109-90552EC18DFB}"/>
              </a:ext>
            </a:extLst>
          </p:cNvPr>
          <p:cNvSpPr/>
          <p:nvPr/>
        </p:nvSpPr>
        <p:spPr>
          <a:xfrm>
            <a:off x="7406453" y="4031988"/>
            <a:ext cx="1590674" cy="654642"/>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Local Memory</a:t>
            </a:r>
          </a:p>
        </p:txBody>
      </p:sp>
      <p:sp>
        <p:nvSpPr>
          <p:cNvPr id="7" name="Rounded Rectangle 6">
            <a:extLst>
              <a:ext uri="{FF2B5EF4-FFF2-40B4-BE49-F238E27FC236}">
                <a16:creationId xmlns:a16="http://schemas.microsoft.com/office/drawing/2014/main" id="{EE435908-487F-AE4C-BCD6-162744CDDB53}"/>
              </a:ext>
            </a:extLst>
          </p:cNvPr>
          <p:cNvSpPr/>
          <p:nvPr/>
        </p:nvSpPr>
        <p:spPr>
          <a:xfrm>
            <a:off x="7406453" y="2146592"/>
            <a:ext cx="3585452" cy="103213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lstStyle/>
          <a:p>
            <a:pPr algn="ctr"/>
            <a:r>
              <a:rPr lang="en-US" sz="2000" dirty="0">
                <a:latin typeface="Abadi" panose="020B0604020104020204" pitchFamily="34" charset="0"/>
              </a:rPr>
              <a:t>Application</a:t>
            </a:r>
            <a:endParaRPr lang="en-US" dirty="0">
              <a:latin typeface="Abadi" panose="020B0604020104020204" pitchFamily="34" charset="0"/>
            </a:endParaRPr>
          </a:p>
        </p:txBody>
      </p:sp>
      <p:sp>
        <p:nvSpPr>
          <p:cNvPr id="8" name="Rectangle 7">
            <a:extLst>
              <a:ext uri="{FF2B5EF4-FFF2-40B4-BE49-F238E27FC236}">
                <a16:creationId xmlns:a16="http://schemas.microsoft.com/office/drawing/2014/main" id="{E645C64A-8710-7D42-A777-01BF7AFFF37C}"/>
              </a:ext>
            </a:extLst>
          </p:cNvPr>
          <p:cNvSpPr/>
          <p:nvPr/>
        </p:nvSpPr>
        <p:spPr>
          <a:xfrm>
            <a:off x="9248830" y="5592784"/>
            <a:ext cx="1743075" cy="646331"/>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badi" panose="020B0604020104020204" pitchFamily="34" charset="0"/>
              </a:rPr>
              <a:t>Remote Memory</a:t>
            </a:r>
          </a:p>
        </p:txBody>
      </p:sp>
      <p:sp>
        <p:nvSpPr>
          <p:cNvPr id="9" name="Can 8">
            <a:extLst>
              <a:ext uri="{FF2B5EF4-FFF2-40B4-BE49-F238E27FC236}">
                <a16:creationId xmlns:a16="http://schemas.microsoft.com/office/drawing/2014/main" id="{814B029A-3D8F-9649-BF1B-8083B41F77DB}"/>
              </a:ext>
            </a:extLst>
          </p:cNvPr>
          <p:cNvSpPr/>
          <p:nvPr/>
        </p:nvSpPr>
        <p:spPr>
          <a:xfrm>
            <a:off x="9791756" y="3991545"/>
            <a:ext cx="700664" cy="143383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97F176D-3CAF-2C4B-A464-8FCCE5EA2455}"/>
              </a:ext>
            </a:extLst>
          </p:cNvPr>
          <p:cNvSpPr/>
          <p:nvPr/>
        </p:nvSpPr>
        <p:spPr>
          <a:xfrm>
            <a:off x="10492420" y="4275718"/>
            <a:ext cx="1133451" cy="646331"/>
          </a:xfrm>
          <a:prstGeom prst="rect">
            <a:avLst/>
          </a:prstGeom>
        </p:spPr>
        <p:txBody>
          <a:bodyPr wrap="none">
            <a:spAutoFit/>
          </a:bodyPr>
          <a:lstStyle/>
          <a:p>
            <a:pPr algn="ctr"/>
            <a:r>
              <a:rPr lang="en-US">
                <a:latin typeface="Abadi" panose="020B0604020202020204" pitchFamily="34" charset="0"/>
                <a:cs typeface="Aldhabi" panose="020B0604020202020204" pitchFamily="2" charset="-78"/>
              </a:rPr>
              <a:t>Network</a:t>
            </a:r>
          </a:p>
          <a:p>
            <a:pPr algn="ctr"/>
            <a:r>
              <a:rPr lang="en-US">
                <a:latin typeface="Abadi" panose="020B0604020202020204" pitchFamily="34" charset="0"/>
                <a:cs typeface="Aldhabi" panose="020B0604020202020204" pitchFamily="2" charset="-78"/>
              </a:rPr>
              <a:t>Transport</a:t>
            </a:r>
          </a:p>
        </p:txBody>
      </p:sp>
      <p:cxnSp>
        <p:nvCxnSpPr>
          <p:cNvPr id="11" name="Straight Connector 10">
            <a:extLst>
              <a:ext uri="{FF2B5EF4-FFF2-40B4-BE49-F238E27FC236}">
                <a16:creationId xmlns:a16="http://schemas.microsoft.com/office/drawing/2014/main" id="{4ADD8F06-4F32-F048-9AC2-9053F59F00CA}"/>
              </a:ext>
            </a:extLst>
          </p:cNvPr>
          <p:cNvCxnSpPr/>
          <p:nvPr/>
        </p:nvCxnSpPr>
        <p:spPr>
          <a:xfrm>
            <a:off x="7134578" y="3305789"/>
            <a:ext cx="421922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9DCD562-6AF5-8046-93AC-7781EE74482B}"/>
              </a:ext>
            </a:extLst>
          </p:cNvPr>
          <p:cNvSpPr txBox="1"/>
          <p:nvPr/>
        </p:nvSpPr>
        <p:spPr>
          <a:xfrm>
            <a:off x="11059145" y="2829967"/>
            <a:ext cx="809068" cy="738664"/>
          </a:xfrm>
          <a:prstGeom prst="rect">
            <a:avLst/>
          </a:prstGeom>
          <a:noFill/>
        </p:spPr>
        <p:txBody>
          <a:bodyPr wrap="none" rtlCol="0">
            <a:spAutoFit/>
          </a:bodyPr>
          <a:lstStyle/>
          <a:p>
            <a:r>
              <a:rPr lang="en-US" sz="1400" dirty="0"/>
              <a:t>Virtual </a:t>
            </a:r>
          </a:p>
          <a:p>
            <a:r>
              <a:rPr lang="en-US" sz="1400" dirty="0"/>
              <a:t>Address </a:t>
            </a:r>
          </a:p>
          <a:p>
            <a:r>
              <a:rPr lang="en-US" sz="1400" dirty="0"/>
              <a:t>Space</a:t>
            </a:r>
          </a:p>
        </p:txBody>
      </p:sp>
      <p:sp>
        <p:nvSpPr>
          <p:cNvPr id="15" name="Oval 14">
            <a:extLst>
              <a:ext uri="{FF2B5EF4-FFF2-40B4-BE49-F238E27FC236}">
                <a16:creationId xmlns:a16="http://schemas.microsoft.com/office/drawing/2014/main" id="{DD88BF45-6870-9742-8699-CEBE71E8D642}"/>
              </a:ext>
            </a:extLst>
          </p:cNvPr>
          <p:cNvSpPr/>
          <p:nvPr/>
        </p:nvSpPr>
        <p:spPr>
          <a:xfrm>
            <a:off x="9416366" y="2270675"/>
            <a:ext cx="1408002" cy="75601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Pagefault</a:t>
            </a:r>
            <a:r>
              <a:rPr lang="en-US" sz="1600" dirty="0">
                <a:solidFill>
                  <a:schemeClr val="tx1"/>
                </a:solidFill>
              </a:rPr>
              <a:t> Handler</a:t>
            </a:r>
          </a:p>
        </p:txBody>
      </p:sp>
      <p:cxnSp>
        <p:nvCxnSpPr>
          <p:cNvPr id="19" name="Elbow Connector 18">
            <a:extLst>
              <a:ext uri="{FF2B5EF4-FFF2-40B4-BE49-F238E27FC236}">
                <a16:creationId xmlns:a16="http://schemas.microsoft.com/office/drawing/2014/main" id="{7125DADB-7D48-3A49-AAF9-C3826F919E14}"/>
              </a:ext>
            </a:extLst>
          </p:cNvPr>
          <p:cNvCxnSpPr>
            <a:cxnSpLocks/>
            <a:stCxn id="15" idx="6"/>
            <a:endCxn id="8" idx="0"/>
          </p:cNvCxnSpPr>
          <p:nvPr/>
        </p:nvCxnSpPr>
        <p:spPr>
          <a:xfrm flipH="1">
            <a:off x="10120368" y="2648682"/>
            <a:ext cx="704000" cy="2944102"/>
          </a:xfrm>
          <a:prstGeom prst="bentConnector4">
            <a:avLst>
              <a:gd name="adj1" fmla="val -37283"/>
              <a:gd name="adj2" fmla="val 47984"/>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99ECBACB-D64A-2A46-940E-27B83DAED095}"/>
              </a:ext>
            </a:extLst>
          </p:cNvPr>
          <p:cNvCxnSpPr>
            <a:cxnSpLocks/>
            <a:stCxn id="7" idx="2"/>
            <a:endCxn id="15" idx="4"/>
          </p:cNvCxnSpPr>
          <p:nvPr/>
        </p:nvCxnSpPr>
        <p:spPr>
          <a:xfrm rot="5400000" flipH="1" flipV="1">
            <a:off x="9583755" y="2642113"/>
            <a:ext cx="152035" cy="921188"/>
          </a:xfrm>
          <a:prstGeom prst="bentConnector3">
            <a:avLst>
              <a:gd name="adj1" fmla="val -284015"/>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88231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8A4D5-AB09-2C4B-8A3A-866F8657D273}"/>
              </a:ext>
            </a:extLst>
          </p:cNvPr>
          <p:cNvSpPr>
            <a:spLocks noGrp="1"/>
          </p:cNvSpPr>
          <p:nvPr>
            <p:ph type="title"/>
          </p:nvPr>
        </p:nvSpPr>
        <p:spPr/>
        <p:txBody>
          <a:bodyPr/>
          <a:lstStyle/>
          <a:p>
            <a:r>
              <a:rPr lang="en-US" dirty="0"/>
              <a:t>Kona</a:t>
            </a:r>
          </a:p>
        </p:txBody>
      </p:sp>
      <p:sp>
        <p:nvSpPr>
          <p:cNvPr id="4" name="Rectangle 3">
            <a:extLst>
              <a:ext uri="{FF2B5EF4-FFF2-40B4-BE49-F238E27FC236}">
                <a16:creationId xmlns:a16="http://schemas.microsoft.com/office/drawing/2014/main" id="{1DD1E41A-4758-ED43-97CE-D0C186C10160}"/>
              </a:ext>
            </a:extLst>
          </p:cNvPr>
          <p:cNvSpPr/>
          <p:nvPr/>
        </p:nvSpPr>
        <p:spPr>
          <a:xfrm>
            <a:off x="1444977" y="2168693"/>
            <a:ext cx="6401764" cy="3418820"/>
          </a:xfrm>
          <a:prstGeom prst="rect">
            <a:avLst/>
          </a:prstGeom>
          <a:noFill/>
          <a:ln w="12700" cap="rnd">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800" dirty="0">
                <a:solidFill>
                  <a:schemeClr val="tx1"/>
                </a:solidFill>
              </a:rPr>
              <a:t>Host</a:t>
            </a:r>
          </a:p>
        </p:txBody>
      </p:sp>
      <p:sp>
        <p:nvSpPr>
          <p:cNvPr id="15" name="Round Diagonal Corner Rectangle 14">
            <a:extLst>
              <a:ext uri="{FF2B5EF4-FFF2-40B4-BE49-F238E27FC236}">
                <a16:creationId xmlns:a16="http://schemas.microsoft.com/office/drawing/2014/main" id="{4A8B7AA2-A0DA-5448-8EE6-2A61EC905EA4}"/>
              </a:ext>
            </a:extLst>
          </p:cNvPr>
          <p:cNvSpPr/>
          <p:nvPr/>
        </p:nvSpPr>
        <p:spPr>
          <a:xfrm>
            <a:off x="3082868" y="5769889"/>
            <a:ext cx="3374973" cy="447121"/>
          </a:xfrm>
          <a:prstGeom prst="round2DiagRect">
            <a:avLst/>
          </a:prstGeom>
          <a:solidFill>
            <a:schemeClr val="bg1"/>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NIC</a:t>
            </a:r>
            <a:endParaRPr lang="en-US" sz="2000" dirty="0">
              <a:solidFill>
                <a:schemeClr val="tx1"/>
              </a:solidFill>
            </a:endParaRPr>
          </a:p>
        </p:txBody>
      </p:sp>
      <p:sp>
        <p:nvSpPr>
          <p:cNvPr id="21" name="Snip Same Side Corner Rectangle 20">
            <a:extLst>
              <a:ext uri="{FF2B5EF4-FFF2-40B4-BE49-F238E27FC236}">
                <a16:creationId xmlns:a16="http://schemas.microsoft.com/office/drawing/2014/main" id="{CF46085D-76AA-C24D-A1A0-B4B948FF47C5}"/>
              </a:ext>
            </a:extLst>
          </p:cNvPr>
          <p:cNvSpPr/>
          <p:nvPr/>
        </p:nvSpPr>
        <p:spPr>
          <a:xfrm>
            <a:off x="5433181" y="4934415"/>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nip Same Side Corner Rectangle 24">
            <a:extLst>
              <a:ext uri="{FF2B5EF4-FFF2-40B4-BE49-F238E27FC236}">
                <a16:creationId xmlns:a16="http://schemas.microsoft.com/office/drawing/2014/main" id="{E23BF806-2DA1-D941-9739-935DFFB7F033}"/>
              </a:ext>
            </a:extLst>
          </p:cNvPr>
          <p:cNvSpPr/>
          <p:nvPr/>
        </p:nvSpPr>
        <p:spPr>
          <a:xfrm>
            <a:off x="6101582" y="4934415"/>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nip Same Side Corner Rectangle 25">
            <a:extLst>
              <a:ext uri="{FF2B5EF4-FFF2-40B4-BE49-F238E27FC236}">
                <a16:creationId xmlns:a16="http://schemas.microsoft.com/office/drawing/2014/main" id="{E7F4A73E-C29D-8346-A1DF-2CF7F2739178}"/>
              </a:ext>
            </a:extLst>
          </p:cNvPr>
          <p:cNvSpPr/>
          <p:nvPr/>
        </p:nvSpPr>
        <p:spPr>
          <a:xfrm>
            <a:off x="6788524" y="4934415"/>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1D84B6C5-B789-384C-93BE-A348577F26A5}"/>
              </a:ext>
            </a:extLst>
          </p:cNvPr>
          <p:cNvSpPr/>
          <p:nvPr/>
        </p:nvSpPr>
        <p:spPr>
          <a:xfrm>
            <a:off x="5274527" y="3296221"/>
            <a:ext cx="540565" cy="132556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RDMA</a:t>
            </a:r>
            <a:endParaRPr lang="en-US" sz="1400" dirty="0">
              <a:solidFill>
                <a:schemeClr val="tx1"/>
              </a:solidFill>
            </a:endParaRPr>
          </a:p>
        </p:txBody>
      </p:sp>
      <p:sp>
        <p:nvSpPr>
          <p:cNvPr id="41" name="Rounded Rectangle 40">
            <a:extLst>
              <a:ext uri="{FF2B5EF4-FFF2-40B4-BE49-F238E27FC236}">
                <a16:creationId xmlns:a16="http://schemas.microsoft.com/office/drawing/2014/main" id="{9DA1D240-7679-4847-9574-6C87FA82AAA3}"/>
              </a:ext>
            </a:extLst>
          </p:cNvPr>
          <p:cNvSpPr/>
          <p:nvPr/>
        </p:nvSpPr>
        <p:spPr>
          <a:xfrm>
            <a:off x="2312765" y="2415976"/>
            <a:ext cx="5092746" cy="2415817"/>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bIns="2468880" rtlCol="0" anchor="t" anchorCtr="1"/>
          <a:lstStyle/>
          <a:p>
            <a:pPr algn="ctr"/>
            <a:r>
              <a:rPr lang="en-US" sz="2800" dirty="0">
                <a:solidFill>
                  <a:schemeClr val="accent1">
                    <a:lumMod val="50000"/>
                  </a:schemeClr>
                </a:solidFill>
              </a:rPr>
              <a:t>App</a:t>
            </a:r>
            <a:endParaRPr lang="en-US" dirty="0">
              <a:solidFill>
                <a:schemeClr val="accent1">
                  <a:lumMod val="50000"/>
                </a:schemeClr>
              </a:solidFill>
            </a:endParaRPr>
          </a:p>
        </p:txBody>
      </p:sp>
      <p:cxnSp>
        <p:nvCxnSpPr>
          <p:cNvPr id="62" name="Elbow Connector 61">
            <a:extLst>
              <a:ext uri="{FF2B5EF4-FFF2-40B4-BE49-F238E27FC236}">
                <a16:creationId xmlns:a16="http://schemas.microsoft.com/office/drawing/2014/main" id="{F1F0EDB8-0E26-9443-8E3F-D3E6556FD93C}"/>
              </a:ext>
            </a:extLst>
          </p:cNvPr>
          <p:cNvCxnSpPr>
            <a:cxnSpLocks/>
          </p:cNvCxnSpPr>
          <p:nvPr/>
        </p:nvCxnSpPr>
        <p:spPr>
          <a:xfrm rot="5400000">
            <a:off x="5340478" y="5218546"/>
            <a:ext cx="1193521" cy="3"/>
          </a:xfrm>
          <a:prstGeom prst="bentConnector3">
            <a:avLst>
              <a:gd name="adj1" fmla="val 50000"/>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3B816986-506E-7C4B-9D51-43C345989A60}"/>
              </a:ext>
            </a:extLst>
          </p:cNvPr>
          <p:cNvSpPr/>
          <p:nvPr/>
        </p:nvSpPr>
        <p:spPr>
          <a:xfrm>
            <a:off x="5367334" y="2890248"/>
            <a:ext cx="1879041" cy="461665"/>
          </a:xfrm>
          <a:prstGeom prst="rect">
            <a:avLst/>
          </a:prstGeom>
        </p:spPr>
        <p:txBody>
          <a:bodyPr wrap="none">
            <a:spAutoFit/>
          </a:bodyPr>
          <a:lstStyle/>
          <a:p>
            <a:pPr algn="ctr"/>
            <a:r>
              <a:rPr lang="en-US" sz="2400" dirty="0"/>
              <a:t>Kona Threads</a:t>
            </a:r>
          </a:p>
        </p:txBody>
      </p:sp>
      <p:sp>
        <p:nvSpPr>
          <p:cNvPr id="71" name="Rounded Rectangle 70">
            <a:extLst>
              <a:ext uri="{FF2B5EF4-FFF2-40B4-BE49-F238E27FC236}">
                <a16:creationId xmlns:a16="http://schemas.microsoft.com/office/drawing/2014/main" id="{7F37B233-CB88-EF42-BDEE-252366B1E5D3}"/>
              </a:ext>
            </a:extLst>
          </p:cNvPr>
          <p:cNvSpPr/>
          <p:nvPr/>
        </p:nvSpPr>
        <p:spPr>
          <a:xfrm>
            <a:off x="5937237" y="3310590"/>
            <a:ext cx="540565" cy="13111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Faults</a:t>
            </a:r>
            <a:endParaRPr lang="en-US" sz="2800" dirty="0">
              <a:solidFill>
                <a:schemeClr val="tx1"/>
              </a:solidFill>
            </a:endParaRPr>
          </a:p>
        </p:txBody>
      </p:sp>
      <p:sp>
        <p:nvSpPr>
          <p:cNvPr id="72" name="Rounded Rectangle 71">
            <a:extLst>
              <a:ext uri="{FF2B5EF4-FFF2-40B4-BE49-F238E27FC236}">
                <a16:creationId xmlns:a16="http://schemas.microsoft.com/office/drawing/2014/main" id="{06785512-F4F5-3645-94E2-AE0DEFB4029F}"/>
              </a:ext>
            </a:extLst>
          </p:cNvPr>
          <p:cNvSpPr/>
          <p:nvPr/>
        </p:nvSpPr>
        <p:spPr>
          <a:xfrm>
            <a:off x="6618761" y="3335984"/>
            <a:ext cx="540565" cy="130388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Eviction</a:t>
            </a:r>
            <a:endParaRPr lang="en-US" sz="1600" dirty="0">
              <a:solidFill>
                <a:schemeClr val="tx1"/>
              </a:solidFill>
            </a:endParaRPr>
          </a:p>
        </p:txBody>
      </p:sp>
      <p:sp>
        <p:nvSpPr>
          <p:cNvPr id="3" name="Slide Number Placeholder 2">
            <a:extLst>
              <a:ext uri="{FF2B5EF4-FFF2-40B4-BE49-F238E27FC236}">
                <a16:creationId xmlns:a16="http://schemas.microsoft.com/office/drawing/2014/main" id="{C86B6726-1FAE-6C4D-B9D7-ADB13225CA9D}"/>
              </a:ext>
            </a:extLst>
          </p:cNvPr>
          <p:cNvSpPr>
            <a:spLocks noGrp="1"/>
          </p:cNvSpPr>
          <p:nvPr>
            <p:ph type="sldNum" sz="quarter" idx="12"/>
          </p:nvPr>
        </p:nvSpPr>
        <p:spPr/>
        <p:txBody>
          <a:bodyPr/>
          <a:lstStyle/>
          <a:p>
            <a:fld id="{C7B98C49-481B-5940-955C-BA25B8A25E4C}" type="slidenum">
              <a:rPr lang="en-US" smtClean="0"/>
              <a:t>41</a:t>
            </a:fld>
            <a:endParaRPr lang="en-US" dirty="0"/>
          </a:p>
        </p:txBody>
      </p:sp>
      <p:sp>
        <p:nvSpPr>
          <p:cNvPr id="48" name="Snip Same Side Corner Rectangle 47">
            <a:extLst>
              <a:ext uri="{FF2B5EF4-FFF2-40B4-BE49-F238E27FC236}">
                <a16:creationId xmlns:a16="http://schemas.microsoft.com/office/drawing/2014/main" id="{77F4B2B6-7C70-C54B-BA1E-D5191553746F}"/>
              </a:ext>
            </a:extLst>
          </p:cNvPr>
          <p:cNvSpPr/>
          <p:nvPr/>
        </p:nvSpPr>
        <p:spPr>
          <a:xfrm>
            <a:off x="3507414" y="4939310"/>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nip Same Side Corner Rectangle 48">
            <a:extLst>
              <a:ext uri="{FF2B5EF4-FFF2-40B4-BE49-F238E27FC236}">
                <a16:creationId xmlns:a16="http://schemas.microsoft.com/office/drawing/2014/main" id="{442EDB68-F5FF-0A4E-B9C7-AA42D29F9BAF}"/>
              </a:ext>
            </a:extLst>
          </p:cNvPr>
          <p:cNvSpPr/>
          <p:nvPr/>
        </p:nvSpPr>
        <p:spPr>
          <a:xfrm>
            <a:off x="4085442" y="4939310"/>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nip Same Side Corner Rectangle 49">
            <a:extLst>
              <a:ext uri="{FF2B5EF4-FFF2-40B4-BE49-F238E27FC236}">
                <a16:creationId xmlns:a16="http://schemas.microsoft.com/office/drawing/2014/main" id="{836A2DCF-78AA-1E49-8C0D-74EE75735F4E}"/>
              </a:ext>
            </a:extLst>
          </p:cNvPr>
          <p:cNvSpPr/>
          <p:nvPr/>
        </p:nvSpPr>
        <p:spPr>
          <a:xfrm>
            <a:off x="4614550" y="4934415"/>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Snip Same Side Corner Rectangle 53">
            <a:extLst>
              <a:ext uri="{FF2B5EF4-FFF2-40B4-BE49-F238E27FC236}">
                <a16:creationId xmlns:a16="http://schemas.microsoft.com/office/drawing/2014/main" id="{46FCC7A1-A3A3-DC48-9DCB-D7E91D9B547E}"/>
              </a:ext>
            </a:extLst>
          </p:cNvPr>
          <p:cNvSpPr/>
          <p:nvPr/>
        </p:nvSpPr>
        <p:spPr>
          <a:xfrm>
            <a:off x="2877165" y="4926836"/>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a:extLst>
              <a:ext uri="{FF2B5EF4-FFF2-40B4-BE49-F238E27FC236}">
                <a16:creationId xmlns:a16="http://schemas.microsoft.com/office/drawing/2014/main" id="{C100F225-F1A9-0E4C-A61D-F79228CF468E}"/>
              </a:ext>
            </a:extLst>
          </p:cNvPr>
          <p:cNvSpPr/>
          <p:nvPr/>
        </p:nvSpPr>
        <p:spPr>
          <a:xfrm>
            <a:off x="2638959" y="3296222"/>
            <a:ext cx="2400575" cy="1317632"/>
          </a:xfrm>
          <a:prstGeom prst="roundRect">
            <a:avLst/>
          </a:prstGeom>
          <a:noFill/>
          <a:ln w="25400">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 Work</a:t>
            </a:r>
            <a:endParaRPr lang="en-US" sz="1600" dirty="0">
              <a:solidFill>
                <a:schemeClr val="tx1"/>
              </a:solidFill>
            </a:endParaRPr>
          </a:p>
        </p:txBody>
      </p:sp>
      <p:sp>
        <p:nvSpPr>
          <p:cNvPr id="108" name="Rectangle 107">
            <a:extLst>
              <a:ext uri="{FF2B5EF4-FFF2-40B4-BE49-F238E27FC236}">
                <a16:creationId xmlns:a16="http://schemas.microsoft.com/office/drawing/2014/main" id="{48F686BD-B2FC-8B4F-A607-4A5B5F0397C8}"/>
              </a:ext>
            </a:extLst>
          </p:cNvPr>
          <p:cNvSpPr/>
          <p:nvPr/>
        </p:nvSpPr>
        <p:spPr>
          <a:xfrm>
            <a:off x="8493253" y="2801121"/>
            <a:ext cx="1332581" cy="912923"/>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400" dirty="0">
                <a:solidFill>
                  <a:schemeClr val="tx1"/>
                </a:solidFill>
              </a:rPr>
              <a:t>Memory</a:t>
            </a:r>
          </a:p>
          <a:p>
            <a:pPr algn="ctr"/>
            <a:r>
              <a:rPr lang="en-US" sz="2400" dirty="0">
                <a:solidFill>
                  <a:schemeClr val="tx1"/>
                </a:solidFill>
              </a:rPr>
              <a:t>Server</a:t>
            </a:r>
          </a:p>
        </p:txBody>
      </p:sp>
      <p:cxnSp>
        <p:nvCxnSpPr>
          <p:cNvPr id="111" name="Elbow Connector 110">
            <a:extLst>
              <a:ext uri="{FF2B5EF4-FFF2-40B4-BE49-F238E27FC236}">
                <a16:creationId xmlns:a16="http://schemas.microsoft.com/office/drawing/2014/main" id="{1B26814D-29D4-BC4F-B2A6-08FDCF315AB3}"/>
              </a:ext>
            </a:extLst>
          </p:cNvPr>
          <p:cNvCxnSpPr>
            <a:cxnSpLocks/>
            <a:stCxn id="15" idx="0"/>
            <a:endCxn id="108" idx="1"/>
          </p:cNvCxnSpPr>
          <p:nvPr/>
        </p:nvCxnSpPr>
        <p:spPr>
          <a:xfrm flipV="1">
            <a:off x="6457841" y="3257583"/>
            <a:ext cx="2035412" cy="2735867"/>
          </a:xfrm>
          <a:prstGeom prst="bentConnector3">
            <a:avLst>
              <a:gd name="adj1" fmla="val 84941"/>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281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8A4D5-AB09-2C4B-8A3A-866F8657D273}"/>
              </a:ext>
            </a:extLst>
          </p:cNvPr>
          <p:cNvSpPr>
            <a:spLocks noGrp="1"/>
          </p:cNvSpPr>
          <p:nvPr>
            <p:ph type="title"/>
          </p:nvPr>
        </p:nvSpPr>
        <p:spPr/>
        <p:txBody>
          <a:bodyPr/>
          <a:lstStyle/>
          <a:p>
            <a:r>
              <a:rPr lang="en-US" dirty="0"/>
              <a:t>Kona + Shenango</a:t>
            </a:r>
          </a:p>
        </p:txBody>
      </p:sp>
      <p:sp>
        <p:nvSpPr>
          <p:cNvPr id="3" name="Slide Number Placeholder 2">
            <a:extLst>
              <a:ext uri="{FF2B5EF4-FFF2-40B4-BE49-F238E27FC236}">
                <a16:creationId xmlns:a16="http://schemas.microsoft.com/office/drawing/2014/main" id="{C86B6726-1FAE-6C4D-B9D7-ADB13225CA9D}"/>
              </a:ext>
            </a:extLst>
          </p:cNvPr>
          <p:cNvSpPr>
            <a:spLocks noGrp="1"/>
          </p:cNvSpPr>
          <p:nvPr>
            <p:ph type="sldNum" sz="quarter" idx="12"/>
          </p:nvPr>
        </p:nvSpPr>
        <p:spPr/>
        <p:txBody>
          <a:bodyPr/>
          <a:lstStyle/>
          <a:p>
            <a:fld id="{C7B98C49-481B-5940-955C-BA25B8A25E4C}" type="slidenum">
              <a:rPr lang="en-US" smtClean="0"/>
              <a:t>42</a:t>
            </a:fld>
            <a:endParaRPr lang="en-US"/>
          </a:p>
        </p:txBody>
      </p:sp>
      <p:sp>
        <p:nvSpPr>
          <p:cNvPr id="36" name="Rectangle 35">
            <a:extLst>
              <a:ext uri="{FF2B5EF4-FFF2-40B4-BE49-F238E27FC236}">
                <a16:creationId xmlns:a16="http://schemas.microsoft.com/office/drawing/2014/main" id="{F55AD404-7490-AD45-8560-5085DF7145F4}"/>
              </a:ext>
            </a:extLst>
          </p:cNvPr>
          <p:cNvSpPr/>
          <p:nvPr/>
        </p:nvSpPr>
        <p:spPr>
          <a:xfrm>
            <a:off x="1436901" y="2175297"/>
            <a:ext cx="6401764" cy="3418820"/>
          </a:xfrm>
          <a:prstGeom prst="rect">
            <a:avLst/>
          </a:prstGeom>
          <a:noFill/>
          <a:ln w="12700" cap="rnd">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800" dirty="0">
                <a:solidFill>
                  <a:schemeClr val="tx1"/>
                </a:solidFill>
              </a:rPr>
              <a:t>Host</a:t>
            </a:r>
            <a:endParaRPr lang="en-US" sz="2400" dirty="0">
              <a:solidFill>
                <a:schemeClr val="tx1"/>
              </a:solidFill>
            </a:endParaRPr>
          </a:p>
        </p:txBody>
      </p:sp>
      <p:sp>
        <p:nvSpPr>
          <p:cNvPr id="37" name="Round Diagonal Corner Rectangle 36">
            <a:extLst>
              <a:ext uri="{FF2B5EF4-FFF2-40B4-BE49-F238E27FC236}">
                <a16:creationId xmlns:a16="http://schemas.microsoft.com/office/drawing/2014/main" id="{C7634388-8F84-684F-9140-0FBDAFC1C25D}"/>
              </a:ext>
            </a:extLst>
          </p:cNvPr>
          <p:cNvSpPr/>
          <p:nvPr/>
        </p:nvSpPr>
        <p:spPr>
          <a:xfrm>
            <a:off x="3074792" y="5776493"/>
            <a:ext cx="3374973" cy="447121"/>
          </a:xfrm>
          <a:prstGeom prst="round2DiagRect">
            <a:avLst/>
          </a:prstGeom>
          <a:solidFill>
            <a:schemeClr val="bg1"/>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NIC</a:t>
            </a:r>
            <a:endParaRPr lang="en-US" sz="2000" dirty="0">
              <a:solidFill>
                <a:schemeClr val="tx1"/>
              </a:solidFill>
            </a:endParaRPr>
          </a:p>
        </p:txBody>
      </p:sp>
      <p:sp>
        <p:nvSpPr>
          <p:cNvPr id="38" name="Snip Same Side Corner Rectangle 37">
            <a:extLst>
              <a:ext uri="{FF2B5EF4-FFF2-40B4-BE49-F238E27FC236}">
                <a16:creationId xmlns:a16="http://schemas.microsoft.com/office/drawing/2014/main" id="{E0B2A549-2B6F-EE44-B21A-31D26E80EF27}"/>
              </a:ext>
            </a:extLst>
          </p:cNvPr>
          <p:cNvSpPr/>
          <p:nvPr/>
        </p:nvSpPr>
        <p:spPr>
          <a:xfrm>
            <a:off x="5425105" y="4941019"/>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nip Same Side Corner Rectangle 38">
            <a:extLst>
              <a:ext uri="{FF2B5EF4-FFF2-40B4-BE49-F238E27FC236}">
                <a16:creationId xmlns:a16="http://schemas.microsoft.com/office/drawing/2014/main" id="{AE18A25F-1E09-5C43-9855-E52A7276C2D4}"/>
              </a:ext>
            </a:extLst>
          </p:cNvPr>
          <p:cNvSpPr/>
          <p:nvPr/>
        </p:nvSpPr>
        <p:spPr>
          <a:xfrm>
            <a:off x="6093506" y="4941019"/>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nip Same Side Corner Rectangle 39">
            <a:extLst>
              <a:ext uri="{FF2B5EF4-FFF2-40B4-BE49-F238E27FC236}">
                <a16:creationId xmlns:a16="http://schemas.microsoft.com/office/drawing/2014/main" id="{7E8207EB-E832-184B-9EC2-F20B8F0E7E57}"/>
              </a:ext>
            </a:extLst>
          </p:cNvPr>
          <p:cNvSpPr/>
          <p:nvPr/>
        </p:nvSpPr>
        <p:spPr>
          <a:xfrm>
            <a:off x="6780448" y="4941019"/>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578A4B22-6CB2-2A4A-B2B1-D81F72C6E1AE}"/>
              </a:ext>
            </a:extLst>
          </p:cNvPr>
          <p:cNvSpPr/>
          <p:nvPr/>
        </p:nvSpPr>
        <p:spPr>
          <a:xfrm>
            <a:off x="5266451" y="3302825"/>
            <a:ext cx="540565" cy="132556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err="1">
                <a:solidFill>
                  <a:schemeClr val="tx1"/>
                </a:solidFill>
              </a:rPr>
              <a:t>Poller</a:t>
            </a:r>
            <a:endParaRPr lang="en-US" sz="1400" dirty="0">
              <a:solidFill>
                <a:schemeClr val="tx1"/>
              </a:solidFill>
            </a:endParaRPr>
          </a:p>
        </p:txBody>
      </p:sp>
      <p:sp>
        <p:nvSpPr>
          <p:cNvPr id="43" name="Rounded Rectangle 42">
            <a:extLst>
              <a:ext uri="{FF2B5EF4-FFF2-40B4-BE49-F238E27FC236}">
                <a16:creationId xmlns:a16="http://schemas.microsoft.com/office/drawing/2014/main" id="{F9DAE113-DED7-4946-8AD1-7D861A6E3AA6}"/>
              </a:ext>
            </a:extLst>
          </p:cNvPr>
          <p:cNvSpPr/>
          <p:nvPr/>
        </p:nvSpPr>
        <p:spPr>
          <a:xfrm>
            <a:off x="2304689" y="2422580"/>
            <a:ext cx="5092746" cy="2415817"/>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bIns="2468880" rtlCol="0" anchor="t" anchorCtr="1"/>
          <a:lstStyle/>
          <a:p>
            <a:pPr algn="ctr"/>
            <a:r>
              <a:rPr lang="en-US" sz="2800" dirty="0">
                <a:solidFill>
                  <a:schemeClr val="accent1">
                    <a:lumMod val="50000"/>
                  </a:schemeClr>
                </a:solidFill>
              </a:rPr>
              <a:t>Memcached</a:t>
            </a:r>
            <a:endParaRPr lang="en-US" dirty="0">
              <a:solidFill>
                <a:schemeClr val="accent1">
                  <a:lumMod val="50000"/>
                </a:schemeClr>
              </a:solidFill>
            </a:endParaRPr>
          </a:p>
        </p:txBody>
      </p:sp>
      <p:cxnSp>
        <p:nvCxnSpPr>
          <p:cNvPr id="44" name="Elbow Connector 43">
            <a:extLst>
              <a:ext uri="{FF2B5EF4-FFF2-40B4-BE49-F238E27FC236}">
                <a16:creationId xmlns:a16="http://schemas.microsoft.com/office/drawing/2014/main" id="{CD7121D9-36B0-9F40-9A6B-B407DD01C17D}"/>
              </a:ext>
            </a:extLst>
          </p:cNvPr>
          <p:cNvCxnSpPr>
            <a:cxnSpLocks/>
          </p:cNvCxnSpPr>
          <p:nvPr/>
        </p:nvCxnSpPr>
        <p:spPr>
          <a:xfrm rot="5400000">
            <a:off x="5332402" y="5225150"/>
            <a:ext cx="1193521" cy="3"/>
          </a:xfrm>
          <a:prstGeom prst="bentConnector3">
            <a:avLst>
              <a:gd name="adj1" fmla="val 50000"/>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2593138-961F-E54A-BC02-FFED730F6C69}"/>
              </a:ext>
            </a:extLst>
          </p:cNvPr>
          <p:cNvSpPr/>
          <p:nvPr/>
        </p:nvSpPr>
        <p:spPr>
          <a:xfrm>
            <a:off x="5359258" y="2896852"/>
            <a:ext cx="1879041" cy="461665"/>
          </a:xfrm>
          <a:prstGeom prst="rect">
            <a:avLst/>
          </a:prstGeom>
        </p:spPr>
        <p:txBody>
          <a:bodyPr wrap="none">
            <a:spAutoFit/>
          </a:bodyPr>
          <a:lstStyle/>
          <a:p>
            <a:pPr algn="ctr"/>
            <a:r>
              <a:rPr lang="en-US" sz="2400" dirty="0"/>
              <a:t>Kona Threads</a:t>
            </a:r>
          </a:p>
        </p:txBody>
      </p:sp>
      <p:sp>
        <p:nvSpPr>
          <p:cNvPr id="46" name="Rounded Rectangle 45">
            <a:extLst>
              <a:ext uri="{FF2B5EF4-FFF2-40B4-BE49-F238E27FC236}">
                <a16:creationId xmlns:a16="http://schemas.microsoft.com/office/drawing/2014/main" id="{4148B855-E7FB-6843-9669-1D9F495D7199}"/>
              </a:ext>
            </a:extLst>
          </p:cNvPr>
          <p:cNvSpPr/>
          <p:nvPr/>
        </p:nvSpPr>
        <p:spPr>
          <a:xfrm>
            <a:off x="5929161" y="3317194"/>
            <a:ext cx="540565" cy="13111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Faults</a:t>
            </a:r>
            <a:endParaRPr lang="en-US" sz="2800" dirty="0">
              <a:solidFill>
                <a:schemeClr val="tx1"/>
              </a:solidFill>
            </a:endParaRPr>
          </a:p>
        </p:txBody>
      </p:sp>
      <p:sp>
        <p:nvSpPr>
          <p:cNvPr id="47" name="Rounded Rectangle 46">
            <a:extLst>
              <a:ext uri="{FF2B5EF4-FFF2-40B4-BE49-F238E27FC236}">
                <a16:creationId xmlns:a16="http://schemas.microsoft.com/office/drawing/2014/main" id="{BDB984B4-035D-7F4A-86F4-5031957624E7}"/>
              </a:ext>
            </a:extLst>
          </p:cNvPr>
          <p:cNvSpPr/>
          <p:nvPr/>
        </p:nvSpPr>
        <p:spPr>
          <a:xfrm>
            <a:off x="6610685" y="3342588"/>
            <a:ext cx="540565" cy="130388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Eviction</a:t>
            </a:r>
            <a:endParaRPr lang="en-US" sz="1600" dirty="0">
              <a:solidFill>
                <a:schemeClr val="tx1"/>
              </a:solidFill>
            </a:endParaRPr>
          </a:p>
        </p:txBody>
      </p:sp>
      <p:sp>
        <p:nvSpPr>
          <p:cNvPr id="51" name="Snip Same Side Corner Rectangle 50">
            <a:extLst>
              <a:ext uri="{FF2B5EF4-FFF2-40B4-BE49-F238E27FC236}">
                <a16:creationId xmlns:a16="http://schemas.microsoft.com/office/drawing/2014/main" id="{4F9C16C2-4EE5-3345-9BB9-8EA19593EF03}"/>
              </a:ext>
            </a:extLst>
          </p:cNvPr>
          <p:cNvSpPr/>
          <p:nvPr/>
        </p:nvSpPr>
        <p:spPr>
          <a:xfrm>
            <a:off x="3499338" y="4945914"/>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Snip Same Side Corner Rectangle 51">
            <a:extLst>
              <a:ext uri="{FF2B5EF4-FFF2-40B4-BE49-F238E27FC236}">
                <a16:creationId xmlns:a16="http://schemas.microsoft.com/office/drawing/2014/main" id="{908DF381-1A48-A14B-87BC-A631745D7C9D}"/>
              </a:ext>
            </a:extLst>
          </p:cNvPr>
          <p:cNvSpPr/>
          <p:nvPr/>
        </p:nvSpPr>
        <p:spPr>
          <a:xfrm>
            <a:off x="4077366" y="4945914"/>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Snip Same Side Corner Rectangle 52">
            <a:extLst>
              <a:ext uri="{FF2B5EF4-FFF2-40B4-BE49-F238E27FC236}">
                <a16:creationId xmlns:a16="http://schemas.microsoft.com/office/drawing/2014/main" id="{211D9210-122F-3348-93A1-159D3854AF0A}"/>
              </a:ext>
            </a:extLst>
          </p:cNvPr>
          <p:cNvSpPr/>
          <p:nvPr/>
        </p:nvSpPr>
        <p:spPr>
          <a:xfrm>
            <a:off x="4606474" y="4941019"/>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Snip Same Side Corner Rectangle 56">
            <a:extLst>
              <a:ext uri="{FF2B5EF4-FFF2-40B4-BE49-F238E27FC236}">
                <a16:creationId xmlns:a16="http://schemas.microsoft.com/office/drawing/2014/main" id="{39671E8F-AA3B-804B-A75E-1EF684756C3A}"/>
              </a:ext>
            </a:extLst>
          </p:cNvPr>
          <p:cNvSpPr/>
          <p:nvPr/>
        </p:nvSpPr>
        <p:spPr>
          <a:xfrm>
            <a:off x="2869089" y="4933440"/>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a:extLst>
              <a:ext uri="{FF2B5EF4-FFF2-40B4-BE49-F238E27FC236}">
                <a16:creationId xmlns:a16="http://schemas.microsoft.com/office/drawing/2014/main" id="{3D001F3D-358A-354E-BB13-AF8D139F1106}"/>
              </a:ext>
            </a:extLst>
          </p:cNvPr>
          <p:cNvSpPr/>
          <p:nvPr/>
        </p:nvSpPr>
        <p:spPr>
          <a:xfrm>
            <a:off x="2630883" y="4160224"/>
            <a:ext cx="2400575" cy="46023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Runtime</a:t>
            </a:r>
            <a:endParaRPr lang="en-US" sz="1600" dirty="0">
              <a:solidFill>
                <a:schemeClr val="tx1"/>
              </a:solidFill>
            </a:endParaRPr>
          </a:p>
        </p:txBody>
      </p:sp>
      <p:sp>
        <p:nvSpPr>
          <p:cNvPr id="59" name="Rounded Rectangle 58">
            <a:extLst>
              <a:ext uri="{FF2B5EF4-FFF2-40B4-BE49-F238E27FC236}">
                <a16:creationId xmlns:a16="http://schemas.microsoft.com/office/drawing/2014/main" id="{54AC0A2B-DB1E-EF48-AEA3-E11C8048EE00}"/>
              </a:ext>
            </a:extLst>
          </p:cNvPr>
          <p:cNvSpPr/>
          <p:nvPr/>
        </p:nvSpPr>
        <p:spPr>
          <a:xfrm>
            <a:off x="1586788" y="3296326"/>
            <a:ext cx="595756" cy="135014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I/O Core</a:t>
            </a:r>
          </a:p>
        </p:txBody>
      </p:sp>
      <p:sp>
        <p:nvSpPr>
          <p:cNvPr id="60" name="Rectangle 59">
            <a:extLst>
              <a:ext uri="{FF2B5EF4-FFF2-40B4-BE49-F238E27FC236}">
                <a16:creationId xmlns:a16="http://schemas.microsoft.com/office/drawing/2014/main" id="{B2DA4BAF-2B8D-0C44-9F6D-A7A211FEFFD3}"/>
              </a:ext>
            </a:extLst>
          </p:cNvPr>
          <p:cNvSpPr/>
          <p:nvPr/>
        </p:nvSpPr>
        <p:spPr>
          <a:xfrm>
            <a:off x="2775215" y="3342588"/>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02D9ED6-D052-7E4A-AD10-8BBF415E7B30}"/>
              </a:ext>
            </a:extLst>
          </p:cNvPr>
          <p:cNvSpPr/>
          <p:nvPr/>
        </p:nvSpPr>
        <p:spPr>
          <a:xfrm>
            <a:off x="2787303" y="3755035"/>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0D577BA9-5D17-6D4C-9E98-58DA312FF225}"/>
              </a:ext>
            </a:extLst>
          </p:cNvPr>
          <p:cNvSpPr/>
          <p:nvPr/>
        </p:nvSpPr>
        <p:spPr>
          <a:xfrm>
            <a:off x="3375606" y="3342588"/>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60F5112C-471E-9D43-8265-04F63C37F318}"/>
              </a:ext>
            </a:extLst>
          </p:cNvPr>
          <p:cNvSpPr/>
          <p:nvPr/>
        </p:nvSpPr>
        <p:spPr>
          <a:xfrm>
            <a:off x="3365116" y="3755034"/>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0925E26-0A9B-8846-8D6E-994BED28911F}"/>
              </a:ext>
            </a:extLst>
          </p:cNvPr>
          <p:cNvSpPr/>
          <p:nvPr/>
        </p:nvSpPr>
        <p:spPr>
          <a:xfrm>
            <a:off x="3992556" y="3342588"/>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D0F3FA06-1E0D-0F46-966B-6544FDE56F87}"/>
              </a:ext>
            </a:extLst>
          </p:cNvPr>
          <p:cNvSpPr/>
          <p:nvPr/>
        </p:nvSpPr>
        <p:spPr>
          <a:xfrm>
            <a:off x="4582457" y="3342588"/>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B329B7B-773F-6248-BFC3-B59FE85BACF3}"/>
              </a:ext>
            </a:extLst>
          </p:cNvPr>
          <p:cNvSpPr/>
          <p:nvPr/>
        </p:nvSpPr>
        <p:spPr>
          <a:xfrm>
            <a:off x="4582457" y="3754095"/>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Left-Right Arrow 67">
            <a:extLst>
              <a:ext uri="{FF2B5EF4-FFF2-40B4-BE49-F238E27FC236}">
                <a16:creationId xmlns:a16="http://schemas.microsoft.com/office/drawing/2014/main" id="{CDAC441A-40C5-A546-A7A6-8CDF2B6FBB75}"/>
              </a:ext>
            </a:extLst>
          </p:cNvPr>
          <p:cNvSpPr/>
          <p:nvPr/>
        </p:nvSpPr>
        <p:spPr>
          <a:xfrm>
            <a:off x="2063215" y="4249774"/>
            <a:ext cx="596408" cy="302851"/>
          </a:xfrm>
          <a:prstGeom prst="lef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a:extLst>
              <a:ext uri="{FF2B5EF4-FFF2-40B4-BE49-F238E27FC236}">
                <a16:creationId xmlns:a16="http://schemas.microsoft.com/office/drawing/2014/main" id="{516437A3-679B-E34A-AF1D-52DE5EE3F217}"/>
              </a:ext>
            </a:extLst>
          </p:cNvPr>
          <p:cNvCxnSpPr>
            <a:cxnSpLocks/>
            <a:stCxn id="59" idx="2"/>
            <a:endCxn id="37" idx="2"/>
          </p:cNvCxnSpPr>
          <p:nvPr/>
        </p:nvCxnSpPr>
        <p:spPr>
          <a:xfrm rot="16200000" flipH="1">
            <a:off x="1802938" y="4728200"/>
            <a:ext cx="1353582" cy="1190126"/>
          </a:xfrm>
          <a:prstGeom prst="bentConnector2">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93F0C376-7E48-C346-9F8E-1E9F5165A053}"/>
              </a:ext>
            </a:extLst>
          </p:cNvPr>
          <p:cNvSpPr/>
          <p:nvPr/>
        </p:nvSpPr>
        <p:spPr>
          <a:xfrm>
            <a:off x="4004644" y="3748533"/>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AB055CDB-BE99-D647-B320-92276C5656D1}"/>
              </a:ext>
            </a:extLst>
          </p:cNvPr>
          <p:cNvSpPr txBox="1"/>
          <p:nvPr/>
        </p:nvSpPr>
        <p:spPr>
          <a:xfrm>
            <a:off x="2787303" y="2917721"/>
            <a:ext cx="1831720" cy="461665"/>
          </a:xfrm>
          <a:prstGeom prst="rect">
            <a:avLst/>
          </a:prstGeom>
          <a:noFill/>
        </p:spPr>
        <p:txBody>
          <a:bodyPr wrap="none" rtlCol="0">
            <a:spAutoFit/>
          </a:bodyPr>
          <a:lstStyle/>
          <a:p>
            <a:r>
              <a:rPr lang="en-US" sz="2400" dirty="0"/>
              <a:t>User Threads</a:t>
            </a:r>
          </a:p>
        </p:txBody>
      </p:sp>
      <p:sp>
        <p:nvSpPr>
          <p:cNvPr id="75" name="Rectangle 74">
            <a:extLst>
              <a:ext uri="{FF2B5EF4-FFF2-40B4-BE49-F238E27FC236}">
                <a16:creationId xmlns:a16="http://schemas.microsoft.com/office/drawing/2014/main" id="{18A093A9-0196-8C4A-A88D-4486826221E4}"/>
              </a:ext>
            </a:extLst>
          </p:cNvPr>
          <p:cNvSpPr/>
          <p:nvPr/>
        </p:nvSpPr>
        <p:spPr>
          <a:xfrm>
            <a:off x="8493253" y="2801121"/>
            <a:ext cx="1332581" cy="912923"/>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400" dirty="0">
                <a:solidFill>
                  <a:schemeClr val="tx1"/>
                </a:solidFill>
              </a:rPr>
              <a:t>Memory</a:t>
            </a:r>
          </a:p>
          <a:p>
            <a:pPr algn="ctr"/>
            <a:r>
              <a:rPr lang="en-US" sz="2400" dirty="0">
                <a:solidFill>
                  <a:schemeClr val="tx1"/>
                </a:solidFill>
              </a:rPr>
              <a:t>Server</a:t>
            </a:r>
          </a:p>
        </p:txBody>
      </p:sp>
      <p:cxnSp>
        <p:nvCxnSpPr>
          <p:cNvPr id="76" name="Elbow Connector 75">
            <a:extLst>
              <a:ext uri="{FF2B5EF4-FFF2-40B4-BE49-F238E27FC236}">
                <a16:creationId xmlns:a16="http://schemas.microsoft.com/office/drawing/2014/main" id="{52EEDAFB-2ACB-264A-9C5C-CD5496BEF53D}"/>
              </a:ext>
            </a:extLst>
          </p:cNvPr>
          <p:cNvCxnSpPr>
            <a:cxnSpLocks/>
            <a:endCxn id="78" idx="1"/>
          </p:cNvCxnSpPr>
          <p:nvPr/>
        </p:nvCxnSpPr>
        <p:spPr>
          <a:xfrm flipV="1">
            <a:off x="6457841" y="4770029"/>
            <a:ext cx="2035412" cy="1223421"/>
          </a:xfrm>
          <a:prstGeom prst="bentConnector3">
            <a:avLst>
              <a:gd name="adj1" fmla="val 84941"/>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7" name="Elbow Connector 76">
            <a:extLst>
              <a:ext uri="{FF2B5EF4-FFF2-40B4-BE49-F238E27FC236}">
                <a16:creationId xmlns:a16="http://schemas.microsoft.com/office/drawing/2014/main" id="{FA4E238C-00FF-9E46-8EE6-96900778CD89}"/>
              </a:ext>
            </a:extLst>
          </p:cNvPr>
          <p:cNvCxnSpPr>
            <a:cxnSpLocks/>
            <a:endCxn id="75" idx="1"/>
          </p:cNvCxnSpPr>
          <p:nvPr/>
        </p:nvCxnSpPr>
        <p:spPr>
          <a:xfrm flipV="1">
            <a:off x="6457841" y="3257583"/>
            <a:ext cx="2035412" cy="2735867"/>
          </a:xfrm>
          <a:prstGeom prst="bentConnector3">
            <a:avLst>
              <a:gd name="adj1" fmla="val 84941"/>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25DCE645-000E-464F-9D81-322DD3FE22EE}"/>
              </a:ext>
            </a:extLst>
          </p:cNvPr>
          <p:cNvSpPr/>
          <p:nvPr/>
        </p:nvSpPr>
        <p:spPr>
          <a:xfrm>
            <a:off x="8493253" y="4313567"/>
            <a:ext cx="1377628" cy="912923"/>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400" dirty="0">
                <a:solidFill>
                  <a:schemeClr val="tx1"/>
                </a:solidFill>
              </a:rPr>
              <a:t>KV </a:t>
            </a:r>
          </a:p>
          <a:p>
            <a:pPr algn="ctr"/>
            <a:r>
              <a:rPr lang="en-US" sz="2400" dirty="0">
                <a:solidFill>
                  <a:schemeClr val="tx1"/>
                </a:solidFill>
              </a:rPr>
              <a:t>Client</a:t>
            </a:r>
          </a:p>
        </p:txBody>
      </p:sp>
    </p:spTree>
    <p:extLst>
      <p:ext uri="{BB962C8B-B14F-4D97-AF65-F5344CB8AC3E}">
        <p14:creationId xmlns:p14="http://schemas.microsoft.com/office/powerpoint/2010/main" val="27804319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F44CB-7626-D841-9DEA-B81979520803}"/>
              </a:ext>
            </a:extLst>
          </p:cNvPr>
          <p:cNvSpPr>
            <a:spLocks noGrp="1"/>
          </p:cNvSpPr>
          <p:nvPr>
            <p:ph type="title"/>
          </p:nvPr>
        </p:nvSpPr>
        <p:spPr/>
        <p:txBody>
          <a:bodyPr/>
          <a:lstStyle/>
          <a:p>
            <a:r>
              <a:rPr lang="en-US" dirty="0"/>
              <a:t>Memcached Throughput</a:t>
            </a:r>
          </a:p>
        </p:txBody>
      </p:sp>
      <p:sp>
        <p:nvSpPr>
          <p:cNvPr id="3" name="Content Placeholder 2">
            <a:extLst>
              <a:ext uri="{FF2B5EF4-FFF2-40B4-BE49-F238E27FC236}">
                <a16:creationId xmlns:a16="http://schemas.microsoft.com/office/drawing/2014/main" id="{2425A76A-67A5-924A-9287-60A40F41FF06}"/>
              </a:ext>
            </a:extLst>
          </p:cNvPr>
          <p:cNvSpPr>
            <a:spLocks noGrp="1"/>
          </p:cNvSpPr>
          <p:nvPr>
            <p:ph idx="1"/>
          </p:nvPr>
        </p:nvSpPr>
        <p:spPr/>
        <p:txBody>
          <a:bodyPr/>
          <a:lstStyle/>
          <a:p>
            <a:pPr marL="0" indent="0">
              <a:buNone/>
            </a:pPr>
            <a:r>
              <a:rPr lang="en-US" dirty="0"/>
              <a:t>Memcached </a:t>
            </a:r>
          </a:p>
          <a:p>
            <a:r>
              <a:rPr lang="en-US" dirty="0"/>
              <a:t>4 CPU cores</a:t>
            </a:r>
          </a:p>
          <a:p>
            <a:r>
              <a:rPr lang="en-US" dirty="0"/>
              <a:t>Offered load: 2 Mops</a:t>
            </a:r>
          </a:p>
          <a:p>
            <a:r>
              <a:rPr lang="en-US" dirty="0"/>
              <a:t>Mostly (&gt;99%) Reads</a:t>
            </a:r>
          </a:p>
          <a:p>
            <a:r>
              <a:rPr lang="en-US" dirty="0"/>
              <a:t>Uniform key distribution</a:t>
            </a:r>
          </a:p>
          <a:p>
            <a:endParaRPr lang="en-US" dirty="0"/>
          </a:p>
        </p:txBody>
      </p:sp>
      <p:sp>
        <p:nvSpPr>
          <p:cNvPr id="5" name="Slide Number Placeholder 4">
            <a:extLst>
              <a:ext uri="{FF2B5EF4-FFF2-40B4-BE49-F238E27FC236}">
                <a16:creationId xmlns:a16="http://schemas.microsoft.com/office/drawing/2014/main" id="{F0FCD395-EE67-C643-8454-4E2F6D076344}"/>
              </a:ext>
            </a:extLst>
          </p:cNvPr>
          <p:cNvSpPr>
            <a:spLocks noGrp="1"/>
          </p:cNvSpPr>
          <p:nvPr>
            <p:ph type="sldNum" sz="quarter" idx="12"/>
          </p:nvPr>
        </p:nvSpPr>
        <p:spPr/>
        <p:txBody>
          <a:bodyPr/>
          <a:lstStyle/>
          <a:p>
            <a:fld id="{C7B98C49-481B-5940-955C-BA25B8A25E4C}" type="slidenum">
              <a:rPr lang="en-US" smtClean="0"/>
              <a:t>43</a:t>
            </a:fld>
            <a:endParaRPr lang="en-US"/>
          </a:p>
        </p:txBody>
      </p:sp>
      <p:pic>
        <p:nvPicPr>
          <p:cNvPr id="6" name="Picture 5">
            <a:extLst>
              <a:ext uri="{FF2B5EF4-FFF2-40B4-BE49-F238E27FC236}">
                <a16:creationId xmlns:a16="http://schemas.microsoft.com/office/drawing/2014/main" id="{465ACDD1-CD0E-E947-945E-114223CBB490}"/>
              </a:ext>
            </a:extLst>
          </p:cNvPr>
          <p:cNvPicPr>
            <a:picLocks noChangeAspect="1"/>
          </p:cNvPicPr>
          <p:nvPr/>
        </p:nvPicPr>
        <p:blipFill>
          <a:blip r:embed="rId3"/>
          <a:stretch>
            <a:fillRect/>
          </a:stretch>
        </p:blipFill>
        <p:spPr>
          <a:xfrm>
            <a:off x="5223641" y="3205712"/>
            <a:ext cx="6130159" cy="2971251"/>
          </a:xfrm>
          <a:prstGeom prst="rect">
            <a:avLst/>
          </a:prstGeom>
        </p:spPr>
      </p:pic>
    </p:spTree>
    <p:extLst>
      <p:ext uri="{BB962C8B-B14F-4D97-AF65-F5344CB8AC3E}">
        <p14:creationId xmlns:p14="http://schemas.microsoft.com/office/powerpoint/2010/main" val="6597917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9931-0DB5-FC41-B9ED-5CD8B28FF830}"/>
              </a:ext>
            </a:extLst>
          </p:cNvPr>
          <p:cNvSpPr>
            <a:spLocks noGrp="1"/>
          </p:cNvSpPr>
          <p:nvPr>
            <p:ph type="title"/>
          </p:nvPr>
        </p:nvSpPr>
        <p:spPr/>
        <p:txBody>
          <a:bodyPr/>
          <a:lstStyle/>
          <a:p>
            <a:r>
              <a:rPr lang="en-US" dirty="0"/>
              <a:t>First in line: Kona Bottlenecks</a:t>
            </a:r>
          </a:p>
        </p:txBody>
      </p:sp>
      <p:sp>
        <p:nvSpPr>
          <p:cNvPr id="4" name="Slide Number Placeholder 3">
            <a:extLst>
              <a:ext uri="{FF2B5EF4-FFF2-40B4-BE49-F238E27FC236}">
                <a16:creationId xmlns:a16="http://schemas.microsoft.com/office/drawing/2014/main" id="{3D47564B-8582-2145-8C9A-CD1830BA74CD}"/>
              </a:ext>
            </a:extLst>
          </p:cNvPr>
          <p:cNvSpPr>
            <a:spLocks noGrp="1"/>
          </p:cNvSpPr>
          <p:nvPr>
            <p:ph type="sldNum" sz="quarter" idx="12"/>
          </p:nvPr>
        </p:nvSpPr>
        <p:spPr/>
        <p:txBody>
          <a:bodyPr/>
          <a:lstStyle/>
          <a:p>
            <a:fld id="{C7B98C49-481B-5940-955C-BA25B8A25E4C}" type="slidenum">
              <a:rPr lang="en-US" smtClean="0"/>
              <a:t>44</a:t>
            </a:fld>
            <a:endParaRPr lang="en-US"/>
          </a:p>
        </p:txBody>
      </p:sp>
      <p:pic>
        <p:nvPicPr>
          <p:cNvPr id="7" name="Picture 6" descr="Chart, line chart&#10;&#10;Description automatically generated">
            <a:extLst>
              <a:ext uri="{FF2B5EF4-FFF2-40B4-BE49-F238E27FC236}">
                <a16:creationId xmlns:a16="http://schemas.microsoft.com/office/drawing/2014/main" id="{B8FE9709-F5A6-E948-84C0-AEBE420CB862}"/>
              </a:ext>
            </a:extLst>
          </p:cNvPr>
          <p:cNvPicPr>
            <a:picLocks noChangeAspect="1"/>
          </p:cNvPicPr>
          <p:nvPr/>
        </p:nvPicPr>
        <p:blipFill>
          <a:blip r:embed="rId3"/>
          <a:stretch>
            <a:fillRect/>
          </a:stretch>
        </p:blipFill>
        <p:spPr>
          <a:xfrm>
            <a:off x="2059371" y="2266717"/>
            <a:ext cx="7547740" cy="3513603"/>
          </a:xfrm>
          <a:prstGeom prst="rect">
            <a:avLst/>
          </a:prstGeom>
        </p:spPr>
      </p:pic>
    </p:spTree>
    <p:extLst>
      <p:ext uri="{BB962C8B-B14F-4D97-AF65-F5344CB8AC3E}">
        <p14:creationId xmlns:p14="http://schemas.microsoft.com/office/powerpoint/2010/main" val="7111170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9931-0DB5-FC41-B9ED-5CD8B28FF830}"/>
              </a:ext>
            </a:extLst>
          </p:cNvPr>
          <p:cNvSpPr>
            <a:spLocks noGrp="1"/>
          </p:cNvSpPr>
          <p:nvPr>
            <p:ph type="title"/>
          </p:nvPr>
        </p:nvSpPr>
        <p:spPr/>
        <p:txBody>
          <a:bodyPr/>
          <a:lstStyle/>
          <a:p>
            <a:r>
              <a:rPr lang="en-US" dirty="0"/>
              <a:t>Eviction Bottleneck</a:t>
            </a:r>
          </a:p>
        </p:txBody>
      </p:sp>
      <p:sp>
        <p:nvSpPr>
          <p:cNvPr id="3" name="Content Placeholder 2">
            <a:extLst>
              <a:ext uri="{FF2B5EF4-FFF2-40B4-BE49-F238E27FC236}">
                <a16:creationId xmlns:a16="http://schemas.microsoft.com/office/drawing/2014/main" id="{1C48E6C9-B3A5-7941-8510-75F2805B54C2}"/>
              </a:ext>
            </a:extLst>
          </p:cNvPr>
          <p:cNvSpPr>
            <a:spLocks noGrp="1"/>
          </p:cNvSpPr>
          <p:nvPr>
            <p:ph idx="1"/>
          </p:nvPr>
        </p:nvSpPr>
        <p:spPr/>
        <p:txBody>
          <a:bodyPr/>
          <a:lstStyle/>
          <a:p>
            <a:r>
              <a:rPr lang="en-US" dirty="0"/>
              <a:t>Eviction Time ~ 35%</a:t>
            </a:r>
          </a:p>
          <a:p>
            <a:endParaRPr lang="en-US" dirty="0"/>
          </a:p>
        </p:txBody>
      </p:sp>
      <p:sp>
        <p:nvSpPr>
          <p:cNvPr id="4" name="Slide Number Placeholder 3">
            <a:extLst>
              <a:ext uri="{FF2B5EF4-FFF2-40B4-BE49-F238E27FC236}">
                <a16:creationId xmlns:a16="http://schemas.microsoft.com/office/drawing/2014/main" id="{3D47564B-8582-2145-8C9A-CD1830BA74CD}"/>
              </a:ext>
            </a:extLst>
          </p:cNvPr>
          <p:cNvSpPr>
            <a:spLocks noGrp="1"/>
          </p:cNvSpPr>
          <p:nvPr>
            <p:ph type="sldNum" sz="quarter" idx="12"/>
          </p:nvPr>
        </p:nvSpPr>
        <p:spPr/>
        <p:txBody>
          <a:bodyPr/>
          <a:lstStyle/>
          <a:p>
            <a:fld id="{C7B98C49-481B-5940-955C-BA25B8A25E4C}" type="slidenum">
              <a:rPr lang="en-US" smtClean="0"/>
              <a:t>45</a:t>
            </a:fld>
            <a:endParaRPr lang="en-US"/>
          </a:p>
        </p:txBody>
      </p:sp>
      <p:pic>
        <p:nvPicPr>
          <p:cNvPr id="5" name="Picture 4">
            <a:extLst>
              <a:ext uri="{FF2B5EF4-FFF2-40B4-BE49-F238E27FC236}">
                <a16:creationId xmlns:a16="http://schemas.microsoft.com/office/drawing/2014/main" id="{D0AE318D-919D-6248-B3F2-BF28353F74AF}"/>
              </a:ext>
            </a:extLst>
          </p:cNvPr>
          <p:cNvPicPr>
            <a:picLocks noChangeAspect="1"/>
          </p:cNvPicPr>
          <p:nvPr/>
        </p:nvPicPr>
        <p:blipFill>
          <a:blip r:embed="rId2"/>
          <a:stretch>
            <a:fillRect/>
          </a:stretch>
        </p:blipFill>
        <p:spPr>
          <a:xfrm>
            <a:off x="5223641" y="3340649"/>
            <a:ext cx="6130159" cy="2971251"/>
          </a:xfrm>
          <a:prstGeom prst="rect">
            <a:avLst/>
          </a:prstGeom>
        </p:spPr>
      </p:pic>
      <p:pic>
        <p:nvPicPr>
          <p:cNvPr id="6" name="Content Placeholder 3">
            <a:extLst>
              <a:ext uri="{FF2B5EF4-FFF2-40B4-BE49-F238E27FC236}">
                <a16:creationId xmlns:a16="http://schemas.microsoft.com/office/drawing/2014/main" id="{D2BB3FD8-BA01-1F4D-90A0-616F53D73DE6}"/>
              </a:ext>
            </a:extLst>
          </p:cNvPr>
          <p:cNvPicPr>
            <a:picLocks noChangeAspect="1"/>
          </p:cNvPicPr>
          <p:nvPr/>
        </p:nvPicPr>
        <p:blipFill>
          <a:blip r:embed="rId3"/>
          <a:stretch>
            <a:fillRect/>
          </a:stretch>
        </p:blipFill>
        <p:spPr>
          <a:xfrm>
            <a:off x="6096000" y="1113633"/>
            <a:ext cx="4720709" cy="2315367"/>
          </a:xfrm>
          <a:prstGeom prst="rect">
            <a:avLst/>
          </a:prstGeom>
        </p:spPr>
      </p:pic>
    </p:spTree>
    <p:extLst>
      <p:ext uri="{BB962C8B-B14F-4D97-AF65-F5344CB8AC3E}">
        <p14:creationId xmlns:p14="http://schemas.microsoft.com/office/powerpoint/2010/main" val="37343199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9931-0DB5-FC41-B9ED-5CD8B28FF830}"/>
              </a:ext>
            </a:extLst>
          </p:cNvPr>
          <p:cNvSpPr>
            <a:spLocks noGrp="1"/>
          </p:cNvSpPr>
          <p:nvPr>
            <p:ph type="title"/>
          </p:nvPr>
        </p:nvSpPr>
        <p:spPr/>
        <p:txBody>
          <a:bodyPr/>
          <a:lstStyle/>
          <a:p>
            <a:r>
              <a:rPr lang="en-US" dirty="0"/>
              <a:t>Eviction Bottleneck</a:t>
            </a:r>
          </a:p>
        </p:txBody>
      </p:sp>
      <p:sp>
        <p:nvSpPr>
          <p:cNvPr id="3" name="Content Placeholder 2">
            <a:extLst>
              <a:ext uri="{FF2B5EF4-FFF2-40B4-BE49-F238E27FC236}">
                <a16:creationId xmlns:a16="http://schemas.microsoft.com/office/drawing/2014/main" id="{1C48E6C9-B3A5-7941-8510-75F2805B54C2}"/>
              </a:ext>
            </a:extLst>
          </p:cNvPr>
          <p:cNvSpPr>
            <a:spLocks noGrp="1"/>
          </p:cNvSpPr>
          <p:nvPr>
            <p:ph idx="1"/>
          </p:nvPr>
        </p:nvSpPr>
        <p:spPr/>
        <p:txBody>
          <a:bodyPr/>
          <a:lstStyle/>
          <a:p>
            <a:r>
              <a:rPr lang="en-US" dirty="0"/>
              <a:t>Eviction Time ~ 35%</a:t>
            </a:r>
          </a:p>
          <a:p>
            <a:r>
              <a:rPr lang="en-US" dirty="0"/>
              <a:t>Eviction Batching ~ 10% (expected)</a:t>
            </a:r>
          </a:p>
          <a:p>
            <a:endParaRPr lang="en-US" dirty="0"/>
          </a:p>
        </p:txBody>
      </p:sp>
      <p:sp>
        <p:nvSpPr>
          <p:cNvPr id="4" name="Slide Number Placeholder 3">
            <a:extLst>
              <a:ext uri="{FF2B5EF4-FFF2-40B4-BE49-F238E27FC236}">
                <a16:creationId xmlns:a16="http://schemas.microsoft.com/office/drawing/2014/main" id="{3D47564B-8582-2145-8C9A-CD1830BA74CD}"/>
              </a:ext>
            </a:extLst>
          </p:cNvPr>
          <p:cNvSpPr>
            <a:spLocks noGrp="1"/>
          </p:cNvSpPr>
          <p:nvPr>
            <p:ph type="sldNum" sz="quarter" idx="12"/>
          </p:nvPr>
        </p:nvSpPr>
        <p:spPr/>
        <p:txBody>
          <a:bodyPr/>
          <a:lstStyle/>
          <a:p>
            <a:fld id="{C7B98C49-481B-5940-955C-BA25B8A25E4C}" type="slidenum">
              <a:rPr lang="en-US" smtClean="0"/>
              <a:t>46</a:t>
            </a:fld>
            <a:endParaRPr lang="en-US"/>
          </a:p>
        </p:txBody>
      </p:sp>
      <p:pic>
        <p:nvPicPr>
          <p:cNvPr id="6" name="Content Placeholder 3">
            <a:extLst>
              <a:ext uri="{FF2B5EF4-FFF2-40B4-BE49-F238E27FC236}">
                <a16:creationId xmlns:a16="http://schemas.microsoft.com/office/drawing/2014/main" id="{CF83C804-DB76-E142-AE11-A03B6C1CB0CA}"/>
              </a:ext>
            </a:extLst>
          </p:cNvPr>
          <p:cNvPicPr>
            <a:picLocks noChangeAspect="1"/>
          </p:cNvPicPr>
          <p:nvPr/>
        </p:nvPicPr>
        <p:blipFill>
          <a:blip r:embed="rId2"/>
          <a:stretch>
            <a:fillRect/>
          </a:stretch>
        </p:blipFill>
        <p:spPr>
          <a:xfrm>
            <a:off x="5377668" y="3429000"/>
            <a:ext cx="5062777" cy="2410846"/>
          </a:xfrm>
          <a:prstGeom prst="rect">
            <a:avLst/>
          </a:prstGeom>
        </p:spPr>
      </p:pic>
    </p:spTree>
    <p:extLst>
      <p:ext uri="{BB962C8B-B14F-4D97-AF65-F5344CB8AC3E}">
        <p14:creationId xmlns:p14="http://schemas.microsoft.com/office/powerpoint/2010/main" val="2664900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9931-0DB5-FC41-B9ED-5CD8B28FF830}"/>
              </a:ext>
            </a:extLst>
          </p:cNvPr>
          <p:cNvSpPr>
            <a:spLocks noGrp="1"/>
          </p:cNvSpPr>
          <p:nvPr>
            <p:ph type="title"/>
          </p:nvPr>
        </p:nvSpPr>
        <p:spPr/>
        <p:txBody>
          <a:bodyPr/>
          <a:lstStyle/>
          <a:p>
            <a:r>
              <a:rPr lang="en-US" dirty="0"/>
              <a:t>Eviction Bottleneck</a:t>
            </a:r>
          </a:p>
        </p:txBody>
      </p:sp>
      <p:sp>
        <p:nvSpPr>
          <p:cNvPr id="3" name="Content Placeholder 2">
            <a:extLst>
              <a:ext uri="{FF2B5EF4-FFF2-40B4-BE49-F238E27FC236}">
                <a16:creationId xmlns:a16="http://schemas.microsoft.com/office/drawing/2014/main" id="{1C48E6C9-B3A5-7941-8510-75F2805B54C2}"/>
              </a:ext>
            </a:extLst>
          </p:cNvPr>
          <p:cNvSpPr>
            <a:spLocks noGrp="1"/>
          </p:cNvSpPr>
          <p:nvPr>
            <p:ph idx="1"/>
          </p:nvPr>
        </p:nvSpPr>
        <p:spPr/>
        <p:txBody>
          <a:bodyPr/>
          <a:lstStyle/>
          <a:p>
            <a:r>
              <a:rPr lang="en-US" dirty="0"/>
              <a:t>Eviction Time ~ 35%</a:t>
            </a:r>
          </a:p>
          <a:p>
            <a:r>
              <a:rPr lang="en-US" dirty="0"/>
              <a:t>Eviction Batching ~ 10% (expected)</a:t>
            </a:r>
          </a:p>
          <a:p>
            <a:r>
              <a:rPr lang="en-US" dirty="0"/>
              <a:t>Memcached dirtying ~ 30% (expected)</a:t>
            </a:r>
          </a:p>
        </p:txBody>
      </p:sp>
      <p:sp>
        <p:nvSpPr>
          <p:cNvPr id="4" name="Slide Number Placeholder 3">
            <a:extLst>
              <a:ext uri="{FF2B5EF4-FFF2-40B4-BE49-F238E27FC236}">
                <a16:creationId xmlns:a16="http://schemas.microsoft.com/office/drawing/2014/main" id="{3D47564B-8582-2145-8C9A-CD1830BA74CD}"/>
              </a:ext>
            </a:extLst>
          </p:cNvPr>
          <p:cNvSpPr>
            <a:spLocks noGrp="1"/>
          </p:cNvSpPr>
          <p:nvPr>
            <p:ph type="sldNum" sz="quarter" idx="12"/>
          </p:nvPr>
        </p:nvSpPr>
        <p:spPr/>
        <p:txBody>
          <a:bodyPr/>
          <a:lstStyle/>
          <a:p>
            <a:fld id="{C7B98C49-481B-5940-955C-BA25B8A25E4C}" type="slidenum">
              <a:rPr lang="en-US" smtClean="0"/>
              <a:t>47</a:t>
            </a:fld>
            <a:endParaRPr lang="en-US"/>
          </a:p>
        </p:txBody>
      </p:sp>
      <p:pic>
        <p:nvPicPr>
          <p:cNvPr id="2050" name="Picture 2">
            <a:extLst>
              <a:ext uri="{FF2B5EF4-FFF2-40B4-BE49-F238E27FC236}">
                <a16:creationId xmlns:a16="http://schemas.microsoft.com/office/drawing/2014/main" id="{5CC1E3F9-5A13-6644-9F22-30A7F6E27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763" y="3429000"/>
            <a:ext cx="5346872" cy="2592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9098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9931-0DB5-FC41-B9ED-5CD8B28FF830}"/>
              </a:ext>
            </a:extLst>
          </p:cNvPr>
          <p:cNvSpPr>
            <a:spLocks noGrp="1"/>
          </p:cNvSpPr>
          <p:nvPr>
            <p:ph type="title"/>
          </p:nvPr>
        </p:nvSpPr>
        <p:spPr/>
        <p:txBody>
          <a:bodyPr/>
          <a:lstStyle/>
          <a:p>
            <a:r>
              <a:rPr lang="en-US" dirty="0"/>
              <a:t>Eviction Bottleneck</a:t>
            </a:r>
          </a:p>
        </p:txBody>
      </p:sp>
      <p:sp>
        <p:nvSpPr>
          <p:cNvPr id="3" name="Content Placeholder 2">
            <a:extLst>
              <a:ext uri="{FF2B5EF4-FFF2-40B4-BE49-F238E27FC236}">
                <a16:creationId xmlns:a16="http://schemas.microsoft.com/office/drawing/2014/main" id="{1C48E6C9-B3A5-7941-8510-75F2805B54C2}"/>
              </a:ext>
            </a:extLst>
          </p:cNvPr>
          <p:cNvSpPr>
            <a:spLocks noGrp="1"/>
          </p:cNvSpPr>
          <p:nvPr>
            <p:ph idx="1"/>
          </p:nvPr>
        </p:nvSpPr>
        <p:spPr/>
        <p:txBody>
          <a:bodyPr/>
          <a:lstStyle/>
          <a:p>
            <a:r>
              <a:rPr lang="en-US" dirty="0"/>
              <a:t>Eviction Time ~ 35%</a:t>
            </a:r>
          </a:p>
          <a:p>
            <a:r>
              <a:rPr lang="en-US" dirty="0"/>
              <a:t>Eviction Batching ~ 10% (expected)</a:t>
            </a:r>
          </a:p>
          <a:p>
            <a:r>
              <a:rPr lang="en-US" dirty="0"/>
              <a:t>Memcached dirtying ~ 30% (expected)</a:t>
            </a:r>
          </a:p>
          <a:p>
            <a:r>
              <a:rPr lang="en-US" dirty="0"/>
              <a:t>Eviction threshold</a:t>
            </a:r>
          </a:p>
          <a:p>
            <a:pPr marL="0" indent="0">
              <a:buNone/>
            </a:pPr>
            <a:endParaRPr lang="en-US" dirty="0"/>
          </a:p>
        </p:txBody>
      </p:sp>
      <p:sp>
        <p:nvSpPr>
          <p:cNvPr id="4" name="Slide Number Placeholder 3">
            <a:extLst>
              <a:ext uri="{FF2B5EF4-FFF2-40B4-BE49-F238E27FC236}">
                <a16:creationId xmlns:a16="http://schemas.microsoft.com/office/drawing/2014/main" id="{3D47564B-8582-2145-8C9A-CD1830BA74CD}"/>
              </a:ext>
            </a:extLst>
          </p:cNvPr>
          <p:cNvSpPr>
            <a:spLocks noGrp="1"/>
          </p:cNvSpPr>
          <p:nvPr>
            <p:ph type="sldNum" sz="quarter" idx="12"/>
          </p:nvPr>
        </p:nvSpPr>
        <p:spPr/>
        <p:txBody>
          <a:bodyPr/>
          <a:lstStyle/>
          <a:p>
            <a:fld id="{C7B98C49-481B-5940-955C-BA25B8A25E4C}" type="slidenum">
              <a:rPr lang="en-US" smtClean="0"/>
              <a:t>48</a:t>
            </a:fld>
            <a:endParaRPr lang="en-US"/>
          </a:p>
        </p:txBody>
      </p:sp>
      <p:pic>
        <p:nvPicPr>
          <p:cNvPr id="6" name="Picture 2">
            <a:extLst>
              <a:ext uri="{FF2B5EF4-FFF2-40B4-BE49-F238E27FC236}">
                <a16:creationId xmlns:a16="http://schemas.microsoft.com/office/drawing/2014/main" id="{ADD4886F-419E-8A4F-ABD8-A77DD57B96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8" t="1292" r="66894" b="50377"/>
          <a:stretch/>
        </p:blipFill>
        <p:spPr bwMode="auto">
          <a:xfrm>
            <a:off x="7199586" y="2827281"/>
            <a:ext cx="4603531" cy="310055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9236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9931-0DB5-FC41-B9ED-5CD8B28FF830}"/>
              </a:ext>
            </a:extLst>
          </p:cNvPr>
          <p:cNvSpPr>
            <a:spLocks noGrp="1"/>
          </p:cNvSpPr>
          <p:nvPr>
            <p:ph type="title"/>
          </p:nvPr>
        </p:nvSpPr>
        <p:spPr/>
        <p:txBody>
          <a:bodyPr/>
          <a:lstStyle/>
          <a:p>
            <a:r>
              <a:rPr lang="en-US" dirty="0"/>
              <a:t>First in line: Kona Bottlenecks</a:t>
            </a:r>
          </a:p>
        </p:txBody>
      </p:sp>
      <p:sp>
        <p:nvSpPr>
          <p:cNvPr id="3" name="Content Placeholder 2">
            <a:extLst>
              <a:ext uri="{FF2B5EF4-FFF2-40B4-BE49-F238E27FC236}">
                <a16:creationId xmlns:a16="http://schemas.microsoft.com/office/drawing/2014/main" id="{1C48E6C9-B3A5-7941-8510-75F2805B54C2}"/>
              </a:ext>
            </a:extLst>
          </p:cNvPr>
          <p:cNvSpPr>
            <a:spLocks noGrp="1"/>
          </p:cNvSpPr>
          <p:nvPr>
            <p:ph idx="1"/>
          </p:nvPr>
        </p:nvSpPr>
        <p:spPr>
          <a:xfrm>
            <a:off x="838200" y="1825625"/>
            <a:ext cx="6214241" cy="4351338"/>
          </a:xfrm>
        </p:spPr>
        <p:txBody>
          <a:bodyPr/>
          <a:lstStyle/>
          <a:p>
            <a:r>
              <a:rPr lang="en-US" dirty="0"/>
              <a:t>Working on improving eviction, but there might be others in Kona.</a:t>
            </a:r>
          </a:p>
          <a:p>
            <a:r>
              <a:rPr lang="en-US" dirty="0"/>
              <a:t>Expectation is that we’ll hit page fault concurrency after this.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D47564B-8582-2145-8C9A-CD1830BA74CD}"/>
              </a:ext>
            </a:extLst>
          </p:cNvPr>
          <p:cNvSpPr>
            <a:spLocks noGrp="1"/>
          </p:cNvSpPr>
          <p:nvPr>
            <p:ph type="sldNum" sz="quarter" idx="12"/>
          </p:nvPr>
        </p:nvSpPr>
        <p:spPr/>
        <p:txBody>
          <a:bodyPr/>
          <a:lstStyle/>
          <a:p>
            <a:fld id="{C7B98C49-481B-5940-955C-BA25B8A25E4C}" type="slidenum">
              <a:rPr lang="en-US" smtClean="0"/>
              <a:t>49</a:t>
            </a:fld>
            <a:endParaRPr lang="en-US"/>
          </a:p>
        </p:txBody>
      </p:sp>
    </p:spTree>
    <p:extLst>
      <p:ext uri="{BB962C8B-B14F-4D97-AF65-F5344CB8AC3E}">
        <p14:creationId xmlns:p14="http://schemas.microsoft.com/office/powerpoint/2010/main" val="506598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8264-7C41-2348-825F-5812B0CEC039}"/>
              </a:ext>
            </a:extLst>
          </p:cNvPr>
          <p:cNvSpPr>
            <a:spLocks noGrp="1"/>
          </p:cNvSpPr>
          <p:nvPr>
            <p:ph type="title"/>
          </p:nvPr>
        </p:nvSpPr>
        <p:spPr/>
        <p:txBody>
          <a:bodyPr/>
          <a:lstStyle/>
          <a:p>
            <a:r>
              <a:rPr lang="en-US" dirty="0"/>
              <a:t>A better solution</a:t>
            </a:r>
          </a:p>
        </p:txBody>
      </p:sp>
      <p:sp>
        <p:nvSpPr>
          <p:cNvPr id="4" name="Slide Number Placeholder 3">
            <a:extLst>
              <a:ext uri="{FF2B5EF4-FFF2-40B4-BE49-F238E27FC236}">
                <a16:creationId xmlns:a16="http://schemas.microsoft.com/office/drawing/2014/main" id="{49542538-557E-A641-9AB8-DBD758EDA309}"/>
              </a:ext>
            </a:extLst>
          </p:cNvPr>
          <p:cNvSpPr>
            <a:spLocks noGrp="1"/>
          </p:cNvSpPr>
          <p:nvPr>
            <p:ph type="sldNum" sz="quarter" idx="12"/>
          </p:nvPr>
        </p:nvSpPr>
        <p:spPr/>
        <p:txBody>
          <a:bodyPr/>
          <a:lstStyle/>
          <a:p>
            <a:fld id="{C7B98C49-481B-5940-955C-BA25B8A25E4C}" type="slidenum">
              <a:rPr lang="en-US" smtClean="0"/>
              <a:t>5</a:t>
            </a:fld>
            <a:endParaRPr lang="en-US"/>
          </a:p>
        </p:txBody>
      </p:sp>
      <p:graphicFrame>
        <p:nvGraphicFramePr>
          <p:cNvPr id="5" name="Table 5">
            <a:extLst>
              <a:ext uri="{FF2B5EF4-FFF2-40B4-BE49-F238E27FC236}">
                <a16:creationId xmlns:a16="http://schemas.microsoft.com/office/drawing/2014/main" id="{8AE67EF8-E6FE-B945-9498-05E1DD86307A}"/>
              </a:ext>
            </a:extLst>
          </p:cNvPr>
          <p:cNvGraphicFramePr>
            <a:graphicFrameLocks noGrp="1"/>
          </p:cNvGraphicFramePr>
          <p:nvPr>
            <p:ph idx="1"/>
            <p:extLst>
              <p:ext uri="{D42A27DB-BD31-4B8C-83A1-F6EECF244321}">
                <p14:modId xmlns:p14="http://schemas.microsoft.com/office/powerpoint/2010/main" val="4140422731"/>
              </p:ext>
            </p:extLst>
          </p:nvPr>
        </p:nvGraphicFramePr>
        <p:xfrm>
          <a:off x="838200" y="2141838"/>
          <a:ext cx="8264611" cy="3688080"/>
        </p:xfrm>
        <a:graphic>
          <a:graphicData uri="http://schemas.openxmlformats.org/drawingml/2006/table">
            <a:tbl>
              <a:tblPr firstRow="1" bandRow="1">
                <a:tableStyleId>{5940675A-B579-460E-94D1-54222C63F5DA}</a:tableStyleId>
              </a:tblPr>
              <a:tblGrid>
                <a:gridCol w="4137454">
                  <a:extLst>
                    <a:ext uri="{9D8B030D-6E8A-4147-A177-3AD203B41FA5}">
                      <a16:colId xmlns:a16="http://schemas.microsoft.com/office/drawing/2014/main" val="3415650479"/>
                    </a:ext>
                  </a:extLst>
                </a:gridCol>
                <a:gridCol w="2125362">
                  <a:extLst>
                    <a:ext uri="{9D8B030D-6E8A-4147-A177-3AD203B41FA5}">
                      <a16:colId xmlns:a16="http://schemas.microsoft.com/office/drawing/2014/main" val="1655576417"/>
                    </a:ext>
                  </a:extLst>
                </a:gridCol>
                <a:gridCol w="2001795">
                  <a:extLst>
                    <a:ext uri="{9D8B030D-6E8A-4147-A177-3AD203B41FA5}">
                      <a16:colId xmlns:a16="http://schemas.microsoft.com/office/drawing/2014/main" val="3011877644"/>
                    </a:ext>
                  </a:extLst>
                </a:gridCol>
              </a:tblGrid>
              <a:tr h="428367">
                <a:tc>
                  <a:txBody>
                    <a:bodyPr/>
                    <a:lstStyle/>
                    <a:p>
                      <a:pPr algn="ctr"/>
                      <a:r>
                        <a:rPr lang="en-US" dirty="0">
                          <a:solidFill>
                            <a:srgbClr val="0070C0"/>
                          </a:solidFill>
                        </a:rPr>
                        <a:t>Solution</a:t>
                      </a:r>
                    </a:p>
                  </a:txBody>
                  <a:tcPr/>
                </a:tc>
                <a:tc>
                  <a:txBody>
                    <a:bodyPr/>
                    <a:lstStyle/>
                    <a:p>
                      <a:pPr algn="ctr"/>
                      <a:r>
                        <a:rPr lang="en-US" dirty="0">
                          <a:solidFill>
                            <a:srgbClr val="0070C0"/>
                          </a:solidFill>
                        </a:rPr>
                        <a:t>No application </a:t>
                      </a:r>
                    </a:p>
                    <a:p>
                      <a:pPr algn="ctr"/>
                      <a:r>
                        <a:rPr lang="en-US" dirty="0">
                          <a:solidFill>
                            <a:srgbClr val="0070C0"/>
                          </a:solidFill>
                        </a:rPr>
                        <a:t>porting</a:t>
                      </a:r>
                    </a:p>
                  </a:txBody>
                  <a:tcPr/>
                </a:tc>
                <a:tc>
                  <a:txBody>
                    <a:bodyPr/>
                    <a:lstStyle/>
                    <a:p>
                      <a:pPr algn="ctr"/>
                      <a:r>
                        <a:rPr lang="en-US" dirty="0">
                          <a:solidFill>
                            <a:srgbClr val="0070C0"/>
                          </a:solidFill>
                        </a:rPr>
                        <a:t>Concurrency</a:t>
                      </a:r>
                    </a:p>
                    <a:p>
                      <a:pPr algn="ctr"/>
                      <a:r>
                        <a:rPr lang="en-US" dirty="0">
                          <a:solidFill>
                            <a:srgbClr val="0070C0"/>
                          </a:solidFill>
                        </a:rPr>
                        <a:t>friendly</a:t>
                      </a:r>
                    </a:p>
                  </a:txBody>
                  <a:tcPr/>
                </a:tc>
                <a:extLst>
                  <a:ext uri="{0D108BD9-81ED-4DB2-BD59-A6C34878D82A}">
                    <a16:rowId xmlns:a16="http://schemas.microsoft.com/office/drawing/2014/main" val="501134211"/>
                  </a:ext>
                </a:extLst>
              </a:tr>
              <a:tr h="347374">
                <a:tc>
                  <a:txBody>
                    <a:bodyPr/>
                    <a:lstStyle/>
                    <a:p>
                      <a:pPr marL="0" indent="0" algn="ctr">
                        <a:buNone/>
                      </a:pPr>
                      <a:r>
                        <a:rPr lang="en-US" sz="2000" dirty="0"/>
                        <a:t>Kernel Paging-based Systems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General, low-level virtual memory interface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Schedule kernel threads on page misses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u="sng" dirty="0"/>
                        <a:t>Example</a:t>
                      </a:r>
                      <a:r>
                        <a:rPr lang="en-US" sz="1400" dirty="0"/>
                        <a:t>: </a:t>
                      </a:r>
                      <a:r>
                        <a:rPr lang="en-US" sz="1400" dirty="0" err="1"/>
                        <a:t>Infiniswap</a:t>
                      </a:r>
                      <a:endParaRPr lang="en-US" sz="1400" dirty="0"/>
                    </a:p>
                  </a:txBody>
                  <a:tcPr/>
                </a:tc>
                <a:tc>
                  <a:txBody>
                    <a:bodyPr/>
                    <a:lstStyle/>
                    <a:p>
                      <a:pPr algn="ctr"/>
                      <a:endParaRPr lang="en-US" dirty="0"/>
                    </a:p>
                    <a:p>
                      <a:pPr algn="ct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3921965405"/>
                  </a:ext>
                </a:extLst>
              </a:tr>
              <a:tr h="295212">
                <a:tc>
                  <a:txBody>
                    <a:bodyPr/>
                    <a:lstStyle/>
                    <a:p>
                      <a:pPr marL="0" indent="0" algn="ctr">
                        <a:buNone/>
                      </a:pPr>
                      <a:r>
                        <a:rPr lang="en-US" sz="2000" dirty="0"/>
                        <a:t>Userspace Systems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Custom object-based, language-specific interface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Schedule lightweight “green threads”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u="sng" dirty="0"/>
                        <a:t>Example</a:t>
                      </a:r>
                      <a:r>
                        <a:rPr lang="en-US" sz="1400" dirty="0"/>
                        <a:t>: AIFM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3305240973"/>
                  </a:ext>
                </a:extLst>
              </a:tr>
              <a:tr h="704417">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2000" dirty="0"/>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dirty="0"/>
                        <a:t>Eden</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828514472"/>
                  </a:ext>
                </a:extLst>
              </a:tr>
            </a:tbl>
          </a:graphicData>
        </a:graphic>
      </p:graphicFrame>
      <p:pic>
        <p:nvPicPr>
          <p:cNvPr id="6" name="Picture 5">
            <a:extLst>
              <a:ext uri="{FF2B5EF4-FFF2-40B4-BE49-F238E27FC236}">
                <a16:creationId xmlns:a16="http://schemas.microsoft.com/office/drawing/2014/main" id="{0458B0C8-CBDF-C547-B137-59F22B3AF9CB}"/>
              </a:ext>
            </a:extLst>
          </p:cNvPr>
          <p:cNvPicPr>
            <a:picLocks noChangeAspect="1"/>
          </p:cNvPicPr>
          <p:nvPr/>
        </p:nvPicPr>
        <p:blipFill>
          <a:blip r:embed="rId2"/>
          <a:stretch>
            <a:fillRect/>
          </a:stretch>
        </p:blipFill>
        <p:spPr>
          <a:xfrm>
            <a:off x="9448800" y="0"/>
            <a:ext cx="2743200" cy="1443412"/>
          </a:xfrm>
          <a:prstGeom prst="rect">
            <a:avLst/>
          </a:prstGeom>
        </p:spPr>
      </p:pic>
      <p:sp>
        <p:nvSpPr>
          <p:cNvPr id="7" name="TextBox 6">
            <a:extLst>
              <a:ext uri="{FF2B5EF4-FFF2-40B4-BE49-F238E27FC236}">
                <a16:creationId xmlns:a16="http://schemas.microsoft.com/office/drawing/2014/main" id="{2BFB70F3-5C2D-9D4C-90BB-B04209F5D7C0}"/>
              </a:ext>
            </a:extLst>
          </p:cNvPr>
          <p:cNvSpPr txBox="1"/>
          <p:nvPr/>
        </p:nvSpPr>
        <p:spPr>
          <a:xfrm>
            <a:off x="9981151" y="386286"/>
            <a:ext cx="2210849" cy="276999"/>
          </a:xfrm>
          <a:prstGeom prst="rect">
            <a:avLst/>
          </a:prstGeom>
          <a:noFill/>
        </p:spPr>
        <p:txBody>
          <a:bodyPr wrap="square" rtlCol="0">
            <a:spAutoFit/>
          </a:bodyPr>
          <a:lstStyle/>
          <a:p>
            <a:r>
              <a:rPr lang="en-US" sz="1200" dirty="0"/>
              <a:t>TODO get a simple bar chart</a:t>
            </a:r>
          </a:p>
        </p:txBody>
      </p:sp>
    </p:spTree>
    <p:extLst>
      <p:ext uri="{BB962C8B-B14F-4D97-AF65-F5344CB8AC3E}">
        <p14:creationId xmlns:p14="http://schemas.microsoft.com/office/powerpoint/2010/main" val="13771033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122AD-C2B2-3043-92CA-2B72A0D0AB0D}"/>
              </a:ext>
            </a:extLst>
          </p:cNvPr>
          <p:cNvSpPr>
            <a:spLocks noGrp="1"/>
          </p:cNvSpPr>
          <p:nvPr>
            <p:ph type="title"/>
          </p:nvPr>
        </p:nvSpPr>
        <p:spPr/>
        <p:txBody>
          <a:bodyPr/>
          <a:lstStyle/>
          <a:p>
            <a:r>
              <a:rPr lang="en-US" dirty="0"/>
              <a:t>Going forward</a:t>
            </a:r>
          </a:p>
        </p:txBody>
      </p:sp>
      <p:sp>
        <p:nvSpPr>
          <p:cNvPr id="3" name="Content Placeholder 2">
            <a:extLst>
              <a:ext uri="{FF2B5EF4-FFF2-40B4-BE49-F238E27FC236}">
                <a16:creationId xmlns:a16="http://schemas.microsoft.com/office/drawing/2014/main" id="{EA74B60F-DC6E-9D49-BEEC-5DB96C01948E}"/>
              </a:ext>
            </a:extLst>
          </p:cNvPr>
          <p:cNvSpPr>
            <a:spLocks noGrp="1"/>
          </p:cNvSpPr>
          <p:nvPr>
            <p:ph idx="1"/>
          </p:nvPr>
        </p:nvSpPr>
        <p:spPr/>
        <p:txBody>
          <a:bodyPr/>
          <a:lstStyle/>
          <a:p>
            <a:r>
              <a:rPr lang="en-US" dirty="0"/>
              <a:t>Keep exploring performance bottlenecks</a:t>
            </a:r>
          </a:p>
          <a:p>
            <a:r>
              <a:rPr lang="en-US" dirty="0"/>
              <a:t>Opportunities for scheduler-remote memory co-design</a:t>
            </a:r>
          </a:p>
          <a:p>
            <a:endParaRPr lang="en-US" dirty="0"/>
          </a:p>
          <a:p>
            <a:pPr marL="0" indent="0">
              <a:buNone/>
            </a:pPr>
            <a:r>
              <a:rPr lang="en-US" dirty="0"/>
              <a:t>Longer-term</a:t>
            </a:r>
          </a:p>
          <a:p>
            <a:r>
              <a:rPr lang="en-US" dirty="0"/>
              <a:t>How could this fit into rack-scale scheduling?</a:t>
            </a:r>
          </a:p>
          <a:p>
            <a:endParaRPr lang="en-US" dirty="0"/>
          </a:p>
        </p:txBody>
      </p:sp>
      <p:sp>
        <p:nvSpPr>
          <p:cNvPr id="4" name="Slide Number Placeholder 3">
            <a:extLst>
              <a:ext uri="{FF2B5EF4-FFF2-40B4-BE49-F238E27FC236}">
                <a16:creationId xmlns:a16="http://schemas.microsoft.com/office/drawing/2014/main" id="{BC039DF2-4341-7244-A4FD-59A974D65DEE}"/>
              </a:ext>
            </a:extLst>
          </p:cNvPr>
          <p:cNvSpPr>
            <a:spLocks noGrp="1"/>
          </p:cNvSpPr>
          <p:nvPr>
            <p:ph type="sldNum" sz="quarter" idx="12"/>
          </p:nvPr>
        </p:nvSpPr>
        <p:spPr/>
        <p:txBody>
          <a:bodyPr/>
          <a:lstStyle/>
          <a:p>
            <a:fld id="{C7B98C49-481B-5940-955C-BA25B8A25E4C}" type="slidenum">
              <a:rPr lang="en-US" smtClean="0"/>
              <a:t>50</a:t>
            </a:fld>
            <a:endParaRPr lang="en-US"/>
          </a:p>
        </p:txBody>
      </p:sp>
    </p:spTree>
    <p:extLst>
      <p:ext uri="{BB962C8B-B14F-4D97-AF65-F5344CB8AC3E}">
        <p14:creationId xmlns:p14="http://schemas.microsoft.com/office/powerpoint/2010/main" val="37359484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E1863-AE48-E84C-9F61-5CE82872B801}"/>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38283513-CC1F-8845-AD31-10C18E578BA3}"/>
              </a:ext>
            </a:extLst>
          </p:cNvPr>
          <p:cNvSpPr>
            <a:spLocks noGrp="1"/>
          </p:cNvSpPr>
          <p:nvPr>
            <p:ph idx="1"/>
          </p:nvPr>
        </p:nvSpPr>
        <p:spPr>
          <a:xfrm>
            <a:off x="838200" y="1825625"/>
            <a:ext cx="6235262" cy="4351338"/>
          </a:xfrm>
        </p:spPr>
        <p:txBody>
          <a:bodyPr/>
          <a:lstStyle/>
          <a:p>
            <a:pPr marL="0" indent="0">
              <a:buNone/>
            </a:pPr>
            <a:r>
              <a:rPr lang="en-US" dirty="0"/>
              <a:t>Exploring user-space CPU scheduling for remote memory.</a:t>
            </a:r>
          </a:p>
          <a:p>
            <a:pPr marL="0" indent="0">
              <a:buNone/>
            </a:pPr>
            <a:endParaRPr lang="en-US" dirty="0"/>
          </a:p>
          <a:p>
            <a:pPr marL="0" indent="0">
              <a:buNone/>
            </a:pPr>
            <a:endParaRPr lang="en-US" dirty="0"/>
          </a:p>
          <a:p>
            <a:pPr marL="0" indent="0">
              <a:buNone/>
            </a:pPr>
            <a:r>
              <a:rPr lang="en-US" dirty="0"/>
              <a:t>Sounds Interesting? Please reach out!</a:t>
            </a:r>
          </a:p>
          <a:p>
            <a:pPr marL="0" indent="0">
              <a:buNone/>
            </a:pPr>
            <a:endParaRPr lang="en-US" dirty="0"/>
          </a:p>
        </p:txBody>
      </p:sp>
      <p:sp>
        <p:nvSpPr>
          <p:cNvPr id="4" name="Slide Number Placeholder 3">
            <a:extLst>
              <a:ext uri="{FF2B5EF4-FFF2-40B4-BE49-F238E27FC236}">
                <a16:creationId xmlns:a16="http://schemas.microsoft.com/office/drawing/2014/main" id="{6548CF85-4861-0542-853B-CDFA719D65ED}"/>
              </a:ext>
            </a:extLst>
          </p:cNvPr>
          <p:cNvSpPr>
            <a:spLocks noGrp="1"/>
          </p:cNvSpPr>
          <p:nvPr>
            <p:ph type="sldNum" sz="quarter" idx="12"/>
          </p:nvPr>
        </p:nvSpPr>
        <p:spPr/>
        <p:txBody>
          <a:bodyPr/>
          <a:lstStyle/>
          <a:p>
            <a:fld id="{C7B98C49-481B-5940-955C-BA25B8A25E4C}" type="slidenum">
              <a:rPr lang="en-US" smtClean="0"/>
              <a:t>51</a:t>
            </a:fld>
            <a:endParaRPr lang="en-US"/>
          </a:p>
        </p:txBody>
      </p:sp>
    </p:spTree>
    <p:extLst>
      <p:ext uri="{BB962C8B-B14F-4D97-AF65-F5344CB8AC3E}">
        <p14:creationId xmlns:p14="http://schemas.microsoft.com/office/powerpoint/2010/main" val="33430421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9B3D-8FFA-ED4D-8028-13027E6CCF5A}"/>
              </a:ext>
            </a:extLst>
          </p:cNvPr>
          <p:cNvSpPr>
            <a:spLocks noGrp="1"/>
          </p:cNvSpPr>
          <p:nvPr>
            <p:ph type="title"/>
          </p:nvPr>
        </p:nvSpPr>
        <p:spPr/>
        <p:txBody>
          <a:bodyPr/>
          <a:lstStyle/>
          <a:p>
            <a:r>
              <a:rPr lang="en-US" dirty="0"/>
              <a:t>The end</a:t>
            </a:r>
          </a:p>
        </p:txBody>
      </p:sp>
      <p:sp>
        <p:nvSpPr>
          <p:cNvPr id="3" name="Content Placeholder 2">
            <a:extLst>
              <a:ext uri="{FF2B5EF4-FFF2-40B4-BE49-F238E27FC236}">
                <a16:creationId xmlns:a16="http://schemas.microsoft.com/office/drawing/2014/main" id="{C56488B5-B17A-3940-A110-8F32B11D1D7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5238DA7-AE5B-0843-AB78-7A5632E29BD2}"/>
              </a:ext>
            </a:extLst>
          </p:cNvPr>
          <p:cNvSpPr>
            <a:spLocks noGrp="1"/>
          </p:cNvSpPr>
          <p:nvPr>
            <p:ph type="sldNum" sz="quarter" idx="12"/>
          </p:nvPr>
        </p:nvSpPr>
        <p:spPr/>
        <p:txBody>
          <a:bodyPr/>
          <a:lstStyle/>
          <a:p>
            <a:fld id="{C7B98C49-481B-5940-955C-BA25B8A25E4C}" type="slidenum">
              <a:rPr lang="en-US" smtClean="0"/>
              <a:t>52</a:t>
            </a:fld>
            <a:endParaRPr lang="en-US"/>
          </a:p>
        </p:txBody>
      </p:sp>
    </p:spTree>
    <p:extLst>
      <p:ext uri="{BB962C8B-B14F-4D97-AF65-F5344CB8AC3E}">
        <p14:creationId xmlns:p14="http://schemas.microsoft.com/office/powerpoint/2010/main" val="28371055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D6966-EBA3-2E47-83BC-24CA66321974}"/>
              </a:ext>
            </a:extLst>
          </p:cNvPr>
          <p:cNvSpPr>
            <a:spLocks noGrp="1"/>
          </p:cNvSpPr>
          <p:nvPr>
            <p:ph type="title"/>
          </p:nvPr>
        </p:nvSpPr>
        <p:spPr/>
        <p:txBody>
          <a:bodyPr/>
          <a:lstStyle/>
          <a:p>
            <a:r>
              <a:rPr lang="en-US" dirty="0"/>
              <a:t>Don’t go past this</a:t>
            </a:r>
          </a:p>
        </p:txBody>
      </p:sp>
      <p:sp>
        <p:nvSpPr>
          <p:cNvPr id="3" name="Content Placeholder 2">
            <a:extLst>
              <a:ext uri="{FF2B5EF4-FFF2-40B4-BE49-F238E27FC236}">
                <a16:creationId xmlns:a16="http://schemas.microsoft.com/office/drawing/2014/main" id="{8DD240EF-E881-B044-813C-B2648E32C13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7426036-135D-4E43-B65A-03D6EDC94730}"/>
              </a:ext>
            </a:extLst>
          </p:cNvPr>
          <p:cNvSpPr>
            <a:spLocks noGrp="1"/>
          </p:cNvSpPr>
          <p:nvPr>
            <p:ph type="sldNum" sz="quarter" idx="12"/>
          </p:nvPr>
        </p:nvSpPr>
        <p:spPr/>
        <p:txBody>
          <a:bodyPr/>
          <a:lstStyle/>
          <a:p>
            <a:fld id="{C7B98C49-481B-5940-955C-BA25B8A25E4C}" type="slidenum">
              <a:rPr lang="en-US" smtClean="0"/>
              <a:t>53</a:t>
            </a:fld>
            <a:endParaRPr lang="en-US"/>
          </a:p>
        </p:txBody>
      </p:sp>
    </p:spTree>
    <p:extLst>
      <p:ext uri="{BB962C8B-B14F-4D97-AF65-F5344CB8AC3E}">
        <p14:creationId xmlns:p14="http://schemas.microsoft.com/office/powerpoint/2010/main" val="11287760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3B1C-0CC3-6C45-A0EF-BCF15CF31568}"/>
              </a:ext>
            </a:extLst>
          </p:cNvPr>
          <p:cNvSpPr>
            <a:spLocks noGrp="1"/>
          </p:cNvSpPr>
          <p:nvPr>
            <p:ph type="title"/>
          </p:nvPr>
        </p:nvSpPr>
        <p:spPr/>
        <p:txBody>
          <a:bodyPr/>
          <a:lstStyle/>
          <a:p>
            <a:r>
              <a:rPr lang="en-US" dirty="0"/>
              <a:t>Please stop!</a:t>
            </a:r>
          </a:p>
        </p:txBody>
      </p:sp>
      <p:sp>
        <p:nvSpPr>
          <p:cNvPr id="3" name="Content Placeholder 2">
            <a:extLst>
              <a:ext uri="{FF2B5EF4-FFF2-40B4-BE49-F238E27FC236}">
                <a16:creationId xmlns:a16="http://schemas.microsoft.com/office/drawing/2014/main" id="{F9D59B6D-0466-FA42-8A75-C878B1CB302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673FDC7-5DBA-504D-AAF1-F4B778B04085}"/>
              </a:ext>
            </a:extLst>
          </p:cNvPr>
          <p:cNvSpPr>
            <a:spLocks noGrp="1"/>
          </p:cNvSpPr>
          <p:nvPr>
            <p:ph type="sldNum" sz="quarter" idx="12"/>
          </p:nvPr>
        </p:nvSpPr>
        <p:spPr/>
        <p:txBody>
          <a:bodyPr/>
          <a:lstStyle/>
          <a:p>
            <a:fld id="{C7B98C49-481B-5940-955C-BA25B8A25E4C}" type="slidenum">
              <a:rPr lang="en-US" smtClean="0"/>
              <a:t>54</a:t>
            </a:fld>
            <a:endParaRPr lang="en-US"/>
          </a:p>
        </p:txBody>
      </p:sp>
    </p:spTree>
    <p:extLst>
      <p:ext uri="{BB962C8B-B14F-4D97-AF65-F5344CB8AC3E}">
        <p14:creationId xmlns:p14="http://schemas.microsoft.com/office/powerpoint/2010/main" val="8452932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4A7B-4C33-A344-BFD7-16E85C43012B}"/>
              </a:ext>
            </a:extLst>
          </p:cNvPr>
          <p:cNvSpPr>
            <a:spLocks noGrp="1"/>
          </p:cNvSpPr>
          <p:nvPr>
            <p:ph type="title"/>
          </p:nvPr>
        </p:nvSpPr>
        <p:spPr/>
        <p:txBody>
          <a:bodyPr/>
          <a:lstStyle/>
          <a:p>
            <a:r>
              <a:rPr lang="en-US" dirty="0" err="1"/>
              <a:t>Racklette</a:t>
            </a:r>
            <a:r>
              <a:rPr lang="en-US" dirty="0"/>
              <a:t> Effort</a:t>
            </a:r>
          </a:p>
        </p:txBody>
      </p:sp>
      <p:sp>
        <p:nvSpPr>
          <p:cNvPr id="3" name="Content Placeholder 2">
            <a:extLst>
              <a:ext uri="{FF2B5EF4-FFF2-40B4-BE49-F238E27FC236}">
                <a16:creationId xmlns:a16="http://schemas.microsoft.com/office/drawing/2014/main" id="{4DD10EB0-78F1-6742-88E2-DB2558FC2D88}"/>
              </a:ext>
            </a:extLst>
          </p:cNvPr>
          <p:cNvSpPr>
            <a:spLocks noGrp="1"/>
          </p:cNvSpPr>
          <p:nvPr>
            <p:ph idx="1"/>
          </p:nvPr>
        </p:nvSpPr>
        <p:spPr>
          <a:xfrm>
            <a:off x="838200" y="1825625"/>
            <a:ext cx="6561083" cy="4351338"/>
          </a:xfrm>
        </p:spPr>
        <p:txBody>
          <a:bodyPr/>
          <a:lstStyle/>
          <a:p>
            <a:pPr marL="0" indent="0">
              <a:buNone/>
            </a:pPr>
            <a:r>
              <a:rPr lang="en-US" dirty="0"/>
              <a:t>Redesigned software stack for Rack-scale applications</a:t>
            </a:r>
          </a:p>
          <a:p>
            <a:pPr lvl="1"/>
            <a:r>
              <a:rPr lang="en-US" dirty="0"/>
              <a:t>Simplified programming </a:t>
            </a:r>
          </a:p>
          <a:p>
            <a:pPr lvl="1"/>
            <a:r>
              <a:rPr lang="en-US" dirty="0"/>
              <a:t>Better/balanced resource utilization</a:t>
            </a:r>
          </a:p>
          <a:p>
            <a:pPr marL="0" indent="0">
              <a:buNone/>
            </a:pPr>
            <a:endParaRPr lang="en-US" dirty="0"/>
          </a:p>
          <a:p>
            <a:pPr marL="0" indent="0">
              <a:buNone/>
            </a:pPr>
            <a:r>
              <a:rPr lang="en-US" dirty="0"/>
              <a:t>Exploring CPU Scheduling, both on the rack-level and </a:t>
            </a:r>
            <a:r>
              <a:rPr lang="en-US" u="sng" dirty="0"/>
              <a:t>within each server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AD8835EC-80D9-484A-AAAC-143FC4051F10}"/>
              </a:ext>
            </a:extLst>
          </p:cNvPr>
          <p:cNvSpPr>
            <a:spLocks noGrp="1"/>
          </p:cNvSpPr>
          <p:nvPr>
            <p:ph type="sldNum" sz="quarter" idx="12"/>
          </p:nvPr>
        </p:nvSpPr>
        <p:spPr/>
        <p:txBody>
          <a:bodyPr/>
          <a:lstStyle/>
          <a:p>
            <a:fld id="{C7B98C49-481B-5940-955C-BA25B8A25E4C}" type="slidenum">
              <a:rPr lang="en-US" smtClean="0"/>
              <a:t>55</a:t>
            </a:fld>
            <a:endParaRPr lang="en-US"/>
          </a:p>
        </p:txBody>
      </p:sp>
      <p:pic>
        <p:nvPicPr>
          <p:cNvPr id="1026" name="Picture 2" descr="Png Images Server Icon Free Download - Transparent Background Computer  Server Png,Servers Icon Png - free transparent png images - pngaaa.com">
            <a:extLst>
              <a:ext uri="{FF2B5EF4-FFF2-40B4-BE49-F238E27FC236}">
                <a16:creationId xmlns:a16="http://schemas.microsoft.com/office/drawing/2014/main" id="{72355E53-D7CC-3B47-9879-CEBA0AEE7A4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720769" y="1825625"/>
            <a:ext cx="6093883" cy="4008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5859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4A7B-4C33-A344-BFD7-16E85C43012B}"/>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4DD10EB0-78F1-6742-88E2-DB2558FC2D88}"/>
              </a:ext>
            </a:extLst>
          </p:cNvPr>
          <p:cNvSpPr>
            <a:spLocks noGrp="1"/>
          </p:cNvSpPr>
          <p:nvPr>
            <p:ph idx="1"/>
          </p:nvPr>
        </p:nvSpPr>
        <p:spPr>
          <a:xfrm>
            <a:off x="838200" y="1825624"/>
            <a:ext cx="9547578" cy="4530725"/>
          </a:xfrm>
        </p:spPr>
        <p:txBody>
          <a:bodyPr/>
          <a:lstStyle/>
          <a:p>
            <a:r>
              <a:rPr lang="en-US" dirty="0"/>
              <a:t>Disaggregated Compute &amp; Memory (aka Remote Memory)</a:t>
            </a:r>
          </a:p>
          <a:p>
            <a:r>
              <a:rPr lang="en-US" dirty="0"/>
              <a:t>Run legacy applications: POSIX Threads and Virtual memory</a:t>
            </a:r>
          </a:p>
          <a:p>
            <a:r>
              <a:rPr lang="en-US" dirty="0"/>
              <a:t>Target applications: Recommender, Memcached</a:t>
            </a:r>
          </a:p>
          <a:p>
            <a:pPr marL="0" indent="0">
              <a:buNone/>
            </a:pPr>
            <a:endParaRPr lang="en-US" dirty="0"/>
          </a:p>
          <a:p>
            <a:endParaRPr lang="en-US" dirty="0"/>
          </a:p>
          <a:p>
            <a:pPr marL="0" indent="0">
              <a:buNone/>
            </a:pPr>
            <a:endParaRPr lang="en-US" dirty="0"/>
          </a:p>
          <a:p>
            <a:pPr marL="0" indent="0">
              <a:buNone/>
            </a:pPr>
            <a:endParaRPr lang="en-US" dirty="0"/>
          </a:p>
          <a:p>
            <a:pPr marL="0" indent="0">
              <a:buNone/>
            </a:pPr>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AD8835EC-80D9-484A-AAAC-143FC4051F10}"/>
              </a:ext>
            </a:extLst>
          </p:cNvPr>
          <p:cNvSpPr>
            <a:spLocks noGrp="1"/>
          </p:cNvSpPr>
          <p:nvPr>
            <p:ph type="sldNum" sz="quarter" idx="12"/>
          </p:nvPr>
        </p:nvSpPr>
        <p:spPr/>
        <p:txBody>
          <a:bodyPr/>
          <a:lstStyle/>
          <a:p>
            <a:fld id="{C7B98C49-481B-5940-955C-BA25B8A25E4C}" type="slidenum">
              <a:rPr lang="en-US" smtClean="0"/>
              <a:t>56</a:t>
            </a:fld>
            <a:endParaRPr lang="en-US"/>
          </a:p>
        </p:txBody>
      </p:sp>
    </p:spTree>
    <p:extLst>
      <p:ext uri="{BB962C8B-B14F-4D97-AF65-F5344CB8AC3E}">
        <p14:creationId xmlns:p14="http://schemas.microsoft.com/office/powerpoint/2010/main" val="11448752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4A7B-4C33-A344-BFD7-16E85C43012B}"/>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4DD10EB0-78F1-6742-88E2-DB2558FC2D88}"/>
              </a:ext>
            </a:extLst>
          </p:cNvPr>
          <p:cNvSpPr>
            <a:spLocks noGrp="1"/>
          </p:cNvSpPr>
          <p:nvPr>
            <p:ph idx="1"/>
          </p:nvPr>
        </p:nvSpPr>
        <p:spPr>
          <a:xfrm>
            <a:off x="838200" y="1825624"/>
            <a:ext cx="8746067" cy="4530725"/>
          </a:xfrm>
        </p:spPr>
        <p:txBody>
          <a:bodyPr/>
          <a:lstStyle/>
          <a:p>
            <a:pPr marL="0" indent="0">
              <a:buNone/>
            </a:pPr>
            <a:r>
              <a:rPr lang="en-US" dirty="0"/>
              <a:t>What’s the best way to manage &amp; schedule threads, in the context of </a:t>
            </a:r>
            <a:r>
              <a:rPr lang="en-US" dirty="0" err="1"/>
              <a:t>Racklette</a:t>
            </a:r>
            <a:r>
              <a:rPr lang="en-US" dirty="0"/>
              <a:t> and Remote Memory? </a:t>
            </a:r>
          </a:p>
          <a:p>
            <a:pPr marL="0" indent="0">
              <a:buNone/>
            </a:pPr>
            <a:endParaRPr lang="en-US" dirty="0"/>
          </a:p>
          <a:p>
            <a:pPr marL="0" indent="0">
              <a:buNone/>
            </a:pPr>
            <a:r>
              <a:rPr lang="en-US" dirty="0"/>
              <a:t>Ideally, these properties:</a:t>
            </a:r>
          </a:p>
          <a:p>
            <a:pPr lvl="1"/>
            <a:r>
              <a:rPr lang="en-US" dirty="0"/>
              <a:t>Lightweight</a:t>
            </a:r>
          </a:p>
          <a:p>
            <a:pPr lvl="1"/>
            <a:r>
              <a:rPr lang="en-US" dirty="0"/>
              <a:t>Flexible scheduling e.g., prioritizing threads based on signals</a:t>
            </a:r>
          </a:p>
          <a:p>
            <a:pPr lvl="1"/>
            <a:r>
              <a:rPr lang="en-US" dirty="0"/>
              <a:t>Co-scheduling opportunities e.g., network</a:t>
            </a:r>
          </a:p>
          <a:p>
            <a:pPr lvl="1"/>
            <a:r>
              <a:rPr lang="en-US" dirty="0"/>
              <a:t>Migratable (longer-term)</a:t>
            </a:r>
          </a:p>
          <a:p>
            <a:endParaRPr lang="en-US" dirty="0"/>
          </a:p>
          <a:p>
            <a:pPr marL="0" indent="0">
              <a:buNone/>
            </a:pPr>
            <a:endParaRPr lang="en-US" dirty="0"/>
          </a:p>
          <a:p>
            <a:endParaRPr lang="en-US" dirty="0"/>
          </a:p>
          <a:p>
            <a:pPr marL="0" indent="0">
              <a:buNone/>
            </a:pPr>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AD8835EC-80D9-484A-AAAC-143FC4051F10}"/>
              </a:ext>
            </a:extLst>
          </p:cNvPr>
          <p:cNvSpPr>
            <a:spLocks noGrp="1"/>
          </p:cNvSpPr>
          <p:nvPr>
            <p:ph type="sldNum" sz="quarter" idx="12"/>
          </p:nvPr>
        </p:nvSpPr>
        <p:spPr/>
        <p:txBody>
          <a:bodyPr/>
          <a:lstStyle/>
          <a:p>
            <a:fld id="{C7B98C49-481B-5940-955C-BA25B8A25E4C}" type="slidenum">
              <a:rPr lang="en-US" smtClean="0"/>
              <a:t>57</a:t>
            </a:fld>
            <a:endParaRPr lang="en-US"/>
          </a:p>
        </p:txBody>
      </p:sp>
    </p:spTree>
    <p:extLst>
      <p:ext uri="{BB962C8B-B14F-4D97-AF65-F5344CB8AC3E}">
        <p14:creationId xmlns:p14="http://schemas.microsoft.com/office/powerpoint/2010/main" val="29325577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D3FC-B161-4948-9D3B-BBCE1B25A2EF}"/>
              </a:ext>
            </a:extLst>
          </p:cNvPr>
          <p:cNvSpPr>
            <a:spLocks noGrp="1"/>
          </p:cNvSpPr>
          <p:nvPr>
            <p:ph type="title"/>
          </p:nvPr>
        </p:nvSpPr>
        <p:spPr/>
        <p:txBody>
          <a:bodyPr/>
          <a:lstStyle/>
          <a:p>
            <a:r>
              <a:rPr lang="en-US" dirty="0"/>
              <a:t>Thread Management</a:t>
            </a:r>
          </a:p>
        </p:txBody>
      </p:sp>
      <p:sp>
        <p:nvSpPr>
          <p:cNvPr id="3" name="Content Placeholder 2">
            <a:extLst>
              <a:ext uri="{FF2B5EF4-FFF2-40B4-BE49-F238E27FC236}">
                <a16:creationId xmlns:a16="http://schemas.microsoft.com/office/drawing/2014/main" id="{304EB073-CB06-EE40-8C19-D891B4761CD7}"/>
              </a:ext>
            </a:extLst>
          </p:cNvPr>
          <p:cNvSpPr>
            <a:spLocks noGrp="1"/>
          </p:cNvSpPr>
          <p:nvPr>
            <p:ph idx="1"/>
          </p:nvPr>
        </p:nvSpPr>
        <p:spPr/>
        <p:txBody>
          <a:bodyPr/>
          <a:lstStyle/>
          <a:p>
            <a:pPr marL="0" indent="0">
              <a:buNone/>
            </a:pPr>
            <a:r>
              <a:rPr lang="en-US" dirty="0"/>
              <a:t>Kernel is a suitable location but </a:t>
            </a:r>
          </a:p>
          <a:p>
            <a:pPr lvl="1"/>
            <a:r>
              <a:rPr lang="en-US" dirty="0"/>
              <a:t>Kernel threading primitives are expensive</a:t>
            </a:r>
          </a:p>
          <a:p>
            <a:pPr marL="457200" lvl="1" indent="0">
              <a:buNone/>
            </a:pPr>
            <a:endParaRPr lang="en-US" dirty="0"/>
          </a:p>
          <a:p>
            <a:pPr marL="0" indent="0">
              <a:buNone/>
            </a:pPr>
            <a:r>
              <a:rPr lang="en-US" dirty="0"/>
              <a:t>User-level thread management (e.g., Arachne, Shenango, </a:t>
            </a:r>
            <a:r>
              <a:rPr lang="en-US" dirty="0" err="1"/>
              <a:t>Caladan</a:t>
            </a:r>
            <a:r>
              <a:rPr lang="en-US" dirty="0"/>
              <a:t>)</a:t>
            </a:r>
          </a:p>
          <a:p>
            <a:pPr lvl="1"/>
            <a:r>
              <a:rPr lang="en-US" dirty="0"/>
              <a:t>Separate thread scheduling from core allocation</a:t>
            </a:r>
          </a:p>
          <a:p>
            <a:pPr lvl="1"/>
            <a:r>
              <a:rPr lang="en-US" dirty="0"/>
              <a:t>Runtime provides locks and I/O etc. in </a:t>
            </a:r>
            <a:r>
              <a:rPr lang="en-US" dirty="0" err="1"/>
              <a:t>userspace</a:t>
            </a:r>
            <a:r>
              <a:rPr lang="en-US" dirty="0"/>
              <a:t> </a:t>
            </a:r>
          </a:p>
          <a:p>
            <a:pPr lvl="1"/>
            <a:r>
              <a:rPr lang="en-US" dirty="0"/>
              <a:t>Core allocation based on signals (</a:t>
            </a:r>
            <a:r>
              <a:rPr lang="en-US" dirty="0">
                <a:sym typeface="Wingdings" pitchFamily="2" charset="2"/>
              </a:rPr>
              <a:t>co-design)</a:t>
            </a:r>
          </a:p>
          <a:p>
            <a:pPr lvl="1"/>
            <a:endParaRPr lang="en-US" dirty="0">
              <a:sym typeface="Wingdings" pitchFamily="2" charset="2"/>
            </a:endParaRPr>
          </a:p>
          <a:p>
            <a:pPr marL="0" indent="0">
              <a:buNone/>
            </a:pPr>
            <a:r>
              <a:rPr lang="en-US" dirty="0"/>
              <a:t>But can they be run out-of-the-box on remote memory?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C591A03-5AA7-9B45-A7E5-10E35F31C69E}"/>
              </a:ext>
            </a:extLst>
          </p:cNvPr>
          <p:cNvSpPr>
            <a:spLocks noGrp="1"/>
          </p:cNvSpPr>
          <p:nvPr>
            <p:ph type="sldNum" sz="quarter" idx="12"/>
          </p:nvPr>
        </p:nvSpPr>
        <p:spPr/>
        <p:txBody>
          <a:bodyPr/>
          <a:lstStyle/>
          <a:p>
            <a:fld id="{C7B98C49-481B-5940-955C-BA25B8A25E4C}" type="slidenum">
              <a:rPr lang="en-US" smtClean="0"/>
              <a:t>58</a:t>
            </a:fld>
            <a:endParaRPr lang="en-US" dirty="0"/>
          </a:p>
        </p:txBody>
      </p:sp>
    </p:spTree>
    <p:extLst>
      <p:ext uri="{BB962C8B-B14F-4D97-AF65-F5344CB8AC3E}">
        <p14:creationId xmlns:p14="http://schemas.microsoft.com/office/powerpoint/2010/main" val="7480887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391AB-458B-6540-88E7-80C900D194D8}"/>
              </a:ext>
            </a:extLst>
          </p:cNvPr>
          <p:cNvSpPr>
            <a:spLocks noGrp="1"/>
          </p:cNvSpPr>
          <p:nvPr>
            <p:ph type="title"/>
          </p:nvPr>
        </p:nvSpPr>
        <p:spPr/>
        <p:txBody>
          <a:bodyPr/>
          <a:lstStyle/>
          <a:p>
            <a:r>
              <a:rPr lang="en-US" dirty="0"/>
              <a:t>Remote/Disaggregated Memory</a:t>
            </a:r>
          </a:p>
        </p:txBody>
      </p:sp>
      <p:sp>
        <p:nvSpPr>
          <p:cNvPr id="3" name="Content Placeholder 2">
            <a:extLst>
              <a:ext uri="{FF2B5EF4-FFF2-40B4-BE49-F238E27FC236}">
                <a16:creationId xmlns:a16="http://schemas.microsoft.com/office/drawing/2014/main" id="{E5D69748-42D4-8C41-A37A-0EC26B46A24C}"/>
              </a:ext>
            </a:extLst>
          </p:cNvPr>
          <p:cNvSpPr>
            <a:spLocks noGrp="1"/>
          </p:cNvSpPr>
          <p:nvPr>
            <p:ph idx="1"/>
          </p:nvPr>
        </p:nvSpPr>
        <p:spPr>
          <a:xfrm>
            <a:off x="838200" y="1825625"/>
            <a:ext cx="5378987" cy="4351338"/>
          </a:xfrm>
        </p:spPr>
        <p:txBody>
          <a:bodyPr/>
          <a:lstStyle/>
          <a:p>
            <a:pPr marL="0" indent="0">
              <a:buNone/>
            </a:pPr>
            <a:r>
              <a:rPr lang="en-US" dirty="0"/>
              <a:t>Pools of compute and memory, connected by low-latency network. </a:t>
            </a:r>
          </a:p>
          <a:p>
            <a:pPr marL="0" indent="0">
              <a:buNone/>
            </a:pPr>
            <a:endParaRPr lang="en-US" dirty="0"/>
          </a:p>
          <a:p>
            <a:pPr marL="0" indent="0">
              <a:buNone/>
            </a:pPr>
            <a:endParaRPr lang="en-US" dirty="0"/>
          </a:p>
          <a:p>
            <a:pPr marL="457200" lvl="1" indent="0">
              <a:buNone/>
            </a:pPr>
            <a:endParaRPr lang="en-US" dirty="0"/>
          </a:p>
          <a:p>
            <a:pPr marL="457200" lvl="1" indent="0">
              <a:buNone/>
            </a:pPr>
            <a:r>
              <a:rPr lang="en-US" dirty="0"/>
              <a:t>	</a:t>
            </a:r>
          </a:p>
          <a:p>
            <a:pPr lvl="1"/>
            <a:endParaRPr lang="en-US" dirty="0"/>
          </a:p>
        </p:txBody>
      </p:sp>
      <p:sp>
        <p:nvSpPr>
          <p:cNvPr id="4" name="Slide Number Placeholder 3">
            <a:extLst>
              <a:ext uri="{FF2B5EF4-FFF2-40B4-BE49-F238E27FC236}">
                <a16:creationId xmlns:a16="http://schemas.microsoft.com/office/drawing/2014/main" id="{C26BD6C9-DA1C-8146-A6B6-D3B2285B62E6}"/>
              </a:ext>
            </a:extLst>
          </p:cNvPr>
          <p:cNvSpPr>
            <a:spLocks noGrp="1"/>
          </p:cNvSpPr>
          <p:nvPr>
            <p:ph type="sldNum" sz="quarter" idx="12"/>
          </p:nvPr>
        </p:nvSpPr>
        <p:spPr/>
        <p:txBody>
          <a:bodyPr/>
          <a:lstStyle/>
          <a:p>
            <a:fld id="{C7B98C49-481B-5940-955C-BA25B8A25E4C}" type="slidenum">
              <a:rPr lang="en-US" smtClean="0"/>
              <a:t>59</a:t>
            </a:fld>
            <a:endParaRPr lang="en-US"/>
          </a:p>
        </p:txBody>
      </p:sp>
      <p:sp>
        <p:nvSpPr>
          <p:cNvPr id="5" name="Rectangle 4">
            <a:extLst>
              <a:ext uri="{FF2B5EF4-FFF2-40B4-BE49-F238E27FC236}">
                <a16:creationId xmlns:a16="http://schemas.microsoft.com/office/drawing/2014/main" id="{0FCA1003-352E-954C-81A5-C64298D41B5F}"/>
              </a:ext>
            </a:extLst>
          </p:cNvPr>
          <p:cNvSpPr/>
          <p:nvPr/>
        </p:nvSpPr>
        <p:spPr>
          <a:xfrm>
            <a:off x="5974813" y="3244334"/>
            <a:ext cx="242374" cy="369332"/>
          </a:xfrm>
          <a:prstGeom prst="rect">
            <a:avLst/>
          </a:prstGeom>
        </p:spPr>
        <p:txBody>
          <a:bodyPr wrap="none">
            <a:spAutoFit/>
          </a:bodyPr>
          <a:lstStyle/>
          <a:p>
            <a:r>
              <a:rPr lang="en-US" b="0" i="0" dirty="0">
                <a:solidFill>
                  <a:srgbClr val="000000"/>
                </a:solidFill>
                <a:effectLst/>
                <a:latin typeface="Times" pitchFamily="2" charset="0"/>
              </a:rPr>
              <a:t> </a:t>
            </a:r>
            <a:endParaRPr lang="en-US" dirty="0"/>
          </a:p>
        </p:txBody>
      </p:sp>
      <p:pic>
        <p:nvPicPr>
          <p:cNvPr id="18" name="Picture 17">
            <a:extLst>
              <a:ext uri="{FF2B5EF4-FFF2-40B4-BE49-F238E27FC236}">
                <a16:creationId xmlns:a16="http://schemas.microsoft.com/office/drawing/2014/main" id="{3793B273-2CF2-2A41-8083-1358209D45E9}"/>
              </a:ext>
            </a:extLst>
          </p:cNvPr>
          <p:cNvPicPr>
            <a:picLocks noChangeAspect="1"/>
          </p:cNvPicPr>
          <p:nvPr/>
        </p:nvPicPr>
        <p:blipFill>
          <a:blip r:embed="rId2"/>
          <a:stretch>
            <a:fillRect/>
          </a:stretch>
        </p:blipFill>
        <p:spPr>
          <a:xfrm>
            <a:off x="6447122" y="2114639"/>
            <a:ext cx="5136613" cy="38628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54891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034E2-10FD-834F-860D-F6B4788B6AA1}"/>
              </a:ext>
            </a:extLst>
          </p:cNvPr>
          <p:cNvSpPr>
            <a:spLocks noGrp="1"/>
          </p:cNvSpPr>
          <p:nvPr>
            <p:ph type="title"/>
          </p:nvPr>
        </p:nvSpPr>
        <p:spPr/>
        <p:txBody>
          <a:bodyPr/>
          <a:lstStyle/>
          <a:p>
            <a:r>
              <a:rPr lang="en-US" dirty="0"/>
              <a:t>Eden: Idea</a:t>
            </a:r>
          </a:p>
        </p:txBody>
      </p:sp>
      <p:sp>
        <p:nvSpPr>
          <p:cNvPr id="3" name="Content Placeholder 2">
            <a:extLst>
              <a:ext uri="{FF2B5EF4-FFF2-40B4-BE49-F238E27FC236}">
                <a16:creationId xmlns:a16="http://schemas.microsoft.com/office/drawing/2014/main" id="{3BA248A8-23BB-354A-A90B-D6BEF7DA8F8D}"/>
              </a:ext>
            </a:extLst>
          </p:cNvPr>
          <p:cNvSpPr>
            <a:spLocks noGrp="1"/>
          </p:cNvSpPr>
          <p:nvPr>
            <p:ph idx="1"/>
          </p:nvPr>
        </p:nvSpPr>
        <p:spPr>
          <a:xfrm>
            <a:off x="838200" y="1825625"/>
            <a:ext cx="4796930" cy="1782302"/>
          </a:xfrm>
          <a:ln>
            <a:solidFill>
              <a:schemeClr val="tx1"/>
            </a:solidFill>
          </a:ln>
        </p:spPr>
        <p:txBody>
          <a:bodyPr/>
          <a:lstStyle/>
          <a:p>
            <a:pPr marL="0" indent="0" algn="ctr">
              <a:buNone/>
            </a:pPr>
            <a:r>
              <a:rPr lang="en-US" dirty="0"/>
              <a:t>User-level Threads </a:t>
            </a:r>
          </a:p>
          <a:p>
            <a:pPr marL="0" indent="0" algn="ctr">
              <a:buNone/>
            </a:pPr>
            <a:r>
              <a:rPr lang="en-US" sz="4800" dirty="0">
                <a:solidFill>
                  <a:schemeClr val="accent5">
                    <a:lumMod val="75000"/>
                  </a:schemeClr>
                </a:solidFill>
              </a:rPr>
              <a:t>+</a:t>
            </a:r>
            <a:r>
              <a:rPr lang="en-US" sz="3200" dirty="0"/>
              <a:t> </a:t>
            </a:r>
          </a:p>
          <a:p>
            <a:pPr marL="0" indent="0" algn="ctr">
              <a:buNone/>
            </a:pPr>
            <a:r>
              <a:rPr lang="en-US" dirty="0"/>
              <a:t>Paging-based Remote Memory</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C6D633A-D4CA-F741-B138-18B07461A197}"/>
              </a:ext>
            </a:extLst>
          </p:cNvPr>
          <p:cNvSpPr>
            <a:spLocks noGrp="1"/>
          </p:cNvSpPr>
          <p:nvPr>
            <p:ph type="sldNum" sz="quarter" idx="12"/>
          </p:nvPr>
        </p:nvSpPr>
        <p:spPr/>
        <p:txBody>
          <a:bodyPr/>
          <a:lstStyle/>
          <a:p>
            <a:fld id="{C7B98C49-481B-5940-955C-BA25B8A25E4C}" type="slidenum">
              <a:rPr lang="en-US" smtClean="0"/>
              <a:t>6</a:t>
            </a:fld>
            <a:endParaRPr lang="en-US"/>
          </a:p>
        </p:txBody>
      </p:sp>
      <p:sp>
        <p:nvSpPr>
          <p:cNvPr id="5" name="Rectangle: Rounded Corners 27">
            <a:extLst>
              <a:ext uri="{FF2B5EF4-FFF2-40B4-BE49-F238E27FC236}">
                <a16:creationId xmlns:a16="http://schemas.microsoft.com/office/drawing/2014/main" id="{50B7E41D-5AFF-FA47-BFE4-C57E98A40807}"/>
              </a:ext>
            </a:extLst>
          </p:cNvPr>
          <p:cNvSpPr/>
          <p:nvPr/>
        </p:nvSpPr>
        <p:spPr>
          <a:xfrm>
            <a:off x="8384773" y="3292445"/>
            <a:ext cx="2324813" cy="865488"/>
          </a:xfrm>
          <a:prstGeom prst="roundRect">
            <a:avLst>
              <a:gd name="adj" fmla="val 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vert270" rIns="914400" rtlCol="0" anchor="t" anchorCtr="0"/>
          <a:lstStyle/>
          <a:p>
            <a:pPr algn="ctr"/>
            <a:r>
              <a:rPr lang="en-US" sz="2000" dirty="0">
                <a:solidFill>
                  <a:schemeClr val="tx1"/>
                </a:solidFill>
                <a:latin typeface="Abadi" panose="020B0604020104020204" pitchFamily="34" charset="0"/>
                <a:cs typeface="Aldhabi" panose="020B0604020202020204" pitchFamily="2" charset="-78"/>
              </a:rPr>
              <a:t>Kernel</a:t>
            </a:r>
          </a:p>
        </p:txBody>
      </p:sp>
      <p:sp>
        <p:nvSpPr>
          <p:cNvPr id="6" name="Rectangle 5">
            <a:extLst>
              <a:ext uri="{FF2B5EF4-FFF2-40B4-BE49-F238E27FC236}">
                <a16:creationId xmlns:a16="http://schemas.microsoft.com/office/drawing/2014/main" id="{624D52ED-D796-2248-A51D-4D0F94DE5F3D}"/>
              </a:ext>
            </a:extLst>
          </p:cNvPr>
          <p:cNvSpPr/>
          <p:nvPr/>
        </p:nvSpPr>
        <p:spPr>
          <a:xfrm>
            <a:off x="7164021" y="3296329"/>
            <a:ext cx="1063776" cy="641347"/>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badi" panose="020B0604020104020204" pitchFamily="34" charset="0"/>
              </a:rPr>
              <a:t>Local Memory</a:t>
            </a:r>
          </a:p>
        </p:txBody>
      </p:sp>
      <p:sp>
        <p:nvSpPr>
          <p:cNvPr id="7" name="Rounded Rectangle 6">
            <a:extLst>
              <a:ext uri="{FF2B5EF4-FFF2-40B4-BE49-F238E27FC236}">
                <a16:creationId xmlns:a16="http://schemas.microsoft.com/office/drawing/2014/main" id="{1D19A0CC-CFEB-9040-9CB2-6D40B6BC864C}"/>
              </a:ext>
            </a:extLst>
          </p:cNvPr>
          <p:cNvSpPr/>
          <p:nvPr/>
        </p:nvSpPr>
        <p:spPr>
          <a:xfrm>
            <a:off x="7134961" y="1825625"/>
            <a:ext cx="3585452" cy="1289396"/>
          </a:xfrm>
          <a:prstGeom prst="roundRect">
            <a:avLst>
              <a:gd name="adj" fmla="val 0"/>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t" anchorCtr="0"/>
          <a:lstStyle/>
          <a:p>
            <a:pPr algn="ctr"/>
            <a:r>
              <a:rPr lang="en-US" sz="2000" dirty="0">
                <a:solidFill>
                  <a:schemeClr val="tx1"/>
                </a:solidFill>
                <a:latin typeface="Abadi" panose="020B0604020104020204" pitchFamily="34" charset="0"/>
              </a:rPr>
              <a:t>Application</a:t>
            </a:r>
            <a:endParaRPr lang="en-US" dirty="0">
              <a:solidFill>
                <a:schemeClr val="tx1"/>
              </a:solidFill>
              <a:latin typeface="Abadi" panose="020B0604020104020204" pitchFamily="34" charset="0"/>
            </a:endParaRPr>
          </a:p>
        </p:txBody>
      </p:sp>
      <p:sp>
        <p:nvSpPr>
          <p:cNvPr id="8" name="Rectangle 7">
            <a:extLst>
              <a:ext uri="{FF2B5EF4-FFF2-40B4-BE49-F238E27FC236}">
                <a16:creationId xmlns:a16="http://schemas.microsoft.com/office/drawing/2014/main" id="{0DFBF746-83BB-3D4C-9E70-DF70C4E3D4A8}"/>
              </a:ext>
            </a:extLst>
          </p:cNvPr>
          <p:cNvSpPr/>
          <p:nvPr/>
        </p:nvSpPr>
        <p:spPr>
          <a:xfrm>
            <a:off x="9026146" y="5342766"/>
            <a:ext cx="1743075" cy="443724"/>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badi" panose="020B0604020104020204" pitchFamily="34" charset="0"/>
              </a:rPr>
              <a:t>Remote Memory</a:t>
            </a:r>
          </a:p>
        </p:txBody>
      </p:sp>
      <p:sp>
        <p:nvSpPr>
          <p:cNvPr id="9" name="Can 8">
            <a:extLst>
              <a:ext uri="{FF2B5EF4-FFF2-40B4-BE49-F238E27FC236}">
                <a16:creationId xmlns:a16="http://schemas.microsoft.com/office/drawing/2014/main" id="{7A60896E-8EA5-ED4A-9328-0FDA261912FA}"/>
              </a:ext>
            </a:extLst>
          </p:cNvPr>
          <p:cNvSpPr/>
          <p:nvPr/>
        </p:nvSpPr>
        <p:spPr>
          <a:xfrm>
            <a:off x="9718587" y="4262027"/>
            <a:ext cx="349998" cy="875285"/>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9D844B6-7453-1D4B-9C13-5BF45589F25B}"/>
              </a:ext>
            </a:extLst>
          </p:cNvPr>
          <p:cNvSpPr/>
          <p:nvPr/>
        </p:nvSpPr>
        <p:spPr>
          <a:xfrm>
            <a:off x="9982676" y="4565441"/>
            <a:ext cx="816185" cy="461665"/>
          </a:xfrm>
          <a:prstGeom prst="rect">
            <a:avLst/>
          </a:prstGeom>
        </p:spPr>
        <p:txBody>
          <a:bodyPr wrap="none">
            <a:spAutoFit/>
          </a:bodyPr>
          <a:lstStyle/>
          <a:p>
            <a:pPr algn="ctr"/>
            <a:r>
              <a:rPr lang="en-US" sz="1200" dirty="0">
                <a:latin typeface="Abadi" panose="020B0604020202020204" pitchFamily="34" charset="0"/>
                <a:cs typeface="Aldhabi" panose="020B0604020202020204" pitchFamily="2" charset="-78"/>
              </a:rPr>
              <a:t>Network</a:t>
            </a:r>
          </a:p>
          <a:p>
            <a:pPr algn="ctr"/>
            <a:r>
              <a:rPr lang="en-US" sz="1200" dirty="0">
                <a:latin typeface="Abadi" panose="020B0604020202020204" pitchFamily="34" charset="0"/>
                <a:cs typeface="Aldhabi" panose="020B0604020202020204" pitchFamily="2" charset="-78"/>
              </a:rPr>
              <a:t>Transport</a:t>
            </a:r>
          </a:p>
        </p:txBody>
      </p:sp>
      <p:sp>
        <p:nvSpPr>
          <p:cNvPr id="11" name="TextBox 10">
            <a:extLst>
              <a:ext uri="{FF2B5EF4-FFF2-40B4-BE49-F238E27FC236}">
                <a16:creationId xmlns:a16="http://schemas.microsoft.com/office/drawing/2014/main" id="{181B7DC6-7AB8-ED44-8329-8291A0A49F5D}"/>
              </a:ext>
            </a:extLst>
          </p:cNvPr>
          <p:cNvSpPr txBox="1"/>
          <p:nvPr/>
        </p:nvSpPr>
        <p:spPr>
          <a:xfrm>
            <a:off x="10720413" y="2826480"/>
            <a:ext cx="912169" cy="600164"/>
          </a:xfrm>
          <a:prstGeom prst="rect">
            <a:avLst/>
          </a:prstGeom>
          <a:noFill/>
        </p:spPr>
        <p:txBody>
          <a:bodyPr wrap="square" rtlCol="0">
            <a:spAutoFit/>
          </a:bodyPr>
          <a:lstStyle/>
          <a:p>
            <a:r>
              <a:rPr lang="en-US" sz="1100" dirty="0">
                <a:latin typeface="Abadi" panose="020B0604020104020204" pitchFamily="34" charset="0"/>
              </a:rPr>
              <a:t>Virtual Memory Interface </a:t>
            </a:r>
          </a:p>
        </p:txBody>
      </p:sp>
      <p:cxnSp>
        <p:nvCxnSpPr>
          <p:cNvPr id="13" name="Straight Arrow Connector 12">
            <a:extLst>
              <a:ext uri="{FF2B5EF4-FFF2-40B4-BE49-F238E27FC236}">
                <a16:creationId xmlns:a16="http://schemas.microsoft.com/office/drawing/2014/main" id="{E194FF38-7B62-3F49-BE2C-6438464030EF}"/>
              </a:ext>
            </a:extLst>
          </p:cNvPr>
          <p:cNvCxnSpPr>
            <a:cxnSpLocks/>
            <a:stCxn id="25" idx="2"/>
            <a:endCxn id="8" idx="0"/>
          </p:cNvCxnSpPr>
          <p:nvPr/>
        </p:nvCxnSpPr>
        <p:spPr>
          <a:xfrm flipH="1">
            <a:off x="9897684" y="4052053"/>
            <a:ext cx="1036" cy="1290713"/>
          </a:xfrm>
          <a:prstGeom prst="straightConnector1">
            <a:avLst/>
          </a:prstGeom>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9338A8-4610-DD43-BB8E-9E87F16D8E3B}"/>
              </a:ext>
            </a:extLst>
          </p:cNvPr>
          <p:cNvCxnSpPr>
            <a:cxnSpLocks/>
          </p:cNvCxnSpPr>
          <p:nvPr/>
        </p:nvCxnSpPr>
        <p:spPr>
          <a:xfrm>
            <a:off x="7134961" y="3201378"/>
            <a:ext cx="3837838"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5" name="Rounded Rectangle 24">
            <a:extLst>
              <a:ext uri="{FF2B5EF4-FFF2-40B4-BE49-F238E27FC236}">
                <a16:creationId xmlns:a16="http://schemas.microsoft.com/office/drawing/2014/main" id="{27454BDD-2001-D648-B110-5910A58AF380}"/>
              </a:ext>
            </a:extLst>
          </p:cNvPr>
          <p:cNvSpPr/>
          <p:nvPr/>
        </p:nvSpPr>
        <p:spPr>
          <a:xfrm>
            <a:off x="9232708" y="3377209"/>
            <a:ext cx="1332023" cy="674844"/>
          </a:xfrm>
          <a:prstGeom prst="roundRect">
            <a:avLst>
              <a:gd name="adj" fmla="val 27494"/>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badi" panose="020B0604020104020204" pitchFamily="34" charset="0"/>
              </a:rPr>
              <a:t>Paging Handler</a:t>
            </a:r>
          </a:p>
        </p:txBody>
      </p:sp>
      <p:sp>
        <p:nvSpPr>
          <p:cNvPr id="31" name="Rounded Rectangle 30">
            <a:extLst>
              <a:ext uri="{FF2B5EF4-FFF2-40B4-BE49-F238E27FC236}">
                <a16:creationId xmlns:a16="http://schemas.microsoft.com/office/drawing/2014/main" id="{728FF92D-2B63-8849-902A-DFE2CEC6D045}"/>
              </a:ext>
            </a:extLst>
          </p:cNvPr>
          <p:cNvSpPr/>
          <p:nvPr/>
        </p:nvSpPr>
        <p:spPr>
          <a:xfrm>
            <a:off x="7208317" y="2674573"/>
            <a:ext cx="3426552" cy="404021"/>
          </a:xfrm>
          <a:prstGeom prst="roundRect">
            <a:avLst>
              <a:gd name="adj" fmla="val 36347"/>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badi" panose="020B0604020104020204" pitchFamily="34" charset="0"/>
              </a:rPr>
              <a:t>Scheduler</a:t>
            </a:r>
            <a:endParaRPr lang="en-US" dirty="0">
              <a:solidFill>
                <a:schemeClr val="tx1"/>
              </a:solidFill>
              <a:latin typeface="Abadi" panose="020B0604020104020204" pitchFamily="34" charset="0"/>
            </a:endParaRPr>
          </a:p>
        </p:txBody>
      </p:sp>
      <p:cxnSp>
        <p:nvCxnSpPr>
          <p:cNvPr id="32" name="Elbow Connector 31">
            <a:extLst>
              <a:ext uri="{FF2B5EF4-FFF2-40B4-BE49-F238E27FC236}">
                <a16:creationId xmlns:a16="http://schemas.microsoft.com/office/drawing/2014/main" id="{4639FB3D-924F-E747-91D3-E786E33EA538}"/>
              </a:ext>
            </a:extLst>
          </p:cNvPr>
          <p:cNvCxnSpPr>
            <a:cxnSpLocks/>
          </p:cNvCxnSpPr>
          <p:nvPr/>
        </p:nvCxnSpPr>
        <p:spPr>
          <a:xfrm rot="16200000" flipH="1">
            <a:off x="8394055" y="2896882"/>
            <a:ext cx="1289396" cy="346101"/>
          </a:xfrm>
          <a:prstGeom prst="bentConnector3">
            <a:avLst>
              <a:gd name="adj1" fmla="val 100105"/>
            </a:avLst>
          </a:prstGeom>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41" name="Content Placeholder 2">
            <a:extLst>
              <a:ext uri="{FF2B5EF4-FFF2-40B4-BE49-F238E27FC236}">
                <a16:creationId xmlns:a16="http://schemas.microsoft.com/office/drawing/2014/main" id="{524963A4-3D61-B84A-A972-8916C0C66445}"/>
              </a:ext>
            </a:extLst>
          </p:cNvPr>
          <p:cNvSpPr txBox="1">
            <a:spLocks/>
          </p:cNvSpPr>
          <p:nvPr/>
        </p:nvSpPr>
        <p:spPr>
          <a:xfrm>
            <a:off x="961803" y="4339220"/>
            <a:ext cx="5468813" cy="14890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But simply combining existing systems </a:t>
            </a:r>
            <a:r>
              <a:rPr lang="en-US" sz="2400" i="1" dirty="0"/>
              <a:t>doesn’t work </a:t>
            </a:r>
            <a:r>
              <a:rPr lang="en-US" sz="2400" dirty="0"/>
              <a:t>due to the </a:t>
            </a:r>
            <a:r>
              <a:rPr lang="en-US" sz="2400" u="sng" dirty="0"/>
              <a:t>transparent &amp; blocking page fault interface</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5150368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391AB-458B-6540-88E7-80C900D194D8}"/>
              </a:ext>
            </a:extLst>
          </p:cNvPr>
          <p:cNvSpPr>
            <a:spLocks noGrp="1"/>
          </p:cNvSpPr>
          <p:nvPr>
            <p:ph type="title"/>
          </p:nvPr>
        </p:nvSpPr>
        <p:spPr/>
        <p:txBody>
          <a:bodyPr/>
          <a:lstStyle/>
          <a:p>
            <a:r>
              <a:rPr lang="en-US" dirty="0"/>
              <a:t>Paging-based Remote Memory</a:t>
            </a:r>
          </a:p>
        </p:txBody>
      </p:sp>
      <p:sp>
        <p:nvSpPr>
          <p:cNvPr id="3" name="Content Placeholder 2">
            <a:extLst>
              <a:ext uri="{FF2B5EF4-FFF2-40B4-BE49-F238E27FC236}">
                <a16:creationId xmlns:a16="http://schemas.microsoft.com/office/drawing/2014/main" id="{E5D69748-42D4-8C41-A37A-0EC26B46A24C}"/>
              </a:ext>
            </a:extLst>
          </p:cNvPr>
          <p:cNvSpPr>
            <a:spLocks noGrp="1"/>
          </p:cNvSpPr>
          <p:nvPr>
            <p:ph idx="1"/>
          </p:nvPr>
        </p:nvSpPr>
        <p:spPr>
          <a:xfrm>
            <a:off x="838200" y="1825625"/>
            <a:ext cx="5699233" cy="4351338"/>
          </a:xfrm>
        </p:spPr>
        <p:txBody>
          <a:bodyPr/>
          <a:lstStyle/>
          <a:p>
            <a:pPr marL="0" indent="0">
              <a:buNone/>
            </a:pPr>
            <a:r>
              <a:rPr lang="en-US" dirty="0"/>
              <a:t>Presented as virtual memory and serviced through page faults</a:t>
            </a:r>
          </a:p>
          <a:p>
            <a:pPr marL="0" indent="0">
              <a:buNone/>
            </a:pPr>
            <a:r>
              <a:rPr lang="en-US" dirty="0"/>
              <a:t>Pros:</a:t>
            </a:r>
          </a:p>
          <a:p>
            <a:pPr lvl="1"/>
            <a:r>
              <a:rPr lang="en-US" dirty="0"/>
              <a:t>Native memory interface</a:t>
            </a:r>
          </a:p>
          <a:p>
            <a:pPr lvl="1"/>
            <a:r>
              <a:rPr lang="en-US" dirty="0"/>
              <a:t>No app changes</a:t>
            </a:r>
          </a:p>
          <a:p>
            <a:pPr marL="914400" lvl="2" indent="0">
              <a:buNone/>
            </a:pPr>
            <a:endParaRPr lang="en-US" dirty="0"/>
          </a:p>
          <a:p>
            <a:pPr marL="0" indent="0">
              <a:buNone/>
            </a:pPr>
            <a:r>
              <a:rPr lang="en-US" dirty="0"/>
              <a:t>But handled by the kernel.</a:t>
            </a:r>
          </a:p>
          <a:p>
            <a:pPr marL="457200" lvl="1" indent="0">
              <a:buNone/>
            </a:pPr>
            <a:endParaRPr lang="en-US" dirty="0"/>
          </a:p>
          <a:p>
            <a:endParaRPr lang="en-US" dirty="0"/>
          </a:p>
          <a:p>
            <a:pPr marL="457200" lvl="1" indent="0">
              <a:buNone/>
            </a:pPr>
            <a:r>
              <a:rPr lang="en-US" dirty="0"/>
              <a:t>	</a:t>
            </a:r>
          </a:p>
          <a:p>
            <a:pPr lvl="1"/>
            <a:endParaRPr lang="en-US" dirty="0"/>
          </a:p>
        </p:txBody>
      </p:sp>
      <p:sp>
        <p:nvSpPr>
          <p:cNvPr id="4" name="Slide Number Placeholder 3">
            <a:extLst>
              <a:ext uri="{FF2B5EF4-FFF2-40B4-BE49-F238E27FC236}">
                <a16:creationId xmlns:a16="http://schemas.microsoft.com/office/drawing/2014/main" id="{C26BD6C9-DA1C-8146-A6B6-D3B2285B62E6}"/>
              </a:ext>
            </a:extLst>
          </p:cNvPr>
          <p:cNvSpPr>
            <a:spLocks noGrp="1"/>
          </p:cNvSpPr>
          <p:nvPr>
            <p:ph type="sldNum" sz="quarter" idx="12"/>
          </p:nvPr>
        </p:nvSpPr>
        <p:spPr/>
        <p:txBody>
          <a:bodyPr/>
          <a:lstStyle/>
          <a:p>
            <a:fld id="{C7B98C49-481B-5940-955C-BA25B8A25E4C}" type="slidenum">
              <a:rPr lang="en-US" smtClean="0"/>
              <a:t>60</a:t>
            </a:fld>
            <a:endParaRPr lang="en-US"/>
          </a:p>
        </p:txBody>
      </p:sp>
      <p:sp>
        <p:nvSpPr>
          <p:cNvPr id="5" name="Rectangle 4">
            <a:extLst>
              <a:ext uri="{FF2B5EF4-FFF2-40B4-BE49-F238E27FC236}">
                <a16:creationId xmlns:a16="http://schemas.microsoft.com/office/drawing/2014/main" id="{0FCA1003-352E-954C-81A5-C64298D41B5F}"/>
              </a:ext>
            </a:extLst>
          </p:cNvPr>
          <p:cNvSpPr/>
          <p:nvPr/>
        </p:nvSpPr>
        <p:spPr>
          <a:xfrm>
            <a:off x="5974813" y="3244334"/>
            <a:ext cx="242374" cy="369332"/>
          </a:xfrm>
          <a:prstGeom prst="rect">
            <a:avLst/>
          </a:prstGeom>
        </p:spPr>
        <p:txBody>
          <a:bodyPr wrap="none">
            <a:spAutoFit/>
          </a:bodyPr>
          <a:lstStyle/>
          <a:p>
            <a:r>
              <a:rPr lang="en-US" b="0" i="0" dirty="0">
                <a:solidFill>
                  <a:srgbClr val="000000"/>
                </a:solidFill>
                <a:effectLst/>
                <a:latin typeface="Times" pitchFamily="2" charset="0"/>
              </a:rPr>
              <a:t> </a:t>
            </a:r>
            <a:endParaRPr lang="en-US" dirty="0"/>
          </a:p>
        </p:txBody>
      </p:sp>
      <p:sp>
        <p:nvSpPr>
          <p:cNvPr id="69" name="Rectangle: Rounded Corners 27">
            <a:extLst>
              <a:ext uri="{FF2B5EF4-FFF2-40B4-BE49-F238E27FC236}">
                <a16:creationId xmlns:a16="http://schemas.microsoft.com/office/drawing/2014/main" id="{6AA16775-0441-F644-A1FA-4B74D7A3C88C}"/>
              </a:ext>
            </a:extLst>
          </p:cNvPr>
          <p:cNvSpPr/>
          <p:nvPr/>
        </p:nvSpPr>
        <p:spPr>
          <a:xfrm>
            <a:off x="7406453" y="3049265"/>
            <a:ext cx="3585452" cy="865488"/>
          </a:xfrm>
          <a:prstGeom prst="roundRect">
            <a:avLst>
              <a:gd name="adj" fmla="val 1217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nchorCtr="0"/>
          <a:lstStyle/>
          <a:p>
            <a:pPr algn="ctr"/>
            <a:r>
              <a:rPr lang="en-US" sz="2000" dirty="0">
                <a:solidFill>
                  <a:schemeClr val="tx1"/>
                </a:solidFill>
                <a:latin typeface="Abadi" panose="020B0604020104020204" pitchFamily="34" charset="0"/>
                <a:cs typeface="Aldhabi" panose="020B0604020202020204" pitchFamily="2" charset="-78"/>
              </a:rPr>
              <a:t>Kernel</a:t>
            </a:r>
          </a:p>
        </p:txBody>
      </p:sp>
      <p:sp>
        <p:nvSpPr>
          <p:cNvPr id="70" name="Rectangle 69">
            <a:extLst>
              <a:ext uri="{FF2B5EF4-FFF2-40B4-BE49-F238E27FC236}">
                <a16:creationId xmlns:a16="http://schemas.microsoft.com/office/drawing/2014/main" id="{33DB2BD8-4AAF-0B46-B919-AD9293F98ED0}"/>
              </a:ext>
            </a:extLst>
          </p:cNvPr>
          <p:cNvSpPr/>
          <p:nvPr/>
        </p:nvSpPr>
        <p:spPr>
          <a:xfrm>
            <a:off x="7406453" y="4031988"/>
            <a:ext cx="1590674" cy="654642"/>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Local Memory</a:t>
            </a:r>
          </a:p>
        </p:txBody>
      </p:sp>
      <p:sp>
        <p:nvSpPr>
          <p:cNvPr id="71" name="Rounded Rectangle 70">
            <a:extLst>
              <a:ext uri="{FF2B5EF4-FFF2-40B4-BE49-F238E27FC236}">
                <a16:creationId xmlns:a16="http://schemas.microsoft.com/office/drawing/2014/main" id="{8F7FACC6-89D3-BC4B-BB86-E30BDBF975D9}"/>
              </a:ext>
            </a:extLst>
          </p:cNvPr>
          <p:cNvSpPr/>
          <p:nvPr/>
        </p:nvSpPr>
        <p:spPr>
          <a:xfrm>
            <a:off x="7406453" y="2146592"/>
            <a:ext cx="3585452" cy="77410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badi" panose="020B0604020104020204" pitchFamily="34" charset="0"/>
              </a:rPr>
              <a:t>Application</a:t>
            </a:r>
            <a:endParaRPr lang="en-US" dirty="0">
              <a:latin typeface="Abadi" panose="020B0604020104020204" pitchFamily="34" charset="0"/>
            </a:endParaRPr>
          </a:p>
        </p:txBody>
      </p:sp>
      <p:sp>
        <p:nvSpPr>
          <p:cNvPr id="72" name="Rectangle 71">
            <a:extLst>
              <a:ext uri="{FF2B5EF4-FFF2-40B4-BE49-F238E27FC236}">
                <a16:creationId xmlns:a16="http://schemas.microsoft.com/office/drawing/2014/main" id="{D86C232D-347D-8546-9AAC-1D1930696D7F}"/>
              </a:ext>
            </a:extLst>
          </p:cNvPr>
          <p:cNvSpPr/>
          <p:nvPr/>
        </p:nvSpPr>
        <p:spPr>
          <a:xfrm>
            <a:off x="9248830" y="5592784"/>
            <a:ext cx="1743075" cy="646331"/>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badi" panose="020B0604020104020204" pitchFamily="34" charset="0"/>
              </a:rPr>
              <a:t>Remote Memory</a:t>
            </a:r>
          </a:p>
        </p:txBody>
      </p:sp>
      <p:sp>
        <p:nvSpPr>
          <p:cNvPr id="73" name="Can 72">
            <a:extLst>
              <a:ext uri="{FF2B5EF4-FFF2-40B4-BE49-F238E27FC236}">
                <a16:creationId xmlns:a16="http://schemas.microsoft.com/office/drawing/2014/main" id="{AA777A71-2296-9B44-BE4A-AA573EC032CD}"/>
              </a:ext>
            </a:extLst>
          </p:cNvPr>
          <p:cNvSpPr/>
          <p:nvPr/>
        </p:nvSpPr>
        <p:spPr>
          <a:xfrm>
            <a:off x="9791756" y="3991545"/>
            <a:ext cx="700664" cy="143383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ED2CD47D-F0EE-0547-A98A-42886F198883}"/>
              </a:ext>
            </a:extLst>
          </p:cNvPr>
          <p:cNvSpPr/>
          <p:nvPr/>
        </p:nvSpPr>
        <p:spPr>
          <a:xfrm>
            <a:off x="10492420" y="4275718"/>
            <a:ext cx="1133451" cy="646331"/>
          </a:xfrm>
          <a:prstGeom prst="rect">
            <a:avLst/>
          </a:prstGeom>
        </p:spPr>
        <p:txBody>
          <a:bodyPr wrap="none">
            <a:spAutoFit/>
          </a:bodyPr>
          <a:lstStyle/>
          <a:p>
            <a:pPr algn="ctr"/>
            <a:r>
              <a:rPr lang="en-US">
                <a:latin typeface="Abadi" panose="020B0604020202020204" pitchFamily="34" charset="0"/>
                <a:cs typeface="Aldhabi" panose="020B0604020202020204" pitchFamily="2" charset="-78"/>
              </a:rPr>
              <a:t>Network</a:t>
            </a:r>
          </a:p>
          <a:p>
            <a:pPr algn="ctr"/>
            <a:r>
              <a:rPr lang="en-US">
                <a:latin typeface="Abadi" panose="020B0604020202020204" pitchFamily="34" charset="0"/>
                <a:cs typeface="Aldhabi" panose="020B0604020202020204" pitchFamily="2" charset="-78"/>
              </a:rPr>
              <a:t>Transport</a:t>
            </a:r>
          </a:p>
        </p:txBody>
      </p:sp>
      <p:cxnSp>
        <p:nvCxnSpPr>
          <p:cNvPr id="76" name="Straight Connector 75">
            <a:extLst>
              <a:ext uri="{FF2B5EF4-FFF2-40B4-BE49-F238E27FC236}">
                <a16:creationId xmlns:a16="http://schemas.microsoft.com/office/drawing/2014/main" id="{94706EF2-B2FC-3845-BC9E-BD8D0F22EA19}"/>
              </a:ext>
            </a:extLst>
          </p:cNvPr>
          <p:cNvCxnSpPr/>
          <p:nvPr/>
        </p:nvCxnSpPr>
        <p:spPr>
          <a:xfrm>
            <a:off x="7134578" y="2978408"/>
            <a:ext cx="4219222"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FA9EE01B-2ED2-A545-817B-4A22A8D63812}"/>
              </a:ext>
            </a:extLst>
          </p:cNvPr>
          <p:cNvSpPr txBox="1"/>
          <p:nvPr/>
        </p:nvSpPr>
        <p:spPr>
          <a:xfrm>
            <a:off x="11059145" y="2502586"/>
            <a:ext cx="809068" cy="738664"/>
          </a:xfrm>
          <a:prstGeom prst="rect">
            <a:avLst/>
          </a:prstGeom>
          <a:noFill/>
        </p:spPr>
        <p:txBody>
          <a:bodyPr wrap="none" rtlCol="0">
            <a:spAutoFit/>
          </a:bodyPr>
          <a:lstStyle/>
          <a:p>
            <a:r>
              <a:rPr lang="en-US" sz="1400" dirty="0"/>
              <a:t>Virtual </a:t>
            </a:r>
          </a:p>
          <a:p>
            <a:r>
              <a:rPr lang="en-US" sz="1400" dirty="0"/>
              <a:t>Address </a:t>
            </a:r>
          </a:p>
          <a:p>
            <a:r>
              <a:rPr lang="en-US" sz="1400" dirty="0"/>
              <a:t>Space</a:t>
            </a:r>
          </a:p>
        </p:txBody>
      </p:sp>
      <p:sp>
        <p:nvSpPr>
          <p:cNvPr id="79" name="Oval 78">
            <a:extLst>
              <a:ext uri="{FF2B5EF4-FFF2-40B4-BE49-F238E27FC236}">
                <a16:creationId xmlns:a16="http://schemas.microsoft.com/office/drawing/2014/main" id="{4A5B0168-5ECB-4B47-BDE5-CC43F630EF4A}"/>
              </a:ext>
            </a:extLst>
          </p:cNvPr>
          <p:cNvSpPr/>
          <p:nvPr/>
        </p:nvSpPr>
        <p:spPr>
          <a:xfrm>
            <a:off x="9437753" y="3093445"/>
            <a:ext cx="1408002" cy="75601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latin typeface="Abadi" panose="020B0604020104020204" pitchFamily="34" charset="0"/>
              </a:rPr>
              <a:t>Pagefault</a:t>
            </a:r>
            <a:r>
              <a:rPr lang="en-US" sz="1600" dirty="0">
                <a:solidFill>
                  <a:schemeClr val="tx1"/>
                </a:solidFill>
                <a:latin typeface="Abadi" panose="020B0604020104020204" pitchFamily="34" charset="0"/>
              </a:rPr>
              <a:t> Handler</a:t>
            </a:r>
          </a:p>
        </p:txBody>
      </p:sp>
      <p:cxnSp>
        <p:nvCxnSpPr>
          <p:cNvPr id="80" name="Straight Arrow Connector 79">
            <a:extLst>
              <a:ext uri="{FF2B5EF4-FFF2-40B4-BE49-F238E27FC236}">
                <a16:creationId xmlns:a16="http://schemas.microsoft.com/office/drawing/2014/main" id="{B8034864-9E84-0F4F-8975-F1233A0B6D8D}"/>
              </a:ext>
            </a:extLst>
          </p:cNvPr>
          <p:cNvCxnSpPr>
            <a:cxnSpLocks/>
            <a:stCxn id="79" idx="4"/>
            <a:endCxn id="72" idx="0"/>
          </p:cNvCxnSpPr>
          <p:nvPr/>
        </p:nvCxnSpPr>
        <p:spPr>
          <a:xfrm flipH="1">
            <a:off x="10120368" y="3849459"/>
            <a:ext cx="21386" cy="1743325"/>
          </a:xfrm>
          <a:prstGeom prst="straightConnector1">
            <a:avLst/>
          </a:prstGeom>
          <a:ln w="254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6DE669E7-027B-054F-9E37-93B49BABE1B2}"/>
              </a:ext>
            </a:extLst>
          </p:cNvPr>
          <p:cNvCxnSpPr>
            <a:cxnSpLocks/>
            <a:stCxn id="71" idx="2"/>
            <a:endCxn id="79" idx="2"/>
          </p:cNvCxnSpPr>
          <p:nvPr/>
        </p:nvCxnSpPr>
        <p:spPr>
          <a:xfrm rot="16200000" flipH="1">
            <a:off x="9043089" y="3076788"/>
            <a:ext cx="550754" cy="238574"/>
          </a:xfrm>
          <a:prstGeom prst="bentConnector2">
            <a:avLst/>
          </a:prstGeom>
          <a:ln w="254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5317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D3D56-1B58-044F-845B-938CC7EA1B66}"/>
              </a:ext>
            </a:extLst>
          </p:cNvPr>
          <p:cNvSpPr>
            <a:spLocks noGrp="1"/>
          </p:cNvSpPr>
          <p:nvPr>
            <p:ph type="title"/>
          </p:nvPr>
        </p:nvSpPr>
        <p:spPr/>
        <p:txBody>
          <a:bodyPr/>
          <a:lstStyle/>
          <a:p>
            <a:r>
              <a:rPr lang="en-US" dirty="0"/>
              <a:t>Page faults are a problem</a:t>
            </a:r>
          </a:p>
        </p:txBody>
      </p:sp>
      <p:sp>
        <p:nvSpPr>
          <p:cNvPr id="3" name="Content Placeholder 2">
            <a:extLst>
              <a:ext uri="{FF2B5EF4-FFF2-40B4-BE49-F238E27FC236}">
                <a16:creationId xmlns:a16="http://schemas.microsoft.com/office/drawing/2014/main" id="{F1B4566C-643A-3145-B72F-80D578F8ED6E}"/>
              </a:ext>
            </a:extLst>
          </p:cNvPr>
          <p:cNvSpPr>
            <a:spLocks noGrp="1"/>
          </p:cNvSpPr>
          <p:nvPr>
            <p:ph idx="1"/>
          </p:nvPr>
        </p:nvSpPr>
        <p:spPr>
          <a:xfrm>
            <a:off x="838200" y="1825625"/>
            <a:ext cx="7772400" cy="4351338"/>
          </a:xfrm>
        </p:spPr>
        <p:txBody>
          <a:bodyPr/>
          <a:lstStyle/>
          <a:p>
            <a:pPr marL="0" indent="0">
              <a:buNone/>
            </a:pPr>
            <a:r>
              <a:rPr lang="en-US" dirty="0"/>
              <a:t>Today’s user-level schedulers use kernel thread as a proxy for cores (one thread per core).</a:t>
            </a:r>
          </a:p>
          <a:p>
            <a:pPr marL="0" indent="0">
              <a:buNone/>
            </a:pPr>
            <a:r>
              <a:rPr lang="en-US" sz="2400" dirty="0"/>
              <a:t>e.g., Arachne, Shenango, </a:t>
            </a:r>
            <a:r>
              <a:rPr lang="en-US" sz="2400" dirty="0" err="1"/>
              <a:t>Caladan</a:t>
            </a:r>
            <a:r>
              <a:rPr lang="en-US" sz="2400" dirty="0"/>
              <a:t>, GOLANG. </a:t>
            </a:r>
          </a:p>
          <a:p>
            <a:pPr marL="457200" lvl="1" indent="0">
              <a:buNone/>
            </a:pPr>
            <a:endParaRPr lang="en-US" dirty="0"/>
          </a:p>
          <a:p>
            <a:pPr marL="457200" lvl="1" indent="0">
              <a:buNone/>
            </a:pPr>
            <a:endParaRPr lang="en-US" dirty="0"/>
          </a:p>
          <a:p>
            <a:pPr marL="0" indent="0">
              <a:buNone/>
            </a:pPr>
            <a:r>
              <a:rPr lang="en-US" dirty="0"/>
              <a:t>But blocking kernel calls take the thread/core away. </a:t>
            </a:r>
          </a:p>
          <a:p>
            <a:pPr lvl="1"/>
            <a:r>
              <a:rPr lang="en-US" dirty="0"/>
              <a:t>Blocking calls – Sync I/O, System calls, Page faults</a:t>
            </a:r>
          </a:p>
          <a:p>
            <a:pPr lvl="1"/>
            <a:r>
              <a:rPr lang="en-US" dirty="0"/>
              <a:t>Multiple kernel threads per core not an option</a:t>
            </a:r>
          </a:p>
          <a:p>
            <a:pPr lvl="1"/>
            <a:endParaRPr lang="en-US" dirty="0"/>
          </a:p>
          <a:p>
            <a:pPr lvl="1"/>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896F5D9-8470-B847-A6FB-F6FA34A491DC}"/>
              </a:ext>
            </a:extLst>
          </p:cNvPr>
          <p:cNvSpPr>
            <a:spLocks noGrp="1"/>
          </p:cNvSpPr>
          <p:nvPr>
            <p:ph type="sldNum" sz="quarter" idx="12"/>
          </p:nvPr>
        </p:nvSpPr>
        <p:spPr/>
        <p:txBody>
          <a:bodyPr/>
          <a:lstStyle/>
          <a:p>
            <a:fld id="{C7B98C49-481B-5940-955C-BA25B8A25E4C}" type="slidenum">
              <a:rPr lang="en-US" smtClean="0"/>
              <a:t>61</a:t>
            </a:fld>
            <a:endParaRPr lang="en-US"/>
          </a:p>
        </p:txBody>
      </p:sp>
    </p:spTree>
    <p:extLst>
      <p:ext uri="{BB962C8B-B14F-4D97-AF65-F5344CB8AC3E}">
        <p14:creationId xmlns:p14="http://schemas.microsoft.com/office/powerpoint/2010/main" val="29825786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508F-4B82-BD45-8647-A80A90CEBF4E}"/>
              </a:ext>
            </a:extLst>
          </p:cNvPr>
          <p:cNvSpPr>
            <a:spLocks noGrp="1"/>
          </p:cNvSpPr>
          <p:nvPr>
            <p:ph type="title"/>
          </p:nvPr>
        </p:nvSpPr>
        <p:spPr/>
        <p:txBody>
          <a:bodyPr/>
          <a:lstStyle/>
          <a:p>
            <a:r>
              <a:rPr lang="en-US" dirty="0"/>
              <a:t>Page faults are a problem</a:t>
            </a:r>
          </a:p>
        </p:txBody>
      </p:sp>
      <p:sp>
        <p:nvSpPr>
          <p:cNvPr id="3" name="Content Placeholder 2">
            <a:extLst>
              <a:ext uri="{FF2B5EF4-FFF2-40B4-BE49-F238E27FC236}">
                <a16:creationId xmlns:a16="http://schemas.microsoft.com/office/drawing/2014/main" id="{6A59B194-0B1A-B844-99F2-F62845A007E4}"/>
              </a:ext>
            </a:extLst>
          </p:cNvPr>
          <p:cNvSpPr>
            <a:spLocks noGrp="1"/>
          </p:cNvSpPr>
          <p:nvPr>
            <p:ph idx="1"/>
          </p:nvPr>
        </p:nvSpPr>
        <p:spPr>
          <a:xfrm>
            <a:off x="838200" y="1825625"/>
            <a:ext cx="8667044" cy="4351338"/>
          </a:xfrm>
        </p:spPr>
        <p:txBody>
          <a:bodyPr/>
          <a:lstStyle/>
          <a:p>
            <a:pPr marL="0" indent="0">
              <a:buNone/>
            </a:pPr>
            <a:r>
              <a:rPr lang="en-US" dirty="0"/>
              <a:t>Various solutions, none of which work for page faults.</a:t>
            </a:r>
          </a:p>
          <a:p>
            <a:pPr lvl="1"/>
            <a:r>
              <a:rPr lang="en-US" dirty="0"/>
              <a:t>Custom I/O interfaces</a:t>
            </a:r>
          </a:p>
          <a:p>
            <a:pPr marL="457200" lvl="1" indent="0">
              <a:buNone/>
            </a:pPr>
            <a:endParaRPr lang="en-US" dirty="0"/>
          </a:p>
          <a:p>
            <a:pPr marL="0" indent="0">
              <a:buNone/>
            </a:pPr>
            <a:r>
              <a:rPr lang="en-US" dirty="0"/>
              <a:t>Because Page faults trap in hardware.</a:t>
            </a:r>
          </a:p>
          <a:p>
            <a:pPr lvl="1"/>
            <a:r>
              <a:rPr lang="en-US" dirty="0"/>
              <a:t>All current schedulers ignore the issue</a:t>
            </a:r>
          </a:p>
          <a:p>
            <a:pPr lvl="1"/>
            <a:r>
              <a:rPr lang="en-US" dirty="0"/>
              <a:t>Not an option in a remote memory system</a:t>
            </a:r>
          </a:p>
          <a:p>
            <a:pPr marL="0" indent="0">
              <a:buNone/>
            </a:pPr>
            <a:endParaRPr lang="en-US" dirty="0"/>
          </a:p>
          <a:p>
            <a:pPr marL="0" indent="0">
              <a:buNone/>
            </a:pPr>
            <a:r>
              <a:rPr lang="en-US" u="sng" dirty="0"/>
              <a:t>Concrete Goal</a:t>
            </a:r>
            <a:r>
              <a:rPr lang="en-US" dirty="0"/>
              <a:t>: Demonstrate and quantify the performance effect of blocking due to page faults</a:t>
            </a:r>
          </a:p>
          <a:p>
            <a:pPr marL="0"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126629DF-784A-8642-A797-5170ED9EB49B}"/>
              </a:ext>
            </a:extLst>
          </p:cNvPr>
          <p:cNvSpPr>
            <a:spLocks noGrp="1"/>
          </p:cNvSpPr>
          <p:nvPr>
            <p:ph type="sldNum" sz="quarter" idx="12"/>
          </p:nvPr>
        </p:nvSpPr>
        <p:spPr/>
        <p:txBody>
          <a:bodyPr/>
          <a:lstStyle/>
          <a:p>
            <a:fld id="{C7B98C49-481B-5940-955C-BA25B8A25E4C}" type="slidenum">
              <a:rPr lang="en-US" smtClean="0"/>
              <a:t>62</a:t>
            </a:fld>
            <a:endParaRPr lang="en-US"/>
          </a:p>
        </p:txBody>
      </p:sp>
    </p:spTree>
    <p:extLst>
      <p:ext uri="{BB962C8B-B14F-4D97-AF65-F5344CB8AC3E}">
        <p14:creationId xmlns:p14="http://schemas.microsoft.com/office/powerpoint/2010/main" val="39872913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0018-AF38-CC49-A975-C07734C54D8C}"/>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3AB28CE-A032-D840-BA36-A83B23878A2C}"/>
              </a:ext>
            </a:extLst>
          </p:cNvPr>
          <p:cNvSpPr>
            <a:spLocks noGrp="1"/>
          </p:cNvSpPr>
          <p:nvPr>
            <p:ph idx="1"/>
          </p:nvPr>
        </p:nvSpPr>
        <p:spPr/>
        <p:txBody>
          <a:bodyPr/>
          <a:lstStyle/>
          <a:p>
            <a:pPr marL="0" indent="0">
              <a:buNone/>
            </a:pPr>
            <a:r>
              <a:rPr lang="en-US" b="1" dirty="0"/>
              <a:t>Shenango</a:t>
            </a:r>
            <a:r>
              <a:rPr lang="en-US" dirty="0"/>
              <a:t> –  State-of-the-art user thread scheduler</a:t>
            </a:r>
          </a:p>
          <a:p>
            <a:pPr marL="0" indent="0">
              <a:buNone/>
            </a:pPr>
            <a:r>
              <a:rPr lang="en-US" b="1" dirty="0"/>
              <a:t>Kona</a:t>
            </a:r>
            <a:r>
              <a:rPr lang="en-US" dirty="0"/>
              <a:t> – State-of-the-art, in-house remote memory system</a:t>
            </a:r>
          </a:p>
          <a:p>
            <a:pPr marL="0" indent="0">
              <a:buNone/>
            </a:pPr>
            <a:endParaRPr lang="en-US" dirty="0"/>
          </a:p>
          <a:p>
            <a:pPr marL="0" indent="0">
              <a:buNone/>
            </a:pPr>
            <a:r>
              <a:rPr lang="en-US" dirty="0"/>
              <a:t>Run them together,</a:t>
            </a:r>
          </a:p>
          <a:p>
            <a:pPr marL="0" indent="0">
              <a:buNone/>
            </a:pPr>
            <a:r>
              <a:rPr lang="en-US" dirty="0"/>
              <a:t>Benchmark with </a:t>
            </a:r>
            <a:r>
              <a:rPr lang="en-US" b="1" dirty="0"/>
              <a:t>Memcached</a:t>
            </a:r>
            <a:endParaRPr lang="en-US" dirty="0"/>
          </a:p>
        </p:txBody>
      </p:sp>
      <p:sp>
        <p:nvSpPr>
          <p:cNvPr id="4" name="Slide Number Placeholder 3">
            <a:extLst>
              <a:ext uri="{FF2B5EF4-FFF2-40B4-BE49-F238E27FC236}">
                <a16:creationId xmlns:a16="http://schemas.microsoft.com/office/drawing/2014/main" id="{A09E5176-9154-5D49-9D82-064D03DE7B7D}"/>
              </a:ext>
            </a:extLst>
          </p:cNvPr>
          <p:cNvSpPr>
            <a:spLocks noGrp="1"/>
          </p:cNvSpPr>
          <p:nvPr>
            <p:ph type="sldNum" sz="quarter" idx="12"/>
          </p:nvPr>
        </p:nvSpPr>
        <p:spPr/>
        <p:txBody>
          <a:bodyPr/>
          <a:lstStyle/>
          <a:p>
            <a:fld id="{C7B98C49-481B-5940-955C-BA25B8A25E4C}" type="slidenum">
              <a:rPr lang="en-US" smtClean="0"/>
              <a:t>63</a:t>
            </a:fld>
            <a:endParaRPr lang="en-US"/>
          </a:p>
        </p:txBody>
      </p:sp>
      <p:pic>
        <p:nvPicPr>
          <p:cNvPr id="5" name="Picture 2" descr="Memcached Tutorial - Javatpoint">
            <a:extLst>
              <a:ext uri="{FF2B5EF4-FFF2-40B4-BE49-F238E27FC236}">
                <a16:creationId xmlns:a16="http://schemas.microsoft.com/office/drawing/2014/main" id="{F9E1F17B-7B0A-BC41-9BA8-D6E518D1C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3861168"/>
            <a:ext cx="2122945" cy="2122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9965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723E-6C73-1E48-8A8F-BA264078C620}"/>
              </a:ext>
            </a:extLst>
          </p:cNvPr>
          <p:cNvSpPr>
            <a:spLocks noGrp="1"/>
          </p:cNvSpPr>
          <p:nvPr>
            <p:ph type="title"/>
          </p:nvPr>
        </p:nvSpPr>
        <p:spPr/>
        <p:txBody>
          <a:bodyPr/>
          <a:lstStyle/>
          <a:p>
            <a:r>
              <a:rPr lang="en-US" dirty="0"/>
              <a:t>Kona</a:t>
            </a:r>
          </a:p>
        </p:txBody>
      </p:sp>
      <p:sp>
        <p:nvSpPr>
          <p:cNvPr id="3" name="Content Placeholder 2">
            <a:extLst>
              <a:ext uri="{FF2B5EF4-FFF2-40B4-BE49-F238E27FC236}">
                <a16:creationId xmlns:a16="http://schemas.microsoft.com/office/drawing/2014/main" id="{80F9C28E-64D3-E44A-B867-7D6C94E55745}"/>
              </a:ext>
            </a:extLst>
          </p:cNvPr>
          <p:cNvSpPr>
            <a:spLocks noGrp="1"/>
          </p:cNvSpPr>
          <p:nvPr>
            <p:ph idx="1"/>
          </p:nvPr>
        </p:nvSpPr>
        <p:spPr>
          <a:xfrm>
            <a:off x="838201" y="1825625"/>
            <a:ext cx="6273800" cy="4351338"/>
          </a:xfrm>
        </p:spPr>
        <p:txBody>
          <a:bodyPr/>
          <a:lstStyle/>
          <a:p>
            <a:r>
              <a:rPr lang="en-US" dirty="0"/>
              <a:t>Paging-based remote memory</a:t>
            </a:r>
          </a:p>
        </p:txBody>
      </p:sp>
      <p:sp>
        <p:nvSpPr>
          <p:cNvPr id="4" name="Slide Number Placeholder 3">
            <a:extLst>
              <a:ext uri="{FF2B5EF4-FFF2-40B4-BE49-F238E27FC236}">
                <a16:creationId xmlns:a16="http://schemas.microsoft.com/office/drawing/2014/main" id="{DDB39D28-9286-6548-93EC-C6FE278BBC13}"/>
              </a:ext>
            </a:extLst>
          </p:cNvPr>
          <p:cNvSpPr>
            <a:spLocks noGrp="1"/>
          </p:cNvSpPr>
          <p:nvPr>
            <p:ph type="sldNum" sz="quarter" idx="12"/>
          </p:nvPr>
        </p:nvSpPr>
        <p:spPr/>
        <p:txBody>
          <a:bodyPr/>
          <a:lstStyle/>
          <a:p>
            <a:fld id="{C7B98C49-481B-5940-955C-BA25B8A25E4C}" type="slidenum">
              <a:rPr lang="en-US" smtClean="0"/>
              <a:t>64</a:t>
            </a:fld>
            <a:endParaRPr lang="en-US"/>
          </a:p>
        </p:txBody>
      </p:sp>
      <p:sp>
        <p:nvSpPr>
          <p:cNvPr id="36" name="Rectangle: Rounded Corners 27">
            <a:extLst>
              <a:ext uri="{FF2B5EF4-FFF2-40B4-BE49-F238E27FC236}">
                <a16:creationId xmlns:a16="http://schemas.microsoft.com/office/drawing/2014/main" id="{156A7AF0-19B7-0444-BE7E-7D54616C45CA}"/>
              </a:ext>
            </a:extLst>
          </p:cNvPr>
          <p:cNvSpPr/>
          <p:nvPr/>
        </p:nvSpPr>
        <p:spPr>
          <a:xfrm>
            <a:off x="7406453" y="3049265"/>
            <a:ext cx="3585452" cy="865488"/>
          </a:xfrm>
          <a:prstGeom prst="roundRect">
            <a:avLst>
              <a:gd name="adj" fmla="val 1217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nchorCtr="0"/>
          <a:lstStyle/>
          <a:p>
            <a:pPr algn="ctr"/>
            <a:r>
              <a:rPr lang="en-US" sz="2000" dirty="0">
                <a:solidFill>
                  <a:schemeClr val="tx1"/>
                </a:solidFill>
                <a:latin typeface="Abadi" panose="020B0604020104020204" pitchFamily="34" charset="0"/>
                <a:cs typeface="Aldhabi" panose="020B0604020202020204" pitchFamily="2" charset="-78"/>
              </a:rPr>
              <a:t>Kernel</a:t>
            </a:r>
          </a:p>
        </p:txBody>
      </p:sp>
      <p:sp>
        <p:nvSpPr>
          <p:cNvPr id="37" name="Rectangle 36">
            <a:extLst>
              <a:ext uri="{FF2B5EF4-FFF2-40B4-BE49-F238E27FC236}">
                <a16:creationId xmlns:a16="http://schemas.microsoft.com/office/drawing/2014/main" id="{C2CDAE11-5F0F-F64E-9CAB-0D71B0744D95}"/>
              </a:ext>
            </a:extLst>
          </p:cNvPr>
          <p:cNvSpPr/>
          <p:nvPr/>
        </p:nvSpPr>
        <p:spPr>
          <a:xfrm>
            <a:off x="7406453" y="4031988"/>
            <a:ext cx="1590674" cy="654642"/>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Local Memory</a:t>
            </a:r>
          </a:p>
        </p:txBody>
      </p:sp>
      <p:sp>
        <p:nvSpPr>
          <p:cNvPr id="38" name="Rounded Rectangle 37">
            <a:extLst>
              <a:ext uri="{FF2B5EF4-FFF2-40B4-BE49-F238E27FC236}">
                <a16:creationId xmlns:a16="http://schemas.microsoft.com/office/drawing/2014/main" id="{9F306E82-302F-C74D-B8F2-0992604D5DFD}"/>
              </a:ext>
            </a:extLst>
          </p:cNvPr>
          <p:cNvSpPr/>
          <p:nvPr/>
        </p:nvSpPr>
        <p:spPr>
          <a:xfrm>
            <a:off x="7406453" y="2146592"/>
            <a:ext cx="3585452" cy="77410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lstStyle/>
          <a:p>
            <a:pPr algn="ctr"/>
            <a:r>
              <a:rPr lang="en-US" sz="2000" dirty="0">
                <a:latin typeface="Abadi" panose="020B0604020104020204" pitchFamily="34" charset="0"/>
              </a:rPr>
              <a:t>Application</a:t>
            </a:r>
            <a:endParaRPr lang="en-US" dirty="0">
              <a:latin typeface="Abadi" panose="020B0604020104020204" pitchFamily="34" charset="0"/>
            </a:endParaRPr>
          </a:p>
        </p:txBody>
      </p:sp>
      <p:sp>
        <p:nvSpPr>
          <p:cNvPr id="39" name="Rectangle 38">
            <a:extLst>
              <a:ext uri="{FF2B5EF4-FFF2-40B4-BE49-F238E27FC236}">
                <a16:creationId xmlns:a16="http://schemas.microsoft.com/office/drawing/2014/main" id="{653630E4-3681-2742-9D94-AD919EBD33B9}"/>
              </a:ext>
            </a:extLst>
          </p:cNvPr>
          <p:cNvSpPr/>
          <p:nvPr/>
        </p:nvSpPr>
        <p:spPr>
          <a:xfrm>
            <a:off x="9248830" y="5592784"/>
            <a:ext cx="1743075" cy="646331"/>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badi" panose="020B0604020104020204" pitchFamily="34" charset="0"/>
              </a:rPr>
              <a:t>Remote Memory</a:t>
            </a:r>
          </a:p>
        </p:txBody>
      </p:sp>
      <p:sp>
        <p:nvSpPr>
          <p:cNvPr id="40" name="Can 39">
            <a:extLst>
              <a:ext uri="{FF2B5EF4-FFF2-40B4-BE49-F238E27FC236}">
                <a16:creationId xmlns:a16="http://schemas.microsoft.com/office/drawing/2014/main" id="{60E9A46F-B3E5-024A-AD05-4D4542A51014}"/>
              </a:ext>
            </a:extLst>
          </p:cNvPr>
          <p:cNvSpPr/>
          <p:nvPr/>
        </p:nvSpPr>
        <p:spPr>
          <a:xfrm>
            <a:off x="9791756" y="3991545"/>
            <a:ext cx="700664" cy="143383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8F93E48-0CDB-8F46-9FF1-7AA8B38B53F6}"/>
              </a:ext>
            </a:extLst>
          </p:cNvPr>
          <p:cNvSpPr/>
          <p:nvPr/>
        </p:nvSpPr>
        <p:spPr>
          <a:xfrm>
            <a:off x="10492420" y="4275718"/>
            <a:ext cx="1133451" cy="646331"/>
          </a:xfrm>
          <a:prstGeom prst="rect">
            <a:avLst/>
          </a:prstGeom>
        </p:spPr>
        <p:txBody>
          <a:bodyPr wrap="none">
            <a:spAutoFit/>
          </a:bodyPr>
          <a:lstStyle/>
          <a:p>
            <a:pPr algn="ctr"/>
            <a:r>
              <a:rPr lang="en-US">
                <a:latin typeface="Abadi" panose="020B0604020202020204" pitchFamily="34" charset="0"/>
                <a:cs typeface="Aldhabi" panose="020B0604020202020204" pitchFamily="2" charset="-78"/>
              </a:rPr>
              <a:t>Network</a:t>
            </a:r>
          </a:p>
          <a:p>
            <a:pPr algn="ctr"/>
            <a:r>
              <a:rPr lang="en-US">
                <a:latin typeface="Abadi" panose="020B0604020202020204" pitchFamily="34" charset="0"/>
                <a:cs typeface="Aldhabi" panose="020B0604020202020204" pitchFamily="2" charset="-78"/>
              </a:rPr>
              <a:t>Transport</a:t>
            </a:r>
          </a:p>
        </p:txBody>
      </p:sp>
      <p:cxnSp>
        <p:nvCxnSpPr>
          <p:cNvPr id="42" name="Straight Connector 41">
            <a:extLst>
              <a:ext uri="{FF2B5EF4-FFF2-40B4-BE49-F238E27FC236}">
                <a16:creationId xmlns:a16="http://schemas.microsoft.com/office/drawing/2014/main" id="{88E685D9-1D21-4D4E-BF87-A1BC06D030EC}"/>
              </a:ext>
            </a:extLst>
          </p:cNvPr>
          <p:cNvCxnSpPr/>
          <p:nvPr/>
        </p:nvCxnSpPr>
        <p:spPr>
          <a:xfrm>
            <a:off x="7134578" y="2978408"/>
            <a:ext cx="4219222"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F75B0D75-57BF-5D49-8E61-79CF0C5CD38B}"/>
              </a:ext>
            </a:extLst>
          </p:cNvPr>
          <p:cNvSpPr txBox="1"/>
          <p:nvPr/>
        </p:nvSpPr>
        <p:spPr>
          <a:xfrm>
            <a:off x="11059145" y="2502586"/>
            <a:ext cx="809068" cy="738664"/>
          </a:xfrm>
          <a:prstGeom prst="rect">
            <a:avLst/>
          </a:prstGeom>
          <a:noFill/>
        </p:spPr>
        <p:txBody>
          <a:bodyPr wrap="none" rtlCol="0">
            <a:spAutoFit/>
          </a:bodyPr>
          <a:lstStyle/>
          <a:p>
            <a:r>
              <a:rPr lang="en-US" sz="1400" dirty="0"/>
              <a:t>Virtual </a:t>
            </a:r>
          </a:p>
          <a:p>
            <a:r>
              <a:rPr lang="en-US" sz="1400" dirty="0"/>
              <a:t>Address </a:t>
            </a:r>
          </a:p>
          <a:p>
            <a:r>
              <a:rPr lang="en-US" sz="1400" dirty="0"/>
              <a:t>Space</a:t>
            </a:r>
          </a:p>
        </p:txBody>
      </p:sp>
      <p:sp>
        <p:nvSpPr>
          <p:cNvPr id="44" name="Oval 43">
            <a:extLst>
              <a:ext uri="{FF2B5EF4-FFF2-40B4-BE49-F238E27FC236}">
                <a16:creationId xmlns:a16="http://schemas.microsoft.com/office/drawing/2014/main" id="{7F43CE7A-1FE6-EB4A-A51D-B1B588E6E050}"/>
              </a:ext>
            </a:extLst>
          </p:cNvPr>
          <p:cNvSpPr/>
          <p:nvPr/>
        </p:nvSpPr>
        <p:spPr>
          <a:xfrm>
            <a:off x="9437753" y="3093445"/>
            <a:ext cx="1408002" cy="75601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Pagefault</a:t>
            </a:r>
            <a:r>
              <a:rPr lang="en-US" sz="1600" dirty="0">
                <a:solidFill>
                  <a:schemeClr val="tx1"/>
                </a:solidFill>
              </a:rPr>
              <a:t> Handler</a:t>
            </a:r>
          </a:p>
        </p:txBody>
      </p:sp>
      <p:cxnSp>
        <p:nvCxnSpPr>
          <p:cNvPr id="45" name="Straight Arrow Connector 44">
            <a:extLst>
              <a:ext uri="{FF2B5EF4-FFF2-40B4-BE49-F238E27FC236}">
                <a16:creationId xmlns:a16="http://schemas.microsoft.com/office/drawing/2014/main" id="{FFDEA910-4D2A-1D42-9134-62E5DDA553D5}"/>
              </a:ext>
            </a:extLst>
          </p:cNvPr>
          <p:cNvCxnSpPr>
            <a:cxnSpLocks/>
            <a:stCxn id="44" idx="4"/>
            <a:endCxn id="39" idx="0"/>
          </p:cNvCxnSpPr>
          <p:nvPr/>
        </p:nvCxnSpPr>
        <p:spPr>
          <a:xfrm flipH="1">
            <a:off x="10120368" y="3849459"/>
            <a:ext cx="21386" cy="1743325"/>
          </a:xfrm>
          <a:prstGeom prst="straightConnector1">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3BF4FCAD-5268-C449-B95B-BC1948DE4696}"/>
              </a:ext>
            </a:extLst>
          </p:cNvPr>
          <p:cNvCxnSpPr>
            <a:cxnSpLocks/>
            <a:stCxn id="38" idx="2"/>
            <a:endCxn id="44" idx="2"/>
          </p:cNvCxnSpPr>
          <p:nvPr/>
        </p:nvCxnSpPr>
        <p:spPr>
          <a:xfrm rot="16200000" flipH="1">
            <a:off x="9043089" y="3076788"/>
            <a:ext cx="550754" cy="238574"/>
          </a:xfrm>
          <a:prstGeom prst="bentConnector2">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28532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723E-6C73-1E48-8A8F-BA264078C620}"/>
              </a:ext>
            </a:extLst>
          </p:cNvPr>
          <p:cNvSpPr>
            <a:spLocks noGrp="1"/>
          </p:cNvSpPr>
          <p:nvPr>
            <p:ph type="title"/>
          </p:nvPr>
        </p:nvSpPr>
        <p:spPr/>
        <p:txBody>
          <a:bodyPr/>
          <a:lstStyle/>
          <a:p>
            <a:r>
              <a:rPr lang="en-US" dirty="0"/>
              <a:t>Kona</a:t>
            </a:r>
          </a:p>
        </p:txBody>
      </p:sp>
      <p:sp>
        <p:nvSpPr>
          <p:cNvPr id="3" name="Content Placeholder 2">
            <a:extLst>
              <a:ext uri="{FF2B5EF4-FFF2-40B4-BE49-F238E27FC236}">
                <a16:creationId xmlns:a16="http://schemas.microsoft.com/office/drawing/2014/main" id="{80F9C28E-64D3-E44A-B867-7D6C94E55745}"/>
              </a:ext>
            </a:extLst>
          </p:cNvPr>
          <p:cNvSpPr>
            <a:spLocks noGrp="1"/>
          </p:cNvSpPr>
          <p:nvPr>
            <p:ph idx="1"/>
          </p:nvPr>
        </p:nvSpPr>
        <p:spPr>
          <a:xfrm>
            <a:off x="838201" y="1825625"/>
            <a:ext cx="6273800" cy="4351338"/>
          </a:xfrm>
        </p:spPr>
        <p:txBody>
          <a:bodyPr/>
          <a:lstStyle/>
          <a:p>
            <a:r>
              <a:rPr lang="en-US" dirty="0"/>
              <a:t>Paging-based remote memory</a:t>
            </a:r>
          </a:p>
          <a:p>
            <a:r>
              <a:rPr lang="en-US" dirty="0"/>
              <a:t>Transparency introduces semantic gap so Kona handles page faults in </a:t>
            </a:r>
            <a:r>
              <a:rPr lang="en-US" dirty="0" err="1"/>
              <a:t>userspace</a:t>
            </a:r>
            <a:r>
              <a:rPr lang="en-US" dirty="0"/>
              <a:t>. Provides:</a:t>
            </a:r>
          </a:p>
          <a:p>
            <a:pPr lvl="1"/>
            <a:r>
              <a:rPr lang="en-US" dirty="0"/>
              <a:t>Choice of compatibility or co-design</a:t>
            </a:r>
          </a:p>
          <a:p>
            <a:pPr lvl="1"/>
            <a:r>
              <a:rPr lang="en-US" dirty="0"/>
              <a:t>Resource accounting</a:t>
            </a:r>
          </a:p>
          <a:p>
            <a:pPr lvl="1"/>
            <a:r>
              <a:rPr lang="en-US" dirty="0"/>
              <a:t>Easy to adopt</a:t>
            </a:r>
          </a:p>
        </p:txBody>
      </p:sp>
      <p:sp>
        <p:nvSpPr>
          <p:cNvPr id="4" name="Slide Number Placeholder 3">
            <a:extLst>
              <a:ext uri="{FF2B5EF4-FFF2-40B4-BE49-F238E27FC236}">
                <a16:creationId xmlns:a16="http://schemas.microsoft.com/office/drawing/2014/main" id="{DDB39D28-9286-6548-93EC-C6FE278BBC13}"/>
              </a:ext>
            </a:extLst>
          </p:cNvPr>
          <p:cNvSpPr>
            <a:spLocks noGrp="1"/>
          </p:cNvSpPr>
          <p:nvPr>
            <p:ph type="sldNum" sz="quarter" idx="12"/>
          </p:nvPr>
        </p:nvSpPr>
        <p:spPr/>
        <p:txBody>
          <a:bodyPr/>
          <a:lstStyle/>
          <a:p>
            <a:fld id="{C7B98C49-481B-5940-955C-BA25B8A25E4C}" type="slidenum">
              <a:rPr lang="en-US" smtClean="0"/>
              <a:t>65</a:t>
            </a:fld>
            <a:endParaRPr lang="en-US"/>
          </a:p>
        </p:txBody>
      </p:sp>
      <p:sp>
        <p:nvSpPr>
          <p:cNvPr id="5" name="Rectangle: Rounded Corners 27">
            <a:extLst>
              <a:ext uri="{FF2B5EF4-FFF2-40B4-BE49-F238E27FC236}">
                <a16:creationId xmlns:a16="http://schemas.microsoft.com/office/drawing/2014/main" id="{9993ACBE-E1F7-174C-BD6E-438C763FF369}"/>
              </a:ext>
            </a:extLst>
          </p:cNvPr>
          <p:cNvSpPr/>
          <p:nvPr/>
        </p:nvSpPr>
        <p:spPr>
          <a:xfrm>
            <a:off x="7406453" y="3396519"/>
            <a:ext cx="3585452" cy="518233"/>
          </a:xfrm>
          <a:prstGeom prst="roundRect">
            <a:avLst>
              <a:gd name="adj" fmla="val 1217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nchorCtr="0"/>
          <a:lstStyle/>
          <a:p>
            <a:pPr algn="ctr"/>
            <a:r>
              <a:rPr lang="en-US" sz="2000" dirty="0">
                <a:solidFill>
                  <a:schemeClr val="tx1"/>
                </a:solidFill>
                <a:latin typeface="Abadi" panose="020B0604020104020204" pitchFamily="34" charset="0"/>
                <a:cs typeface="Aldhabi" panose="020B0604020202020204" pitchFamily="2" charset="-78"/>
              </a:rPr>
              <a:t>Kernel</a:t>
            </a:r>
          </a:p>
        </p:txBody>
      </p:sp>
      <p:sp>
        <p:nvSpPr>
          <p:cNvPr id="6" name="Rectangle 5">
            <a:extLst>
              <a:ext uri="{FF2B5EF4-FFF2-40B4-BE49-F238E27FC236}">
                <a16:creationId xmlns:a16="http://schemas.microsoft.com/office/drawing/2014/main" id="{62DA2E8A-B571-F541-9109-90552EC18DFB}"/>
              </a:ext>
            </a:extLst>
          </p:cNvPr>
          <p:cNvSpPr/>
          <p:nvPr/>
        </p:nvSpPr>
        <p:spPr>
          <a:xfrm>
            <a:off x="7406453" y="4031988"/>
            <a:ext cx="1590674" cy="654642"/>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Local Memory</a:t>
            </a:r>
          </a:p>
        </p:txBody>
      </p:sp>
      <p:sp>
        <p:nvSpPr>
          <p:cNvPr id="7" name="Rounded Rectangle 6">
            <a:extLst>
              <a:ext uri="{FF2B5EF4-FFF2-40B4-BE49-F238E27FC236}">
                <a16:creationId xmlns:a16="http://schemas.microsoft.com/office/drawing/2014/main" id="{EE435908-487F-AE4C-BCD6-162744CDDB53}"/>
              </a:ext>
            </a:extLst>
          </p:cNvPr>
          <p:cNvSpPr/>
          <p:nvPr/>
        </p:nvSpPr>
        <p:spPr>
          <a:xfrm>
            <a:off x="7406453" y="2146592"/>
            <a:ext cx="3585452" cy="103213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lstStyle/>
          <a:p>
            <a:pPr algn="ctr"/>
            <a:r>
              <a:rPr lang="en-US" sz="2000" dirty="0">
                <a:latin typeface="Abadi" panose="020B0604020104020204" pitchFamily="34" charset="0"/>
              </a:rPr>
              <a:t>Application</a:t>
            </a:r>
            <a:endParaRPr lang="en-US" dirty="0">
              <a:latin typeface="Abadi" panose="020B0604020104020204" pitchFamily="34" charset="0"/>
            </a:endParaRPr>
          </a:p>
        </p:txBody>
      </p:sp>
      <p:sp>
        <p:nvSpPr>
          <p:cNvPr id="8" name="Rectangle 7">
            <a:extLst>
              <a:ext uri="{FF2B5EF4-FFF2-40B4-BE49-F238E27FC236}">
                <a16:creationId xmlns:a16="http://schemas.microsoft.com/office/drawing/2014/main" id="{E645C64A-8710-7D42-A777-01BF7AFFF37C}"/>
              </a:ext>
            </a:extLst>
          </p:cNvPr>
          <p:cNvSpPr/>
          <p:nvPr/>
        </p:nvSpPr>
        <p:spPr>
          <a:xfrm>
            <a:off x="9248830" y="5592784"/>
            <a:ext cx="1743075" cy="646331"/>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badi" panose="020B0604020104020204" pitchFamily="34" charset="0"/>
              </a:rPr>
              <a:t>Remote Memory</a:t>
            </a:r>
          </a:p>
        </p:txBody>
      </p:sp>
      <p:sp>
        <p:nvSpPr>
          <p:cNvPr id="9" name="Can 8">
            <a:extLst>
              <a:ext uri="{FF2B5EF4-FFF2-40B4-BE49-F238E27FC236}">
                <a16:creationId xmlns:a16="http://schemas.microsoft.com/office/drawing/2014/main" id="{814B029A-3D8F-9649-BF1B-8083B41F77DB}"/>
              </a:ext>
            </a:extLst>
          </p:cNvPr>
          <p:cNvSpPr/>
          <p:nvPr/>
        </p:nvSpPr>
        <p:spPr>
          <a:xfrm>
            <a:off x="9791756" y="3991545"/>
            <a:ext cx="700664" cy="143383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97F176D-3CAF-2C4B-A464-8FCCE5EA2455}"/>
              </a:ext>
            </a:extLst>
          </p:cNvPr>
          <p:cNvSpPr/>
          <p:nvPr/>
        </p:nvSpPr>
        <p:spPr>
          <a:xfrm>
            <a:off x="10492420" y="4275718"/>
            <a:ext cx="1133451" cy="646331"/>
          </a:xfrm>
          <a:prstGeom prst="rect">
            <a:avLst/>
          </a:prstGeom>
        </p:spPr>
        <p:txBody>
          <a:bodyPr wrap="none">
            <a:spAutoFit/>
          </a:bodyPr>
          <a:lstStyle/>
          <a:p>
            <a:pPr algn="ctr"/>
            <a:r>
              <a:rPr lang="en-US">
                <a:latin typeface="Abadi" panose="020B0604020202020204" pitchFamily="34" charset="0"/>
                <a:cs typeface="Aldhabi" panose="020B0604020202020204" pitchFamily="2" charset="-78"/>
              </a:rPr>
              <a:t>Network</a:t>
            </a:r>
          </a:p>
          <a:p>
            <a:pPr algn="ctr"/>
            <a:r>
              <a:rPr lang="en-US">
                <a:latin typeface="Abadi" panose="020B0604020202020204" pitchFamily="34" charset="0"/>
                <a:cs typeface="Aldhabi" panose="020B0604020202020204" pitchFamily="2" charset="-78"/>
              </a:rPr>
              <a:t>Transport</a:t>
            </a:r>
          </a:p>
        </p:txBody>
      </p:sp>
      <p:cxnSp>
        <p:nvCxnSpPr>
          <p:cNvPr id="11" name="Straight Connector 10">
            <a:extLst>
              <a:ext uri="{FF2B5EF4-FFF2-40B4-BE49-F238E27FC236}">
                <a16:creationId xmlns:a16="http://schemas.microsoft.com/office/drawing/2014/main" id="{4ADD8F06-4F32-F048-9AC2-9053F59F00CA}"/>
              </a:ext>
            </a:extLst>
          </p:cNvPr>
          <p:cNvCxnSpPr/>
          <p:nvPr/>
        </p:nvCxnSpPr>
        <p:spPr>
          <a:xfrm>
            <a:off x="7134578" y="3305789"/>
            <a:ext cx="421922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9DCD562-6AF5-8046-93AC-7781EE74482B}"/>
              </a:ext>
            </a:extLst>
          </p:cNvPr>
          <p:cNvSpPr txBox="1"/>
          <p:nvPr/>
        </p:nvSpPr>
        <p:spPr>
          <a:xfrm>
            <a:off x="11059145" y="2829967"/>
            <a:ext cx="809068" cy="738664"/>
          </a:xfrm>
          <a:prstGeom prst="rect">
            <a:avLst/>
          </a:prstGeom>
          <a:noFill/>
        </p:spPr>
        <p:txBody>
          <a:bodyPr wrap="none" rtlCol="0">
            <a:spAutoFit/>
          </a:bodyPr>
          <a:lstStyle/>
          <a:p>
            <a:r>
              <a:rPr lang="en-US" sz="1400" dirty="0"/>
              <a:t>Virtual </a:t>
            </a:r>
          </a:p>
          <a:p>
            <a:r>
              <a:rPr lang="en-US" sz="1400" dirty="0"/>
              <a:t>Address </a:t>
            </a:r>
          </a:p>
          <a:p>
            <a:r>
              <a:rPr lang="en-US" sz="1400" dirty="0"/>
              <a:t>Space</a:t>
            </a:r>
          </a:p>
        </p:txBody>
      </p:sp>
      <p:sp>
        <p:nvSpPr>
          <p:cNvPr id="15" name="Oval 14">
            <a:extLst>
              <a:ext uri="{FF2B5EF4-FFF2-40B4-BE49-F238E27FC236}">
                <a16:creationId xmlns:a16="http://schemas.microsoft.com/office/drawing/2014/main" id="{DD88BF45-6870-9742-8699-CEBE71E8D642}"/>
              </a:ext>
            </a:extLst>
          </p:cNvPr>
          <p:cNvSpPr/>
          <p:nvPr/>
        </p:nvSpPr>
        <p:spPr>
          <a:xfrm>
            <a:off x="9416366" y="2270675"/>
            <a:ext cx="1408002" cy="75601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Pagefault</a:t>
            </a:r>
            <a:r>
              <a:rPr lang="en-US" sz="1600" dirty="0">
                <a:solidFill>
                  <a:schemeClr val="tx1"/>
                </a:solidFill>
              </a:rPr>
              <a:t> Handler</a:t>
            </a:r>
          </a:p>
        </p:txBody>
      </p:sp>
      <p:cxnSp>
        <p:nvCxnSpPr>
          <p:cNvPr id="19" name="Elbow Connector 18">
            <a:extLst>
              <a:ext uri="{FF2B5EF4-FFF2-40B4-BE49-F238E27FC236}">
                <a16:creationId xmlns:a16="http://schemas.microsoft.com/office/drawing/2014/main" id="{7125DADB-7D48-3A49-AAF9-C3826F919E14}"/>
              </a:ext>
            </a:extLst>
          </p:cNvPr>
          <p:cNvCxnSpPr>
            <a:cxnSpLocks/>
            <a:stCxn id="15" idx="6"/>
            <a:endCxn id="8" idx="0"/>
          </p:cNvCxnSpPr>
          <p:nvPr/>
        </p:nvCxnSpPr>
        <p:spPr>
          <a:xfrm flipH="1">
            <a:off x="10120368" y="2648682"/>
            <a:ext cx="704000" cy="2944102"/>
          </a:xfrm>
          <a:prstGeom prst="bentConnector4">
            <a:avLst>
              <a:gd name="adj1" fmla="val -37283"/>
              <a:gd name="adj2" fmla="val 47984"/>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99ECBACB-D64A-2A46-940E-27B83DAED095}"/>
              </a:ext>
            </a:extLst>
          </p:cNvPr>
          <p:cNvCxnSpPr>
            <a:cxnSpLocks/>
            <a:stCxn id="7" idx="2"/>
            <a:endCxn id="15" idx="4"/>
          </p:cNvCxnSpPr>
          <p:nvPr/>
        </p:nvCxnSpPr>
        <p:spPr>
          <a:xfrm rot="5400000" flipH="1" flipV="1">
            <a:off x="9583755" y="2642113"/>
            <a:ext cx="152035" cy="921188"/>
          </a:xfrm>
          <a:prstGeom prst="bentConnector3">
            <a:avLst>
              <a:gd name="adj1" fmla="val -284015"/>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1005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8A4D5-AB09-2C4B-8A3A-866F8657D273}"/>
              </a:ext>
            </a:extLst>
          </p:cNvPr>
          <p:cNvSpPr>
            <a:spLocks noGrp="1"/>
          </p:cNvSpPr>
          <p:nvPr>
            <p:ph type="title"/>
          </p:nvPr>
        </p:nvSpPr>
        <p:spPr/>
        <p:txBody>
          <a:bodyPr/>
          <a:lstStyle/>
          <a:p>
            <a:r>
              <a:rPr lang="en-US" dirty="0"/>
              <a:t>Kona</a:t>
            </a:r>
          </a:p>
        </p:txBody>
      </p:sp>
      <p:sp>
        <p:nvSpPr>
          <p:cNvPr id="4" name="Rectangle 3">
            <a:extLst>
              <a:ext uri="{FF2B5EF4-FFF2-40B4-BE49-F238E27FC236}">
                <a16:creationId xmlns:a16="http://schemas.microsoft.com/office/drawing/2014/main" id="{1DD1E41A-4758-ED43-97CE-D0C186C10160}"/>
              </a:ext>
            </a:extLst>
          </p:cNvPr>
          <p:cNvSpPr/>
          <p:nvPr/>
        </p:nvSpPr>
        <p:spPr>
          <a:xfrm>
            <a:off x="1444977" y="2168693"/>
            <a:ext cx="6401764" cy="3418820"/>
          </a:xfrm>
          <a:prstGeom prst="rect">
            <a:avLst/>
          </a:prstGeom>
          <a:noFill/>
          <a:ln w="12700" cap="rnd">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800" dirty="0">
                <a:solidFill>
                  <a:schemeClr val="tx1"/>
                </a:solidFill>
              </a:rPr>
              <a:t>Host</a:t>
            </a:r>
          </a:p>
        </p:txBody>
      </p:sp>
      <p:sp>
        <p:nvSpPr>
          <p:cNvPr id="15" name="Round Diagonal Corner Rectangle 14">
            <a:extLst>
              <a:ext uri="{FF2B5EF4-FFF2-40B4-BE49-F238E27FC236}">
                <a16:creationId xmlns:a16="http://schemas.microsoft.com/office/drawing/2014/main" id="{4A8B7AA2-A0DA-5448-8EE6-2A61EC905EA4}"/>
              </a:ext>
            </a:extLst>
          </p:cNvPr>
          <p:cNvSpPr/>
          <p:nvPr/>
        </p:nvSpPr>
        <p:spPr>
          <a:xfrm>
            <a:off x="3082868" y="5769889"/>
            <a:ext cx="3374973" cy="447121"/>
          </a:xfrm>
          <a:prstGeom prst="round2DiagRect">
            <a:avLst/>
          </a:prstGeom>
          <a:solidFill>
            <a:schemeClr val="bg1"/>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NIC</a:t>
            </a:r>
            <a:endParaRPr lang="en-US" sz="2000" dirty="0">
              <a:solidFill>
                <a:schemeClr val="tx1"/>
              </a:solidFill>
            </a:endParaRPr>
          </a:p>
        </p:txBody>
      </p:sp>
      <p:sp>
        <p:nvSpPr>
          <p:cNvPr id="21" name="Snip Same Side Corner Rectangle 20">
            <a:extLst>
              <a:ext uri="{FF2B5EF4-FFF2-40B4-BE49-F238E27FC236}">
                <a16:creationId xmlns:a16="http://schemas.microsoft.com/office/drawing/2014/main" id="{CF46085D-76AA-C24D-A1A0-B4B948FF47C5}"/>
              </a:ext>
            </a:extLst>
          </p:cNvPr>
          <p:cNvSpPr/>
          <p:nvPr/>
        </p:nvSpPr>
        <p:spPr>
          <a:xfrm>
            <a:off x="5433181" y="4934415"/>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nip Same Side Corner Rectangle 24">
            <a:extLst>
              <a:ext uri="{FF2B5EF4-FFF2-40B4-BE49-F238E27FC236}">
                <a16:creationId xmlns:a16="http://schemas.microsoft.com/office/drawing/2014/main" id="{E23BF806-2DA1-D941-9739-935DFFB7F033}"/>
              </a:ext>
            </a:extLst>
          </p:cNvPr>
          <p:cNvSpPr/>
          <p:nvPr/>
        </p:nvSpPr>
        <p:spPr>
          <a:xfrm>
            <a:off x="6101582" y="4934415"/>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nip Same Side Corner Rectangle 25">
            <a:extLst>
              <a:ext uri="{FF2B5EF4-FFF2-40B4-BE49-F238E27FC236}">
                <a16:creationId xmlns:a16="http://schemas.microsoft.com/office/drawing/2014/main" id="{E7F4A73E-C29D-8346-A1DF-2CF7F2739178}"/>
              </a:ext>
            </a:extLst>
          </p:cNvPr>
          <p:cNvSpPr/>
          <p:nvPr/>
        </p:nvSpPr>
        <p:spPr>
          <a:xfrm>
            <a:off x="6788524" y="4934415"/>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1D84B6C5-B789-384C-93BE-A348577F26A5}"/>
              </a:ext>
            </a:extLst>
          </p:cNvPr>
          <p:cNvSpPr/>
          <p:nvPr/>
        </p:nvSpPr>
        <p:spPr>
          <a:xfrm>
            <a:off x="5274527" y="3296221"/>
            <a:ext cx="540565" cy="132556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RDMA</a:t>
            </a:r>
            <a:endParaRPr lang="en-US" sz="1400" dirty="0">
              <a:solidFill>
                <a:schemeClr val="tx1"/>
              </a:solidFill>
            </a:endParaRPr>
          </a:p>
        </p:txBody>
      </p:sp>
      <p:sp>
        <p:nvSpPr>
          <p:cNvPr id="41" name="Rounded Rectangle 40">
            <a:extLst>
              <a:ext uri="{FF2B5EF4-FFF2-40B4-BE49-F238E27FC236}">
                <a16:creationId xmlns:a16="http://schemas.microsoft.com/office/drawing/2014/main" id="{9DA1D240-7679-4847-9574-6C87FA82AAA3}"/>
              </a:ext>
            </a:extLst>
          </p:cNvPr>
          <p:cNvSpPr/>
          <p:nvPr/>
        </p:nvSpPr>
        <p:spPr>
          <a:xfrm>
            <a:off x="2312765" y="2415976"/>
            <a:ext cx="5092746" cy="2415817"/>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bIns="2468880" rtlCol="0" anchor="t" anchorCtr="1"/>
          <a:lstStyle/>
          <a:p>
            <a:pPr algn="ctr"/>
            <a:r>
              <a:rPr lang="en-US" sz="2800" dirty="0">
                <a:solidFill>
                  <a:schemeClr val="accent1">
                    <a:lumMod val="50000"/>
                  </a:schemeClr>
                </a:solidFill>
              </a:rPr>
              <a:t>App</a:t>
            </a:r>
            <a:endParaRPr lang="en-US" dirty="0">
              <a:solidFill>
                <a:schemeClr val="accent1">
                  <a:lumMod val="50000"/>
                </a:schemeClr>
              </a:solidFill>
            </a:endParaRPr>
          </a:p>
        </p:txBody>
      </p:sp>
      <p:cxnSp>
        <p:nvCxnSpPr>
          <p:cNvPr id="62" name="Elbow Connector 61">
            <a:extLst>
              <a:ext uri="{FF2B5EF4-FFF2-40B4-BE49-F238E27FC236}">
                <a16:creationId xmlns:a16="http://schemas.microsoft.com/office/drawing/2014/main" id="{F1F0EDB8-0E26-9443-8E3F-D3E6556FD93C}"/>
              </a:ext>
            </a:extLst>
          </p:cNvPr>
          <p:cNvCxnSpPr>
            <a:cxnSpLocks/>
          </p:cNvCxnSpPr>
          <p:nvPr/>
        </p:nvCxnSpPr>
        <p:spPr>
          <a:xfrm rot="5400000">
            <a:off x="5340478" y="5218546"/>
            <a:ext cx="1193521" cy="3"/>
          </a:xfrm>
          <a:prstGeom prst="bentConnector3">
            <a:avLst>
              <a:gd name="adj1" fmla="val 50000"/>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3B816986-506E-7C4B-9D51-43C345989A60}"/>
              </a:ext>
            </a:extLst>
          </p:cNvPr>
          <p:cNvSpPr/>
          <p:nvPr/>
        </p:nvSpPr>
        <p:spPr>
          <a:xfrm>
            <a:off x="5367334" y="2890248"/>
            <a:ext cx="1879041" cy="461665"/>
          </a:xfrm>
          <a:prstGeom prst="rect">
            <a:avLst/>
          </a:prstGeom>
        </p:spPr>
        <p:txBody>
          <a:bodyPr wrap="none">
            <a:spAutoFit/>
          </a:bodyPr>
          <a:lstStyle/>
          <a:p>
            <a:pPr algn="ctr"/>
            <a:r>
              <a:rPr lang="en-US" sz="2400" dirty="0"/>
              <a:t>Kona Threads</a:t>
            </a:r>
          </a:p>
        </p:txBody>
      </p:sp>
      <p:sp>
        <p:nvSpPr>
          <p:cNvPr id="71" name="Rounded Rectangle 70">
            <a:extLst>
              <a:ext uri="{FF2B5EF4-FFF2-40B4-BE49-F238E27FC236}">
                <a16:creationId xmlns:a16="http://schemas.microsoft.com/office/drawing/2014/main" id="{7F37B233-CB88-EF42-BDEE-252366B1E5D3}"/>
              </a:ext>
            </a:extLst>
          </p:cNvPr>
          <p:cNvSpPr/>
          <p:nvPr/>
        </p:nvSpPr>
        <p:spPr>
          <a:xfrm>
            <a:off x="5937237" y="3310590"/>
            <a:ext cx="540565" cy="13111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Faults</a:t>
            </a:r>
            <a:endParaRPr lang="en-US" sz="2800" dirty="0">
              <a:solidFill>
                <a:schemeClr val="tx1"/>
              </a:solidFill>
            </a:endParaRPr>
          </a:p>
        </p:txBody>
      </p:sp>
      <p:sp>
        <p:nvSpPr>
          <p:cNvPr id="72" name="Rounded Rectangle 71">
            <a:extLst>
              <a:ext uri="{FF2B5EF4-FFF2-40B4-BE49-F238E27FC236}">
                <a16:creationId xmlns:a16="http://schemas.microsoft.com/office/drawing/2014/main" id="{06785512-F4F5-3645-94E2-AE0DEFB4029F}"/>
              </a:ext>
            </a:extLst>
          </p:cNvPr>
          <p:cNvSpPr/>
          <p:nvPr/>
        </p:nvSpPr>
        <p:spPr>
          <a:xfrm>
            <a:off x="6618761" y="3335984"/>
            <a:ext cx="540565" cy="130388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Eviction</a:t>
            </a:r>
            <a:endParaRPr lang="en-US" sz="1600" dirty="0">
              <a:solidFill>
                <a:schemeClr val="tx1"/>
              </a:solidFill>
            </a:endParaRPr>
          </a:p>
        </p:txBody>
      </p:sp>
      <p:sp>
        <p:nvSpPr>
          <p:cNvPr id="3" name="Slide Number Placeholder 2">
            <a:extLst>
              <a:ext uri="{FF2B5EF4-FFF2-40B4-BE49-F238E27FC236}">
                <a16:creationId xmlns:a16="http://schemas.microsoft.com/office/drawing/2014/main" id="{C86B6726-1FAE-6C4D-B9D7-ADB13225CA9D}"/>
              </a:ext>
            </a:extLst>
          </p:cNvPr>
          <p:cNvSpPr>
            <a:spLocks noGrp="1"/>
          </p:cNvSpPr>
          <p:nvPr>
            <p:ph type="sldNum" sz="quarter" idx="12"/>
          </p:nvPr>
        </p:nvSpPr>
        <p:spPr/>
        <p:txBody>
          <a:bodyPr/>
          <a:lstStyle/>
          <a:p>
            <a:fld id="{C7B98C49-481B-5940-955C-BA25B8A25E4C}" type="slidenum">
              <a:rPr lang="en-US" smtClean="0"/>
              <a:t>66</a:t>
            </a:fld>
            <a:endParaRPr lang="en-US" dirty="0"/>
          </a:p>
        </p:txBody>
      </p:sp>
      <p:sp>
        <p:nvSpPr>
          <p:cNvPr id="48" name="Snip Same Side Corner Rectangle 47">
            <a:extLst>
              <a:ext uri="{FF2B5EF4-FFF2-40B4-BE49-F238E27FC236}">
                <a16:creationId xmlns:a16="http://schemas.microsoft.com/office/drawing/2014/main" id="{77F4B2B6-7C70-C54B-BA1E-D5191553746F}"/>
              </a:ext>
            </a:extLst>
          </p:cNvPr>
          <p:cNvSpPr/>
          <p:nvPr/>
        </p:nvSpPr>
        <p:spPr>
          <a:xfrm>
            <a:off x="3507414" y="4939310"/>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nip Same Side Corner Rectangle 48">
            <a:extLst>
              <a:ext uri="{FF2B5EF4-FFF2-40B4-BE49-F238E27FC236}">
                <a16:creationId xmlns:a16="http://schemas.microsoft.com/office/drawing/2014/main" id="{442EDB68-F5FF-0A4E-B9C7-AA42D29F9BAF}"/>
              </a:ext>
            </a:extLst>
          </p:cNvPr>
          <p:cNvSpPr/>
          <p:nvPr/>
        </p:nvSpPr>
        <p:spPr>
          <a:xfrm>
            <a:off x="4085442" y="4939310"/>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nip Same Side Corner Rectangle 49">
            <a:extLst>
              <a:ext uri="{FF2B5EF4-FFF2-40B4-BE49-F238E27FC236}">
                <a16:creationId xmlns:a16="http://schemas.microsoft.com/office/drawing/2014/main" id="{836A2DCF-78AA-1E49-8C0D-74EE75735F4E}"/>
              </a:ext>
            </a:extLst>
          </p:cNvPr>
          <p:cNvSpPr/>
          <p:nvPr/>
        </p:nvSpPr>
        <p:spPr>
          <a:xfrm>
            <a:off x="4614550" y="4934415"/>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Snip Same Side Corner Rectangle 53">
            <a:extLst>
              <a:ext uri="{FF2B5EF4-FFF2-40B4-BE49-F238E27FC236}">
                <a16:creationId xmlns:a16="http://schemas.microsoft.com/office/drawing/2014/main" id="{46FCC7A1-A3A3-DC48-9DCB-D7E91D9B547E}"/>
              </a:ext>
            </a:extLst>
          </p:cNvPr>
          <p:cNvSpPr/>
          <p:nvPr/>
        </p:nvSpPr>
        <p:spPr>
          <a:xfrm>
            <a:off x="2877165" y="4926836"/>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a:extLst>
              <a:ext uri="{FF2B5EF4-FFF2-40B4-BE49-F238E27FC236}">
                <a16:creationId xmlns:a16="http://schemas.microsoft.com/office/drawing/2014/main" id="{C100F225-F1A9-0E4C-A61D-F79228CF468E}"/>
              </a:ext>
            </a:extLst>
          </p:cNvPr>
          <p:cNvSpPr/>
          <p:nvPr/>
        </p:nvSpPr>
        <p:spPr>
          <a:xfrm>
            <a:off x="2638959" y="3296222"/>
            <a:ext cx="2400575" cy="1317632"/>
          </a:xfrm>
          <a:prstGeom prst="roundRect">
            <a:avLst/>
          </a:prstGeom>
          <a:noFill/>
          <a:ln w="25400">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 Work</a:t>
            </a:r>
            <a:endParaRPr lang="en-US" sz="1600" dirty="0">
              <a:solidFill>
                <a:schemeClr val="tx1"/>
              </a:solidFill>
            </a:endParaRPr>
          </a:p>
        </p:txBody>
      </p:sp>
      <p:sp>
        <p:nvSpPr>
          <p:cNvPr id="108" name="Rectangle 107">
            <a:extLst>
              <a:ext uri="{FF2B5EF4-FFF2-40B4-BE49-F238E27FC236}">
                <a16:creationId xmlns:a16="http://schemas.microsoft.com/office/drawing/2014/main" id="{48F686BD-B2FC-8B4F-A607-4A5B5F0397C8}"/>
              </a:ext>
            </a:extLst>
          </p:cNvPr>
          <p:cNvSpPr/>
          <p:nvPr/>
        </p:nvSpPr>
        <p:spPr>
          <a:xfrm>
            <a:off x="8493253" y="2801121"/>
            <a:ext cx="1332581" cy="912923"/>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400" dirty="0">
                <a:solidFill>
                  <a:schemeClr val="tx1"/>
                </a:solidFill>
              </a:rPr>
              <a:t>Memory</a:t>
            </a:r>
          </a:p>
          <a:p>
            <a:pPr algn="ctr"/>
            <a:r>
              <a:rPr lang="en-US" sz="2400" dirty="0">
                <a:solidFill>
                  <a:schemeClr val="tx1"/>
                </a:solidFill>
              </a:rPr>
              <a:t>Server</a:t>
            </a:r>
          </a:p>
        </p:txBody>
      </p:sp>
      <p:cxnSp>
        <p:nvCxnSpPr>
          <p:cNvPr id="111" name="Elbow Connector 110">
            <a:extLst>
              <a:ext uri="{FF2B5EF4-FFF2-40B4-BE49-F238E27FC236}">
                <a16:creationId xmlns:a16="http://schemas.microsoft.com/office/drawing/2014/main" id="{1B26814D-29D4-BC4F-B2A6-08FDCF315AB3}"/>
              </a:ext>
            </a:extLst>
          </p:cNvPr>
          <p:cNvCxnSpPr>
            <a:cxnSpLocks/>
            <a:stCxn id="15" idx="0"/>
            <a:endCxn id="108" idx="1"/>
          </p:cNvCxnSpPr>
          <p:nvPr/>
        </p:nvCxnSpPr>
        <p:spPr>
          <a:xfrm flipV="1">
            <a:off x="6457841" y="3257583"/>
            <a:ext cx="2035412" cy="2735867"/>
          </a:xfrm>
          <a:prstGeom prst="bentConnector3">
            <a:avLst>
              <a:gd name="adj1" fmla="val 84941"/>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76087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8A4D5-AB09-2C4B-8A3A-866F8657D273}"/>
              </a:ext>
            </a:extLst>
          </p:cNvPr>
          <p:cNvSpPr>
            <a:spLocks noGrp="1"/>
          </p:cNvSpPr>
          <p:nvPr>
            <p:ph type="title"/>
          </p:nvPr>
        </p:nvSpPr>
        <p:spPr/>
        <p:txBody>
          <a:bodyPr/>
          <a:lstStyle/>
          <a:p>
            <a:r>
              <a:rPr lang="en-US" dirty="0"/>
              <a:t>Kona + Shenango</a:t>
            </a:r>
          </a:p>
        </p:txBody>
      </p:sp>
      <p:sp>
        <p:nvSpPr>
          <p:cNvPr id="3" name="Slide Number Placeholder 2">
            <a:extLst>
              <a:ext uri="{FF2B5EF4-FFF2-40B4-BE49-F238E27FC236}">
                <a16:creationId xmlns:a16="http://schemas.microsoft.com/office/drawing/2014/main" id="{C86B6726-1FAE-6C4D-B9D7-ADB13225CA9D}"/>
              </a:ext>
            </a:extLst>
          </p:cNvPr>
          <p:cNvSpPr>
            <a:spLocks noGrp="1"/>
          </p:cNvSpPr>
          <p:nvPr>
            <p:ph type="sldNum" sz="quarter" idx="12"/>
          </p:nvPr>
        </p:nvSpPr>
        <p:spPr/>
        <p:txBody>
          <a:bodyPr/>
          <a:lstStyle/>
          <a:p>
            <a:fld id="{C7B98C49-481B-5940-955C-BA25B8A25E4C}" type="slidenum">
              <a:rPr lang="en-US" smtClean="0"/>
              <a:t>67</a:t>
            </a:fld>
            <a:endParaRPr lang="en-US"/>
          </a:p>
        </p:txBody>
      </p:sp>
      <p:sp>
        <p:nvSpPr>
          <p:cNvPr id="36" name="Rectangle 35">
            <a:extLst>
              <a:ext uri="{FF2B5EF4-FFF2-40B4-BE49-F238E27FC236}">
                <a16:creationId xmlns:a16="http://schemas.microsoft.com/office/drawing/2014/main" id="{F55AD404-7490-AD45-8560-5085DF7145F4}"/>
              </a:ext>
            </a:extLst>
          </p:cNvPr>
          <p:cNvSpPr/>
          <p:nvPr/>
        </p:nvSpPr>
        <p:spPr>
          <a:xfrm>
            <a:off x="1436901" y="2175297"/>
            <a:ext cx="6401764" cy="3418820"/>
          </a:xfrm>
          <a:prstGeom prst="rect">
            <a:avLst/>
          </a:prstGeom>
          <a:noFill/>
          <a:ln w="12700" cap="rnd">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800" dirty="0">
                <a:solidFill>
                  <a:schemeClr val="tx1"/>
                </a:solidFill>
              </a:rPr>
              <a:t>Host</a:t>
            </a:r>
            <a:endParaRPr lang="en-US" sz="2400" dirty="0">
              <a:solidFill>
                <a:schemeClr val="tx1"/>
              </a:solidFill>
            </a:endParaRPr>
          </a:p>
        </p:txBody>
      </p:sp>
      <p:sp>
        <p:nvSpPr>
          <p:cNvPr id="37" name="Round Diagonal Corner Rectangle 36">
            <a:extLst>
              <a:ext uri="{FF2B5EF4-FFF2-40B4-BE49-F238E27FC236}">
                <a16:creationId xmlns:a16="http://schemas.microsoft.com/office/drawing/2014/main" id="{C7634388-8F84-684F-9140-0FBDAFC1C25D}"/>
              </a:ext>
            </a:extLst>
          </p:cNvPr>
          <p:cNvSpPr/>
          <p:nvPr/>
        </p:nvSpPr>
        <p:spPr>
          <a:xfrm>
            <a:off x="3074792" y="5776493"/>
            <a:ext cx="3374973" cy="447121"/>
          </a:xfrm>
          <a:prstGeom prst="round2DiagRect">
            <a:avLst/>
          </a:prstGeom>
          <a:solidFill>
            <a:schemeClr val="bg1"/>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NIC</a:t>
            </a:r>
            <a:endParaRPr lang="en-US" sz="2000" dirty="0">
              <a:solidFill>
                <a:schemeClr val="tx1"/>
              </a:solidFill>
            </a:endParaRPr>
          </a:p>
        </p:txBody>
      </p:sp>
      <p:sp>
        <p:nvSpPr>
          <p:cNvPr id="38" name="Snip Same Side Corner Rectangle 37">
            <a:extLst>
              <a:ext uri="{FF2B5EF4-FFF2-40B4-BE49-F238E27FC236}">
                <a16:creationId xmlns:a16="http://schemas.microsoft.com/office/drawing/2014/main" id="{E0B2A549-2B6F-EE44-B21A-31D26E80EF27}"/>
              </a:ext>
            </a:extLst>
          </p:cNvPr>
          <p:cNvSpPr/>
          <p:nvPr/>
        </p:nvSpPr>
        <p:spPr>
          <a:xfrm>
            <a:off x="5425105" y="4941019"/>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nip Same Side Corner Rectangle 38">
            <a:extLst>
              <a:ext uri="{FF2B5EF4-FFF2-40B4-BE49-F238E27FC236}">
                <a16:creationId xmlns:a16="http://schemas.microsoft.com/office/drawing/2014/main" id="{AE18A25F-1E09-5C43-9855-E52A7276C2D4}"/>
              </a:ext>
            </a:extLst>
          </p:cNvPr>
          <p:cNvSpPr/>
          <p:nvPr/>
        </p:nvSpPr>
        <p:spPr>
          <a:xfrm>
            <a:off x="6093506" y="4941019"/>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nip Same Side Corner Rectangle 39">
            <a:extLst>
              <a:ext uri="{FF2B5EF4-FFF2-40B4-BE49-F238E27FC236}">
                <a16:creationId xmlns:a16="http://schemas.microsoft.com/office/drawing/2014/main" id="{7E8207EB-E832-184B-9EC2-F20B8F0E7E57}"/>
              </a:ext>
            </a:extLst>
          </p:cNvPr>
          <p:cNvSpPr/>
          <p:nvPr/>
        </p:nvSpPr>
        <p:spPr>
          <a:xfrm>
            <a:off x="6780448" y="4941019"/>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578A4B22-6CB2-2A4A-B2B1-D81F72C6E1AE}"/>
              </a:ext>
            </a:extLst>
          </p:cNvPr>
          <p:cNvSpPr/>
          <p:nvPr/>
        </p:nvSpPr>
        <p:spPr>
          <a:xfrm>
            <a:off x="5266451" y="3302825"/>
            <a:ext cx="540565" cy="132556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err="1">
                <a:solidFill>
                  <a:schemeClr val="tx1"/>
                </a:solidFill>
              </a:rPr>
              <a:t>Poller</a:t>
            </a:r>
            <a:endParaRPr lang="en-US" sz="1400" dirty="0">
              <a:solidFill>
                <a:schemeClr val="tx1"/>
              </a:solidFill>
            </a:endParaRPr>
          </a:p>
        </p:txBody>
      </p:sp>
      <p:sp>
        <p:nvSpPr>
          <p:cNvPr id="43" name="Rounded Rectangle 42">
            <a:extLst>
              <a:ext uri="{FF2B5EF4-FFF2-40B4-BE49-F238E27FC236}">
                <a16:creationId xmlns:a16="http://schemas.microsoft.com/office/drawing/2014/main" id="{F9DAE113-DED7-4946-8AD1-7D861A6E3AA6}"/>
              </a:ext>
            </a:extLst>
          </p:cNvPr>
          <p:cNvSpPr/>
          <p:nvPr/>
        </p:nvSpPr>
        <p:spPr>
          <a:xfrm>
            <a:off x="2304689" y="2422580"/>
            <a:ext cx="5092746" cy="2415817"/>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bIns="2468880" rtlCol="0" anchor="t" anchorCtr="1"/>
          <a:lstStyle/>
          <a:p>
            <a:pPr algn="ctr"/>
            <a:r>
              <a:rPr lang="en-US" sz="2800" dirty="0">
                <a:solidFill>
                  <a:schemeClr val="accent1">
                    <a:lumMod val="50000"/>
                  </a:schemeClr>
                </a:solidFill>
              </a:rPr>
              <a:t>Memcached</a:t>
            </a:r>
            <a:endParaRPr lang="en-US" dirty="0">
              <a:solidFill>
                <a:schemeClr val="accent1">
                  <a:lumMod val="50000"/>
                </a:schemeClr>
              </a:solidFill>
            </a:endParaRPr>
          </a:p>
        </p:txBody>
      </p:sp>
      <p:cxnSp>
        <p:nvCxnSpPr>
          <p:cNvPr id="44" name="Elbow Connector 43">
            <a:extLst>
              <a:ext uri="{FF2B5EF4-FFF2-40B4-BE49-F238E27FC236}">
                <a16:creationId xmlns:a16="http://schemas.microsoft.com/office/drawing/2014/main" id="{CD7121D9-36B0-9F40-9A6B-B407DD01C17D}"/>
              </a:ext>
            </a:extLst>
          </p:cNvPr>
          <p:cNvCxnSpPr>
            <a:cxnSpLocks/>
          </p:cNvCxnSpPr>
          <p:nvPr/>
        </p:nvCxnSpPr>
        <p:spPr>
          <a:xfrm rot="5400000">
            <a:off x="5332402" y="5225150"/>
            <a:ext cx="1193521" cy="3"/>
          </a:xfrm>
          <a:prstGeom prst="bentConnector3">
            <a:avLst>
              <a:gd name="adj1" fmla="val 50000"/>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2593138-961F-E54A-BC02-FFED730F6C69}"/>
              </a:ext>
            </a:extLst>
          </p:cNvPr>
          <p:cNvSpPr/>
          <p:nvPr/>
        </p:nvSpPr>
        <p:spPr>
          <a:xfrm>
            <a:off x="5359258" y="2896852"/>
            <a:ext cx="1879041" cy="461665"/>
          </a:xfrm>
          <a:prstGeom prst="rect">
            <a:avLst/>
          </a:prstGeom>
        </p:spPr>
        <p:txBody>
          <a:bodyPr wrap="none">
            <a:spAutoFit/>
          </a:bodyPr>
          <a:lstStyle/>
          <a:p>
            <a:pPr algn="ctr"/>
            <a:r>
              <a:rPr lang="en-US" sz="2400" dirty="0"/>
              <a:t>Kona Threads</a:t>
            </a:r>
          </a:p>
        </p:txBody>
      </p:sp>
      <p:sp>
        <p:nvSpPr>
          <p:cNvPr id="46" name="Rounded Rectangle 45">
            <a:extLst>
              <a:ext uri="{FF2B5EF4-FFF2-40B4-BE49-F238E27FC236}">
                <a16:creationId xmlns:a16="http://schemas.microsoft.com/office/drawing/2014/main" id="{4148B855-E7FB-6843-9669-1D9F495D7199}"/>
              </a:ext>
            </a:extLst>
          </p:cNvPr>
          <p:cNvSpPr/>
          <p:nvPr/>
        </p:nvSpPr>
        <p:spPr>
          <a:xfrm>
            <a:off x="5929161" y="3317194"/>
            <a:ext cx="540565" cy="13111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Faults</a:t>
            </a:r>
            <a:endParaRPr lang="en-US" sz="2800" dirty="0">
              <a:solidFill>
                <a:schemeClr val="tx1"/>
              </a:solidFill>
            </a:endParaRPr>
          </a:p>
        </p:txBody>
      </p:sp>
      <p:sp>
        <p:nvSpPr>
          <p:cNvPr id="47" name="Rounded Rectangle 46">
            <a:extLst>
              <a:ext uri="{FF2B5EF4-FFF2-40B4-BE49-F238E27FC236}">
                <a16:creationId xmlns:a16="http://schemas.microsoft.com/office/drawing/2014/main" id="{BDB984B4-035D-7F4A-86F4-5031957624E7}"/>
              </a:ext>
            </a:extLst>
          </p:cNvPr>
          <p:cNvSpPr/>
          <p:nvPr/>
        </p:nvSpPr>
        <p:spPr>
          <a:xfrm>
            <a:off x="6610685" y="3342588"/>
            <a:ext cx="540565" cy="130388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Eviction</a:t>
            </a:r>
            <a:endParaRPr lang="en-US" sz="1600" dirty="0">
              <a:solidFill>
                <a:schemeClr val="tx1"/>
              </a:solidFill>
            </a:endParaRPr>
          </a:p>
        </p:txBody>
      </p:sp>
      <p:sp>
        <p:nvSpPr>
          <p:cNvPr id="51" name="Snip Same Side Corner Rectangle 50">
            <a:extLst>
              <a:ext uri="{FF2B5EF4-FFF2-40B4-BE49-F238E27FC236}">
                <a16:creationId xmlns:a16="http://schemas.microsoft.com/office/drawing/2014/main" id="{4F9C16C2-4EE5-3345-9BB9-8EA19593EF03}"/>
              </a:ext>
            </a:extLst>
          </p:cNvPr>
          <p:cNvSpPr/>
          <p:nvPr/>
        </p:nvSpPr>
        <p:spPr>
          <a:xfrm>
            <a:off x="3499338" y="4945914"/>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Snip Same Side Corner Rectangle 51">
            <a:extLst>
              <a:ext uri="{FF2B5EF4-FFF2-40B4-BE49-F238E27FC236}">
                <a16:creationId xmlns:a16="http://schemas.microsoft.com/office/drawing/2014/main" id="{908DF381-1A48-A14B-87BC-A631745D7C9D}"/>
              </a:ext>
            </a:extLst>
          </p:cNvPr>
          <p:cNvSpPr/>
          <p:nvPr/>
        </p:nvSpPr>
        <p:spPr>
          <a:xfrm>
            <a:off x="4077366" y="4945914"/>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Snip Same Side Corner Rectangle 52">
            <a:extLst>
              <a:ext uri="{FF2B5EF4-FFF2-40B4-BE49-F238E27FC236}">
                <a16:creationId xmlns:a16="http://schemas.microsoft.com/office/drawing/2014/main" id="{211D9210-122F-3348-93A1-159D3854AF0A}"/>
              </a:ext>
            </a:extLst>
          </p:cNvPr>
          <p:cNvSpPr/>
          <p:nvPr/>
        </p:nvSpPr>
        <p:spPr>
          <a:xfrm>
            <a:off x="4606474" y="4941019"/>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Snip Same Side Corner Rectangle 56">
            <a:extLst>
              <a:ext uri="{FF2B5EF4-FFF2-40B4-BE49-F238E27FC236}">
                <a16:creationId xmlns:a16="http://schemas.microsoft.com/office/drawing/2014/main" id="{39671E8F-AA3B-804B-A75E-1EF684756C3A}"/>
              </a:ext>
            </a:extLst>
          </p:cNvPr>
          <p:cNvSpPr/>
          <p:nvPr/>
        </p:nvSpPr>
        <p:spPr>
          <a:xfrm>
            <a:off x="2869089" y="4933440"/>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a:extLst>
              <a:ext uri="{FF2B5EF4-FFF2-40B4-BE49-F238E27FC236}">
                <a16:creationId xmlns:a16="http://schemas.microsoft.com/office/drawing/2014/main" id="{3D001F3D-358A-354E-BB13-AF8D139F1106}"/>
              </a:ext>
            </a:extLst>
          </p:cNvPr>
          <p:cNvSpPr/>
          <p:nvPr/>
        </p:nvSpPr>
        <p:spPr>
          <a:xfrm>
            <a:off x="2630883" y="4160224"/>
            <a:ext cx="2400575" cy="46023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Runtime</a:t>
            </a:r>
            <a:endParaRPr lang="en-US" sz="1600" dirty="0">
              <a:solidFill>
                <a:schemeClr val="tx1"/>
              </a:solidFill>
            </a:endParaRPr>
          </a:p>
        </p:txBody>
      </p:sp>
      <p:sp>
        <p:nvSpPr>
          <p:cNvPr id="59" name="Rounded Rectangle 58">
            <a:extLst>
              <a:ext uri="{FF2B5EF4-FFF2-40B4-BE49-F238E27FC236}">
                <a16:creationId xmlns:a16="http://schemas.microsoft.com/office/drawing/2014/main" id="{54AC0A2B-DB1E-EF48-AEA3-E11C8048EE00}"/>
              </a:ext>
            </a:extLst>
          </p:cNvPr>
          <p:cNvSpPr/>
          <p:nvPr/>
        </p:nvSpPr>
        <p:spPr>
          <a:xfrm>
            <a:off x="1586788" y="3296326"/>
            <a:ext cx="595756" cy="135014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I/O Core</a:t>
            </a:r>
          </a:p>
        </p:txBody>
      </p:sp>
      <p:sp>
        <p:nvSpPr>
          <p:cNvPr id="60" name="Rectangle 59">
            <a:extLst>
              <a:ext uri="{FF2B5EF4-FFF2-40B4-BE49-F238E27FC236}">
                <a16:creationId xmlns:a16="http://schemas.microsoft.com/office/drawing/2014/main" id="{B2DA4BAF-2B8D-0C44-9F6D-A7A211FEFFD3}"/>
              </a:ext>
            </a:extLst>
          </p:cNvPr>
          <p:cNvSpPr/>
          <p:nvPr/>
        </p:nvSpPr>
        <p:spPr>
          <a:xfrm>
            <a:off x="2775215" y="3342588"/>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02D9ED6-D052-7E4A-AD10-8BBF415E7B30}"/>
              </a:ext>
            </a:extLst>
          </p:cNvPr>
          <p:cNvSpPr/>
          <p:nvPr/>
        </p:nvSpPr>
        <p:spPr>
          <a:xfrm>
            <a:off x="2787303" y="3755035"/>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0D577BA9-5D17-6D4C-9E98-58DA312FF225}"/>
              </a:ext>
            </a:extLst>
          </p:cNvPr>
          <p:cNvSpPr/>
          <p:nvPr/>
        </p:nvSpPr>
        <p:spPr>
          <a:xfrm>
            <a:off x="3375606" y="3342588"/>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60F5112C-471E-9D43-8265-04F63C37F318}"/>
              </a:ext>
            </a:extLst>
          </p:cNvPr>
          <p:cNvSpPr/>
          <p:nvPr/>
        </p:nvSpPr>
        <p:spPr>
          <a:xfrm>
            <a:off x="3365116" y="3755034"/>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0925E26-0A9B-8846-8D6E-994BED28911F}"/>
              </a:ext>
            </a:extLst>
          </p:cNvPr>
          <p:cNvSpPr/>
          <p:nvPr/>
        </p:nvSpPr>
        <p:spPr>
          <a:xfrm>
            <a:off x="3992556" y="3342588"/>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D0F3FA06-1E0D-0F46-966B-6544FDE56F87}"/>
              </a:ext>
            </a:extLst>
          </p:cNvPr>
          <p:cNvSpPr/>
          <p:nvPr/>
        </p:nvSpPr>
        <p:spPr>
          <a:xfrm>
            <a:off x="4582457" y="3342588"/>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B329B7B-773F-6248-BFC3-B59FE85BACF3}"/>
              </a:ext>
            </a:extLst>
          </p:cNvPr>
          <p:cNvSpPr/>
          <p:nvPr/>
        </p:nvSpPr>
        <p:spPr>
          <a:xfrm>
            <a:off x="4582457" y="3754095"/>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Left-Right Arrow 67">
            <a:extLst>
              <a:ext uri="{FF2B5EF4-FFF2-40B4-BE49-F238E27FC236}">
                <a16:creationId xmlns:a16="http://schemas.microsoft.com/office/drawing/2014/main" id="{CDAC441A-40C5-A546-A7A6-8CDF2B6FBB75}"/>
              </a:ext>
            </a:extLst>
          </p:cNvPr>
          <p:cNvSpPr/>
          <p:nvPr/>
        </p:nvSpPr>
        <p:spPr>
          <a:xfrm>
            <a:off x="2063215" y="4249774"/>
            <a:ext cx="596408" cy="302851"/>
          </a:xfrm>
          <a:prstGeom prst="lef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a:extLst>
              <a:ext uri="{FF2B5EF4-FFF2-40B4-BE49-F238E27FC236}">
                <a16:creationId xmlns:a16="http://schemas.microsoft.com/office/drawing/2014/main" id="{516437A3-679B-E34A-AF1D-52DE5EE3F217}"/>
              </a:ext>
            </a:extLst>
          </p:cNvPr>
          <p:cNvCxnSpPr>
            <a:cxnSpLocks/>
            <a:stCxn id="59" idx="2"/>
            <a:endCxn id="37" idx="2"/>
          </p:cNvCxnSpPr>
          <p:nvPr/>
        </p:nvCxnSpPr>
        <p:spPr>
          <a:xfrm rot="16200000" flipH="1">
            <a:off x="1802938" y="4728200"/>
            <a:ext cx="1353582" cy="1190126"/>
          </a:xfrm>
          <a:prstGeom prst="bentConnector2">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93F0C376-7E48-C346-9F8E-1E9F5165A053}"/>
              </a:ext>
            </a:extLst>
          </p:cNvPr>
          <p:cNvSpPr/>
          <p:nvPr/>
        </p:nvSpPr>
        <p:spPr>
          <a:xfrm>
            <a:off x="4004644" y="3748533"/>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AB055CDB-BE99-D647-B320-92276C5656D1}"/>
              </a:ext>
            </a:extLst>
          </p:cNvPr>
          <p:cNvSpPr txBox="1"/>
          <p:nvPr/>
        </p:nvSpPr>
        <p:spPr>
          <a:xfrm>
            <a:off x="2787303" y="2917721"/>
            <a:ext cx="1831720" cy="461665"/>
          </a:xfrm>
          <a:prstGeom prst="rect">
            <a:avLst/>
          </a:prstGeom>
          <a:noFill/>
        </p:spPr>
        <p:txBody>
          <a:bodyPr wrap="none" rtlCol="0">
            <a:spAutoFit/>
          </a:bodyPr>
          <a:lstStyle/>
          <a:p>
            <a:r>
              <a:rPr lang="en-US" sz="2400" dirty="0"/>
              <a:t>User Threads</a:t>
            </a:r>
          </a:p>
        </p:txBody>
      </p:sp>
      <p:sp>
        <p:nvSpPr>
          <p:cNvPr id="75" name="Rectangle 74">
            <a:extLst>
              <a:ext uri="{FF2B5EF4-FFF2-40B4-BE49-F238E27FC236}">
                <a16:creationId xmlns:a16="http://schemas.microsoft.com/office/drawing/2014/main" id="{18A093A9-0196-8C4A-A88D-4486826221E4}"/>
              </a:ext>
            </a:extLst>
          </p:cNvPr>
          <p:cNvSpPr/>
          <p:nvPr/>
        </p:nvSpPr>
        <p:spPr>
          <a:xfrm>
            <a:off x="8493253" y="2801121"/>
            <a:ext cx="1332581" cy="912923"/>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400" dirty="0">
                <a:solidFill>
                  <a:schemeClr val="tx1"/>
                </a:solidFill>
              </a:rPr>
              <a:t>Memory</a:t>
            </a:r>
          </a:p>
          <a:p>
            <a:pPr algn="ctr"/>
            <a:r>
              <a:rPr lang="en-US" sz="2400" dirty="0">
                <a:solidFill>
                  <a:schemeClr val="tx1"/>
                </a:solidFill>
              </a:rPr>
              <a:t>Server</a:t>
            </a:r>
          </a:p>
        </p:txBody>
      </p:sp>
      <p:cxnSp>
        <p:nvCxnSpPr>
          <p:cNvPr id="76" name="Elbow Connector 75">
            <a:extLst>
              <a:ext uri="{FF2B5EF4-FFF2-40B4-BE49-F238E27FC236}">
                <a16:creationId xmlns:a16="http://schemas.microsoft.com/office/drawing/2014/main" id="{52EEDAFB-2ACB-264A-9C5C-CD5496BEF53D}"/>
              </a:ext>
            </a:extLst>
          </p:cNvPr>
          <p:cNvCxnSpPr>
            <a:cxnSpLocks/>
            <a:endCxn id="78" idx="1"/>
          </p:cNvCxnSpPr>
          <p:nvPr/>
        </p:nvCxnSpPr>
        <p:spPr>
          <a:xfrm flipV="1">
            <a:off x="6457841" y="4770029"/>
            <a:ext cx="2035412" cy="1223421"/>
          </a:xfrm>
          <a:prstGeom prst="bentConnector3">
            <a:avLst>
              <a:gd name="adj1" fmla="val 84941"/>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7" name="Elbow Connector 76">
            <a:extLst>
              <a:ext uri="{FF2B5EF4-FFF2-40B4-BE49-F238E27FC236}">
                <a16:creationId xmlns:a16="http://schemas.microsoft.com/office/drawing/2014/main" id="{FA4E238C-00FF-9E46-8EE6-96900778CD89}"/>
              </a:ext>
            </a:extLst>
          </p:cNvPr>
          <p:cNvCxnSpPr>
            <a:cxnSpLocks/>
            <a:endCxn id="75" idx="1"/>
          </p:cNvCxnSpPr>
          <p:nvPr/>
        </p:nvCxnSpPr>
        <p:spPr>
          <a:xfrm flipV="1">
            <a:off x="6457841" y="3257583"/>
            <a:ext cx="2035412" cy="2735867"/>
          </a:xfrm>
          <a:prstGeom prst="bentConnector3">
            <a:avLst>
              <a:gd name="adj1" fmla="val 84941"/>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25DCE645-000E-464F-9D81-322DD3FE22EE}"/>
              </a:ext>
            </a:extLst>
          </p:cNvPr>
          <p:cNvSpPr/>
          <p:nvPr/>
        </p:nvSpPr>
        <p:spPr>
          <a:xfrm>
            <a:off x="8493253" y="4313567"/>
            <a:ext cx="1377628" cy="912923"/>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400" dirty="0">
                <a:solidFill>
                  <a:schemeClr val="tx1"/>
                </a:solidFill>
              </a:rPr>
              <a:t>KV </a:t>
            </a:r>
          </a:p>
          <a:p>
            <a:pPr algn="ctr"/>
            <a:r>
              <a:rPr lang="en-US" sz="2400" dirty="0">
                <a:solidFill>
                  <a:schemeClr val="tx1"/>
                </a:solidFill>
              </a:rPr>
              <a:t>Client</a:t>
            </a:r>
          </a:p>
        </p:txBody>
      </p:sp>
    </p:spTree>
    <p:extLst>
      <p:ext uri="{BB962C8B-B14F-4D97-AF65-F5344CB8AC3E}">
        <p14:creationId xmlns:p14="http://schemas.microsoft.com/office/powerpoint/2010/main" val="15843362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F44CB-7626-D841-9DEA-B81979520803}"/>
              </a:ext>
            </a:extLst>
          </p:cNvPr>
          <p:cNvSpPr>
            <a:spLocks noGrp="1"/>
          </p:cNvSpPr>
          <p:nvPr>
            <p:ph type="title"/>
          </p:nvPr>
        </p:nvSpPr>
        <p:spPr/>
        <p:txBody>
          <a:bodyPr/>
          <a:lstStyle/>
          <a:p>
            <a:r>
              <a:rPr lang="en-US" dirty="0"/>
              <a:t>Memcached Throughput</a:t>
            </a:r>
          </a:p>
        </p:txBody>
      </p:sp>
      <p:sp>
        <p:nvSpPr>
          <p:cNvPr id="3" name="Content Placeholder 2">
            <a:extLst>
              <a:ext uri="{FF2B5EF4-FFF2-40B4-BE49-F238E27FC236}">
                <a16:creationId xmlns:a16="http://schemas.microsoft.com/office/drawing/2014/main" id="{2425A76A-67A5-924A-9287-60A40F41FF06}"/>
              </a:ext>
            </a:extLst>
          </p:cNvPr>
          <p:cNvSpPr>
            <a:spLocks noGrp="1"/>
          </p:cNvSpPr>
          <p:nvPr>
            <p:ph idx="1"/>
          </p:nvPr>
        </p:nvSpPr>
        <p:spPr/>
        <p:txBody>
          <a:bodyPr/>
          <a:lstStyle/>
          <a:p>
            <a:pPr marL="0" indent="0">
              <a:buNone/>
            </a:pPr>
            <a:r>
              <a:rPr lang="en-US" dirty="0"/>
              <a:t>Memcached </a:t>
            </a:r>
          </a:p>
          <a:p>
            <a:r>
              <a:rPr lang="en-US" dirty="0"/>
              <a:t>4 CPU cores</a:t>
            </a:r>
          </a:p>
          <a:p>
            <a:r>
              <a:rPr lang="en-US" dirty="0"/>
              <a:t>Offered load: 2 Mops</a:t>
            </a:r>
          </a:p>
          <a:p>
            <a:r>
              <a:rPr lang="en-US" dirty="0"/>
              <a:t>Mostly (&gt;99%) Reads</a:t>
            </a:r>
          </a:p>
          <a:p>
            <a:r>
              <a:rPr lang="en-US" dirty="0"/>
              <a:t>Uniform key distribution</a:t>
            </a:r>
          </a:p>
          <a:p>
            <a:endParaRPr lang="en-US" dirty="0"/>
          </a:p>
        </p:txBody>
      </p:sp>
      <p:sp>
        <p:nvSpPr>
          <p:cNvPr id="5" name="Slide Number Placeholder 4">
            <a:extLst>
              <a:ext uri="{FF2B5EF4-FFF2-40B4-BE49-F238E27FC236}">
                <a16:creationId xmlns:a16="http://schemas.microsoft.com/office/drawing/2014/main" id="{F0FCD395-EE67-C643-8454-4E2F6D076344}"/>
              </a:ext>
            </a:extLst>
          </p:cNvPr>
          <p:cNvSpPr>
            <a:spLocks noGrp="1"/>
          </p:cNvSpPr>
          <p:nvPr>
            <p:ph type="sldNum" sz="quarter" idx="12"/>
          </p:nvPr>
        </p:nvSpPr>
        <p:spPr/>
        <p:txBody>
          <a:bodyPr/>
          <a:lstStyle/>
          <a:p>
            <a:fld id="{C7B98C49-481B-5940-955C-BA25B8A25E4C}" type="slidenum">
              <a:rPr lang="en-US" smtClean="0"/>
              <a:t>68</a:t>
            </a:fld>
            <a:endParaRPr lang="en-US"/>
          </a:p>
        </p:txBody>
      </p:sp>
      <p:pic>
        <p:nvPicPr>
          <p:cNvPr id="6" name="Picture 5">
            <a:extLst>
              <a:ext uri="{FF2B5EF4-FFF2-40B4-BE49-F238E27FC236}">
                <a16:creationId xmlns:a16="http://schemas.microsoft.com/office/drawing/2014/main" id="{BE52EA27-9E0A-9242-82B2-F59F08CBF891}"/>
              </a:ext>
            </a:extLst>
          </p:cNvPr>
          <p:cNvPicPr>
            <a:picLocks noChangeAspect="1"/>
          </p:cNvPicPr>
          <p:nvPr/>
        </p:nvPicPr>
        <p:blipFill rotWithShape="1">
          <a:blip r:embed="rId3"/>
          <a:srcRect t="1619"/>
          <a:stretch/>
        </p:blipFill>
        <p:spPr>
          <a:xfrm>
            <a:off x="5226351" y="2664178"/>
            <a:ext cx="6127449" cy="30141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76220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F44CB-7626-D841-9DEA-B81979520803}"/>
              </a:ext>
            </a:extLst>
          </p:cNvPr>
          <p:cNvSpPr>
            <a:spLocks noGrp="1"/>
          </p:cNvSpPr>
          <p:nvPr>
            <p:ph type="title"/>
          </p:nvPr>
        </p:nvSpPr>
        <p:spPr/>
        <p:txBody>
          <a:bodyPr/>
          <a:lstStyle/>
          <a:p>
            <a:r>
              <a:rPr lang="en-US" dirty="0"/>
              <a:t>Memcached Throughput</a:t>
            </a:r>
          </a:p>
        </p:txBody>
      </p:sp>
      <p:sp>
        <p:nvSpPr>
          <p:cNvPr id="3" name="Content Placeholder 2">
            <a:extLst>
              <a:ext uri="{FF2B5EF4-FFF2-40B4-BE49-F238E27FC236}">
                <a16:creationId xmlns:a16="http://schemas.microsoft.com/office/drawing/2014/main" id="{2425A76A-67A5-924A-9287-60A40F41FF06}"/>
              </a:ext>
            </a:extLst>
          </p:cNvPr>
          <p:cNvSpPr>
            <a:spLocks noGrp="1"/>
          </p:cNvSpPr>
          <p:nvPr>
            <p:ph idx="1"/>
          </p:nvPr>
        </p:nvSpPr>
        <p:spPr/>
        <p:txBody>
          <a:bodyPr/>
          <a:lstStyle/>
          <a:p>
            <a:pPr marL="0" indent="0">
              <a:buNone/>
            </a:pPr>
            <a:r>
              <a:rPr lang="en-US" dirty="0"/>
              <a:t>Memcached </a:t>
            </a:r>
          </a:p>
          <a:p>
            <a:r>
              <a:rPr lang="en-US" dirty="0"/>
              <a:t>4 CPU cores</a:t>
            </a:r>
          </a:p>
          <a:p>
            <a:r>
              <a:rPr lang="en-US" dirty="0"/>
              <a:t>Offered load: 2 Mops</a:t>
            </a:r>
          </a:p>
          <a:p>
            <a:r>
              <a:rPr lang="en-US" dirty="0"/>
              <a:t>Mostly (&gt;99%) Reads</a:t>
            </a:r>
          </a:p>
          <a:p>
            <a:r>
              <a:rPr lang="en-US" dirty="0"/>
              <a:t>Uniform key distribution</a:t>
            </a:r>
          </a:p>
          <a:p>
            <a:endParaRPr lang="en-US" dirty="0"/>
          </a:p>
        </p:txBody>
      </p:sp>
      <p:sp>
        <p:nvSpPr>
          <p:cNvPr id="5" name="Slide Number Placeholder 4">
            <a:extLst>
              <a:ext uri="{FF2B5EF4-FFF2-40B4-BE49-F238E27FC236}">
                <a16:creationId xmlns:a16="http://schemas.microsoft.com/office/drawing/2014/main" id="{F0FCD395-EE67-C643-8454-4E2F6D076344}"/>
              </a:ext>
            </a:extLst>
          </p:cNvPr>
          <p:cNvSpPr>
            <a:spLocks noGrp="1"/>
          </p:cNvSpPr>
          <p:nvPr>
            <p:ph type="sldNum" sz="quarter" idx="12"/>
          </p:nvPr>
        </p:nvSpPr>
        <p:spPr/>
        <p:txBody>
          <a:bodyPr/>
          <a:lstStyle/>
          <a:p>
            <a:fld id="{C7B98C49-481B-5940-955C-BA25B8A25E4C}" type="slidenum">
              <a:rPr lang="en-US" smtClean="0"/>
              <a:t>69</a:t>
            </a:fld>
            <a:endParaRPr lang="en-US"/>
          </a:p>
        </p:txBody>
      </p:sp>
      <p:pic>
        <p:nvPicPr>
          <p:cNvPr id="6" name="Picture 5">
            <a:extLst>
              <a:ext uri="{FF2B5EF4-FFF2-40B4-BE49-F238E27FC236}">
                <a16:creationId xmlns:a16="http://schemas.microsoft.com/office/drawing/2014/main" id="{BE52EA27-9E0A-9242-82B2-F59F08CBF891}"/>
              </a:ext>
            </a:extLst>
          </p:cNvPr>
          <p:cNvPicPr>
            <a:picLocks noChangeAspect="1"/>
          </p:cNvPicPr>
          <p:nvPr/>
        </p:nvPicPr>
        <p:blipFill rotWithShape="1">
          <a:blip r:embed="rId3"/>
          <a:srcRect t="1619"/>
          <a:stretch/>
        </p:blipFill>
        <p:spPr>
          <a:xfrm>
            <a:off x="5226351" y="2664178"/>
            <a:ext cx="6127449" cy="30141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Oval 3">
            <a:extLst>
              <a:ext uri="{FF2B5EF4-FFF2-40B4-BE49-F238E27FC236}">
                <a16:creationId xmlns:a16="http://schemas.microsoft.com/office/drawing/2014/main" id="{119EF7B4-C8B2-7148-A4AD-8A8E1AED08E5}"/>
              </a:ext>
            </a:extLst>
          </p:cNvPr>
          <p:cNvSpPr/>
          <p:nvPr/>
        </p:nvSpPr>
        <p:spPr>
          <a:xfrm>
            <a:off x="7168444" y="4505237"/>
            <a:ext cx="496712" cy="948267"/>
          </a:xfrm>
          <a:prstGeom prst="ellipse">
            <a:avLst/>
          </a:prstGeom>
          <a:noFill/>
          <a:ln w="254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7576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034E2-10FD-834F-860D-F6B4788B6AA1}"/>
              </a:ext>
            </a:extLst>
          </p:cNvPr>
          <p:cNvSpPr>
            <a:spLocks noGrp="1"/>
          </p:cNvSpPr>
          <p:nvPr>
            <p:ph type="title"/>
          </p:nvPr>
        </p:nvSpPr>
        <p:spPr/>
        <p:txBody>
          <a:bodyPr/>
          <a:lstStyle/>
          <a:p>
            <a:r>
              <a:rPr lang="en-US" dirty="0"/>
              <a:t>Asynchronous Page Faults</a:t>
            </a:r>
          </a:p>
        </p:txBody>
      </p:sp>
      <p:sp>
        <p:nvSpPr>
          <p:cNvPr id="4" name="Slide Number Placeholder 3">
            <a:extLst>
              <a:ext uri="{FF2B5EF4-FFF2-40B4-BE49-F238E27FC236}">
                <a16:creationId xmlns:a16="http://schemas.microsoft.com/office/drawing/2014/main" id="{3C6D633A-D4CA-F741-B138-18B07461A197}"/>
              </a:ext>
            </a:extLst>
          </p:cNvPr>
          <p:cNvSpPr>
            <a:spLocks noGrp="1"/>
          </p:cNvSpPr>
          <p:nvPr>
            <p:ph type="sldNum" sz="quarter" idx="12"/>
          </p:nvPr>
        </p:nvSpPr>
        <p:spPr/>
        <p:txBody>
          <a:bodyPr/>
          <a:lstStyle/>
          <a:p>
            <a:fld id="{C7B98C49-481B-5940-955C-BA25B8A25E4C}" type="slidenum">
              <a:rPr lang="en-US" smtClean="0"/>
              <a:t>7</a:t>
            </a:fld>
            <a:endParaRPr lang="en-US"/>
          </a:p>
        </p:txBody>
      </p:sp>
      <p:sp>
        <p:nvSpPr>
          <p:cNvPr id="41" name="Content Placeholder 2">
            <a:extLst>
              <a:ext uri="{FF2B5EF4-FFF2-40B4-BE49-F238E27FC236}">
                <a16:creationId xmlns:a16="http://schemas.microsoft.com/office/drawing/2014/main" id="{524963A4-3D61-B84A-A972-8916C0C66445}"/>
              </a:ext>
            </a:extLst>
          </p:cNvPr>
          <p:cNvSpPr txBox="1">
            <a:spLocks/>
          </p:cNvSpPr>
          <p:nvPr/>
        </p:nvSpPr>
        <p:spPr>
          <a:xfrm>
            <a:off x="961803" y="1690688"/>
            <a:ext cx="5468813" cy="41375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20" name="Rectangle: Rounded Corners 27">
            <a:extLst>
              <a:ext uri="{FF2B5EF4-FFF2-40B4-BE49-F238E27FC236}">
                <a16:creationId xmlns:a16="http://schemas.microsoft.com/office/drawing/2014/main" id="{71C79A50-FFCA-364E-AFC6-340ACE4ADC12}"/>
              </a:ext>
            </a:extLst>
          </p:cNvPr>
          <p:cNvSpPr/>
          <p:nvPr/>
        </p:nvSpPr>
        <p:spPr>
          <a:xfrm>
            <a:off x="8384773" y="3292445"/>
            <a:ext cx="2324813" cy="865488"/>
          </a:xfrm>
          <a:prstGeom prst="roundRect">
            <a:avLst>
              <a:gd name="adj" fmla="val 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vert270" rIns="914400" rtlCol="0" anchor="t" anchorCtr="0"/>
          <a:lstStyle/>
          <a:p>
            <a:pPr algn="ctr"/>
            <a:r>
              <a:rPr lang="en-US" sz="2000" dirty="0">
                <a:solidFill>
                  <a:schemeClr val="tx1"/>
                </a:solidFill>
                <a:latin typeface="Abadi" panose="020B0604020104020204" pitchFamily="34" charset="0"/>
                <a:cs typeface="Aldhabi" panose="020B0604020202020204" pitchFamily="2" charset="-78"/>
              </a:rPr>
              <a:t>Kernel</a:t>
            </a:r>
          </a:p>
        </p:txBody>
      </p:sp>
      <p:sp>
        <p:nvSpPr>
          <p:cNvPr id="21" name="Rectangle 20">
            <a:extLst>
              <a:ext uri="{FF2B5EF4-FFF2-40B4-BE49-F238E27FC236}">
                <a16:creationId xmlns:a16="http://schemas.microsoft.com/office/drawing/2014/main" id="{AF88735C-1167-FE4E-82A2-2BE9EB204DE2}"/>
              </a:ext>
            </a:extLst>
          </p:cNvPr>
          <p:cNvSpPr/>
          <p:nvPr/>
        </p:nvSpPr>
        <p:spPr>
          <a:xfrm>
            <a:off x="7164021" y="3296329"/>
            <a:ext cx="1063776" cy="641347"/>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badi" panose="020B0604020104020204" pitchFamily="34" charset="0"/>
              </a:rPr>
              <a:t>Local Memory</a:t>
            </a:r>
          </a:p>
        </p:txBody>
      </p:sp>
      <p:sp>
        <p:nvSpPr>
          <p:cNvPr id="22" name="Rounded Rectangle 21">
            <a:extLst>
              <a:ext uri="{FF2B5EF4-FFF2-40B4-BE49-F238E27FC236}">
                <a16:creationId xmlns:a16="http://schemas.microsoft.com/office/drawing/2014/main" id="{B6375F66-DDB0-3442-B636-28FE2F8F47A5}"/>
              </a:ext>
            </a:extLst>
          </p:cNvPr>
          <p:cNvSpPr/>
          <p:nvPr/>
        </p:nvSpPr>
        <p:spPr>
          <a:xfrm>
            <a:off x="7134961" y="1825625"/>
            <a:ext cx="3585452" cy="1289396"/>
          </a:xfrm>
          <a:prstGeom prst="roundRect">
            <a:avLst>
              <a:gd name="adj" fmla="val 0"/>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t" anchorCtr="0"/>
          <a:lstStyle/>
          <a:p>
            <a:pPr algn="ctr"/>
            <a:r>
              <a:rPr lang="en-US" sz="2000" dirty="0">
                <a:solidFill>
                  <a:schemeClr val="tx1"/>
                </a:solidFill>
                <a:latin typeface="Abadi" panose="020B0604020104020204" pitchFamily="34" charset="0"/>
              </a:rPr>
              <a:t>Application</a:t>
            </a:r>
            <a:endParaRPr lang="en-US" dirty="0">
              <a:solidFill>
                <a:schemeClr val="tx1"/>
              </a:solidFill>
              <a:latin typeface="Abadi" panose="020B0604020104020204" pitchFamily="34" charset="0"/>
            </a:endParaRPr>
          </a:p>
        </p:txBody>
      </p:sp>
      <p:sp>
        <p:nvSpPr>
          <p:cNvPr id="23" name="Rectangle 22">
            <a:extLst>
              <a:ext uri="{FF2B5EF4-FFF2-40B4-BE49-F238E27FC236}">
                <a16:creationId xmlns:a16="http://schemas.microsoft.com/office/drawing/2014/main" id="{12079724-50BD-5341-A32D-B3095E28A7CB}"/>
              </a:ext>
            </a:extLst>
          </p:cNvPr>
          <p:cNvSpPr/>
          <p:nvPr/>
        </p:nvSpPr>
        <p:spPr>
          <a:xfrm>
            <a:off x="9026146" y="5342766"/>
            <a:ext cx="1743075" cy="443724"/>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badi" panose="020B0604020104020204" pitchFamily="34" charset="0"/>
              </a:rPr>
              <a:t>Remote Memory</a:t>
            </a:r>
          </a:p>
        </p:txBody>
      </p:sp>
      <p:sp>
        <p:nvSpPr>
          <p:cNvPr id="24" name="Can 23">
            <a:extLst>
              <a:ext uri="{FF2B5EF4-FFF2-40B4-BE49-F238E27FC236}">
                <a16:creationId xmlns:a16="http://schemas.microsoft.com/office/drawing/2014/main" id="{72E2354D-1A0E-4444-9C97-3F66B01D7885}"/>
              </a:ext>
            </a:extLst>
          </p:cNvPr>
          <p:cNvSpPr/>
          <p:nvPr/>
        </p:nvSpPr>
        <p:spPr>
          <a:xfrm>
            <a:off x="9718587" y="4262027"/>
            <a:ext cx="349998" cy="875285"/>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B5C4D3C-4F02-3247-942B-02994A369AFC}"/>
              </a:ext>
            </a:extLst>
          </p:cNvPr>
          <p:cNvSpPr/>
          <p:nvPr/>
        </p:nvSpPr>
        <p:spPr>
          <a:xfrm>
            <a:off x="9982676" y="4565441"/>
            <a:ext cx="816185" cy="461665"/>
          </a:xfrm>
          <a:prstGeom prst="rect">
            <a:avLst/>
          </a:prstGeom>
        </p:spPr>
        <p:txBody>
          <a:bodyPr wrap="none">
            <a:spAutoFit/>
          </a:bodyPr>
          <a:lstStyle/>
          <a:p>
            <a:pPr algn="ctr"/>
            <a:r>
              <a:rPr lang="en-US" sz="1200" dirty="0">
                <a:latin typeface="Abadi" panose="020B0604020202020204" pitchFamily="34" charset="0"/>
                <a:cs typeface="Aldhabi" panose="020B0604020202020204" pitchFamily="2" charset="-78"/>
              </a:rPr>
              <a:t>Network</a:t>
            </a:r>
          </a:p>
          <a:p>
            <a:pPr algn="ctr"/>
            <a:r>
              <a:rPr lang="en-US" sz="1200" dirty="0">
                <a:latin typeface="Abadi" panose="020B0604020202020204" pitchFamily="34" charset="0"/>
                <a:cs typeface="Aldhabi" panose="020B0604020202020204" pitchFamily="2" charset="-78"/>
              </a:rPr>
              <a:t>Transport</a:t>
            </a:r>
          </a:p>
        </p:txBody>
      </p:sp>
      <p:sp>
        <p:nvSpPr>
          <p:cNvPr id="27" name="TextBox 26">
            <a:extLst>
              <a:ext uri="{FF2B5EF4-FFF2-40B4-BE49-F238E27FC236}">
                <a16:creationId xmlns:a16="http://schemas.microsoft.com/office/drawing/2014/main" id="{522C1FC1-FC49-874B-A45F-7A32C382421D}"/>
              </a:ext>
            </a:extLst>
          </p:cNvPr>
          <p:cNvSpPr txBox="1"/>
          <p:nvPr/>
        </p:nvSpPr>
        <p:spPr>
          <a:xfrm>
            <a:off x="10720413" y="2826480"/>
            <a:ext cx="912169" cy="600164"/>
          </a:xfrm>
          <a:prstGeom prst="rect">
            <a:avLst/>
          </a:prstGeom>
          <a:noFill/>
        </p:spPr>
        <p:txBody>
          <a:bodyPr wrap="square" rtlCol="0">
            <a:spAutoFit/>
          </a:bodyPr>
          <a:lstStyle/>
          <a:p>
            <a:r>
              <a:rPr lang="en-US" sz="1100" dirty="0">
                <a:latin typeface="Abadi" panose="020B0604020104020204" pitchFamily="34" charset="0"/>
              </a:rPr>
              <a:t>Virtual Memory Interface </a:t>
            </a:r>
          </a:p>
        </p:txBody>
      </p:sp>
      <p:cxnSp>
        <p:nvCxnSpPr>
          <p:cNvPr id="28" name="Straight Arrow Connector 27">
            <a:extLst>
              <a:ext uri="{FF2B5EF4-FFF2-40B4-BE49-F238E27FC236}">
                <a16:creationId xmlns:a16="http://schemas.microsoft.com/office/drawing/2014/main" id="{070F655E-ECDA-5A41-B8A2-98F5D6E0FB7F}"/>
              </a:ext>
            </a:extLst>
          </p:cNvPr>
          <p:cNvCxnSpPr>
            <a:cxnSpLocks/>
            <a:stCxn id="30" idx="2"/>
            <a:endCxn id="23" idx="0"/>
          </p:cNvCxnSpPr>
          <p:nvPr/>
        </p:nvCxnSpPr>
        <p:spPr>
          <a:xfrm flipH="1">
            <a:off x="9897684" y="4052053"/>
            <a:ext cx="1036" cy="1290713"/>
          </a:xfrm>
          <a:prstGeom prst="straightConnector1">
            <a:avLst/>
          </a:prstGeom>
          <a:ln w="25400" cmpd="sng">
            <a:solidFill>
              <a:srgbClr val="C0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45363F2-D2D6-3640-BBC9-DB57321B3C85}"/>
              </a:ext>
            </a:extLst>
          </p:cNvPr>
          <p:cNvCxnSpPr>
            <a:cxnSpLocks/>
          </p:cNvCxnSpPr>
          <p:nvPr/>
        </p:nvCxnSpPr>
        <p:spPr>
          <a:xfrm>
            <a:off x="7134961" y="3201378"/>
            <a:ext cx="3837838"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8788030F-9808-1144-8000-E352B9B0B5C2}"/>
              </a:ext>
            </a:extLst>
          </p:cNvPr>
          <p:cNvSpPr/>
          <p:nvPr/>
        </p:nvSpPr>
        <p:spPr>
          <a:xfrm>
            <a:off x="9232708" y="3377209"/>
            <a:ext cx="1332023" cy="674844"/>
          </a:xfrm>
          <a:prstGeom prst="roundRect">
            <a:avLst>
              <a:gd name="adj" fmla="val 27494"/>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badi" panose="020B0604020104020204" pitchFamily="34" charset="0"/>
              </a:rPr>
              <a:t>Paging Handler</a:t>
            </a:r>
          </a:p>
        </p:txBody>
      </p:sp>
      <p:sp>
        <p:nvSpPr>
          <p:cNvPr id="33" name="Rounded Rectangle 32">
            <a:extLst>
              <a:ext uri="{FF2B5EF4-FFF2-40B4-BE49-F238E27FC236}">
                <a16:creationId xmlns:a16="http://schemas.microsoft.com/office/drawing/2014/main" id="{490C8C65-F85C-3D4D-8E61-37752491FFFD}"/>
              </a:ext>
            </a:extLst>
          </p:cNvPr>
          <p:cNvSpPr/>
          <p:nvPr/>
        </p:nvSpPr>
        <p:spPr>
          <a:xfrm>
            <a:off x="7208317" y="2674573"/>
            <a:ext cx="3426552" cy="404021"/>
          </a:xfrm>
          <a:prstGeom prst="roundRect">
            <a:avLst>
              <a:gd name="adj" fmla="val 36347"/>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badi" panose="020B0604020104020204" pitchFamily="34" charset="0"/>
              </a:rPr>
              <a:t>Scheduler</a:t>
            </a:r>
            <a:endParaRPr lang="en-US" dirty="0">
              <a:solidFill>
                <a:schemeClr val="tx1"/>
              </a:solidFill>
              <a:latin typeface="Abadi" panose="020B0604020104020204" pitchFamily="34" charset="0"/>
            </a:endParaRPr>
          </a:p>
        </p:txBody>
      </p:sp>
      <p:cxnSp>
        <p:nvCxnSpPr>
          <p:cNvPr id="34" name="Elbow Connector 33">
            <a:extLst>
              <a:ext uri="{FF2B5EF4-FFF2-40B4-BE49-F238E27FC236}">
                <a16:creationId xmlns:a16="http://schemas.microsoft.com/office/drawing/2014/main" id="{DAD427C5-D86C-844A-9959-419E51894BD0}"/>
              </a:ext>
            </a:extLst>
          </p:cNvPr>
          <p:cNvCxnSpPr>
            <a:cxnSpLocks/>
          </p:cNvCxnSpPr>
          <p:nvPr/>
        </p:nvCxnSpPr>
        <p:spPr>
          <a:xfrm rot="16200000" flipH="1">
            <a:off x="8394055" y="2896882"/>
            <a:ext cx="1289396" cy="346101"/>
          </a:xfrm>
          <a:prstGeom prst="bentConnector3">
            <a:avLst>
              <a:gd name="adj1" fmla="val 100105"/>
            </a:avLst>
          </a:prstGeom>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D79A2003-B7BB-2841-972E-E7BED9D17D80}"/>
              </a:ext>
            </a:extLst>
          </p:cNvPr>
          <p:cNvSpPr txBox="1">
            <a:spLocks/>
          </p:cNvSpPr>
          <p:nvPr/>
        </p:nvSpPr>
        <p:spPr>
          <a:xfrm>
            <a:off x="961803" y="1825625"/>
            <a:ext cx="5468813" cy="40026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With kernel upcalls, like Scheduler Activations</a:t>
            </a:r>
          </a:p>
          <a:p>
            <a:pPr marL="0" indent="0">
              <a:buNone/>
            </a:pPr>
            <a:r>
              <a:rPr lang="en-US" sz="4800" dirty="0">
                <a:solidFill>
                  <a:srgbClr val="00B050"/>
                </a:solidFill>
              </a:rPr>
              <a:t>+</a:t>
            </a:r>
            <a:endParaRPr lang="en-US" sz="800" dirty="0">
              <a:solidFill>
                <a:srgbClr val="FF0000"/>
              </a:solidFill>
            </a:endParaRPr>
          </a:p>
          <a:p>
            <a:pPr marL="0" indent="0">
              <a:buNone/>
            </a:pPr>
            <a:r>
              <a:rPr lang="en-US" sz="4400" dirty="0">
                <a:solidFill>
                  <a:srgbClr val="FF0000"/>
                </a:solidFill>
              </a:rPr>
              <a:t>–</a:t>
            </a:r>
          </a:p>
          <a:p>
            <a:pPr marL="0" indent="0">
              <a:buNone/>
            </a:pPr>
            <a:r>
              <a:rPr lang="en-US" sz="4400" dirty="0">
                <a:solidFill>
                  <a:srgbClr val="FF0000"/>
                </a:solidFill>
              </a:rPr>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cxnSp>
        <p:nvCxnSpPr>
          <p:cNvPr id="36" name="Elbow Connector 35">
            <a:extLst>
              <a:ext uri="{FF2B5EF4-FFF2-40B4-BE49-F238E27FC236}">
                <a16:creationId xmlns:a16="http://schemas.microsoft.com/office/drawing/2014/main" id="{CDE62785-680A-5146-9C34-09B11B91840E}"/>
              </a:ext>
            </a:extLst>
          </p:cNvPr>
          <p:cNvCxnSpPr>
            <a:cxnSpLocks/>
          </p:cNvCxnSpPr>
          <p:nvPr/>
        </p:nvCxnSpPr>
        <p:spPr>
          <a:xfrm rot="5400000" flipH="1" flipV="1">
            <a:off x="8762926" y="2988847"/>
            <a:ext cx="1305564" cy="168122"/>
          </a:xfrm>
          <a:prstGeom prst="bentConnector3">
            <a:avLst>
              <a:gd name="adj1" fmla="val 516"/>
            </a:avLst>
          </a:prstGeom>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9186238-5204-9A4F-8A46-72DA626C9C81}"/>
              </a:ext>
            </a:extLst>
          </p:cNvPr>
          <p:cNvCxnSpPr>
            <a:cxnSpLocks/>
          </p:cNvCxnSpPr>
          <p:nvPr/>
        </p:nvCxnSpPr>
        <p:spPr>
          <a:xfrm flipV="1">
            <a:off x="10390768" y="2441974"/>
            <a:ext cx="0" cy="1272657"/>
          </a:xfrm>
          <a:prstGeom prst="straightConnector1">
            <a:avLst/>
          </a:prstGeom>
          <a:ln w="25400" cmpd="sng">
            <a:solidFill>
              <a:srgbClr val="C0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FE68A15C-A8AB-7248-935C-8461CDE736EE}"/>
              </a:ext>
            </a:extLst>
          </p:cNvPr>
          <p:cNvSpPr/>
          <p:nvPr/>
        </p:nvSpPr>
        <p:spPr>
          <a:xfrm>
            <a:off x="8546885" y="2348040"/>
            <a:ext cx="274320" cy="2743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rPr>
              <a:t>1</a:t>
            </a:r>
            <a:endParaRPr lang="en-US" dirty="0">
              <a:solidFill>
                <a:srgbClr val="C00000"/>
              </a:solidFill>
            </a:endParaRPr>
          </a:p>
        </p:txBody>
      </p:sp>
      <p:sp>
        <p:nvSpPr>
          <p:cNvPr id="51" name="Oval 50">
            <a:extLst>
              <a:ext uri="{FF2B5EF4-FFF2-40B4-BE49-F238E27FC236}">
                <a16:creationId xmlns:a16="http://schemas.microsoft.com/office/drawing/2014/main" id="{A38B5A8E-47BA-C44C-9B34-7310D8CDC973}"/>
              </a:ext>
            </a:extLst>
          </p:cNvPr>
          <p:cNvSpPr/>
          <p:nvPr/>
        </p:nvSpPr>
        <p:spPr>
          <a:xfrm>
            <a:off x="9133532" y="2348040"/>
            <a:ext cx="274320" cy="2743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rPr>
              <a:t>2</a:t>
            </a:r>
            <a:endParaRPr lang="en-US" dirty="0">
              <a:solidFill>
                <a:srgbClr val="C00000"/>
              </a:solidFill>
            </a:endParaRPr>
          </a:p>
        </p:txBody>
      </p:sp>
      <p:sp>
        <p:nvSpPr>
          <p:cNvPr id="52" name="Oval 51">
            <a:extLst>
              <a:ext uri="{FF2B5EF4-FFF2-40B4-BE49-F238E27FC236}">
                <a16:creationId xmlns:a16="http://schemas.microsoft.com/office/drawing/2014/main" id="{EB0A8307-2BE5-3349-8394-C826C1BD20F5}"/>
              </a:ext>
            </a:extLst>
          </p:cNvPr>
          <p:cNvSpPr/>
          <p:nvPr/>
        </p:nvSpPr>
        <p:spPr>
          <a:xfrm>
            <a:off x="10127270" y="4203016"/>
            <a:ext cx="274320" cy="2743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rPr>
              <a:t>3</a:t>
            </a:r>
            <a:endParaRPr lang="en-US" dirty="0">
              <a:solidFill>
                <a:srgbClr val="C00000"/>
              </a:solidFill>
            </a:endParaRPr>
          </a:p>
        </p:txBody>
      </p:sp>
      <p:sp>
        <p:nvSpPr>
          <p:cNvPr id="53" name="Oval 52">
            <a:extLst>
              <a:ext uri="{FF2B5EF4-FFF2-40B4-BE49-F238E27FC236}">
                <a16:creationId xmlns:a16="http://schemas.microsoft.com/office/drawing/2014/main" id="{5E3730CC-8CA3-2E4B-84BB-DB90F6E532B8}"/>
              </a:ext>
            </a:extLst>
          </p:cNvPr>
          <p:cNvSpPr/>
          <p:nvPr/>
        </p:nvSpPr>
        <p:spPr>
          <a:xfrm>
            <a:off x="10430085" y="2301107"/>
            <a:ext cx="274320" cy="2743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rPr>
              <a:t>4</a:t>
            </a:r>
            <a:endParaRPr lang="en-US" dirty="0">
              <a:solidFill>
                <a:srgbClr val="C00000"/>
              </a:solidFill>
            </a:endParaRPr>
          </a:p>
        </p:txBody>
      </p:sp>
      <p:sp>
        <p:nvSpPr>
          <p:cNvPr id="25" name="TextBox 24">
            <a:extLst>
              <a:ext uri="{FF2B5EF4-FFF2-40B4-BE49-F238E27FC236}">
                <a16:creationId xmlns:a16="http://schemas.microsoft.com/office/drawing/2014/main" id="{EDB3BBAB-C3FA-DE43-BDB7-6CF73C0FB63E}"/>
              </a:ext>
            </a:extLst>
          </p:cNvPr>
          <p:cNvSpPr txBox="1"/>
          <p:nvPr/>
        </p:nvSpPr>
        <p:spPr>
          <a:xfrm>
            <a:off x="1443910" y="2767105"/>
            <a:ext cx="3376569" cy="830997"/>
          </a:xfrm>
          <a:prstGeom prst="rect">
            <a:avLst/>
          </a:prstGeom>
          <a:noFill/>
        </p:spPr>
        <p:txBody>
          <a:bodyPr wrap="square">
            <a:spAutoFit/>
          </a:bodyPr>
          <a:lstStyle/>
          <a:p>
            <a:pPr marL="0" indent="0">
              <a:buNone/>
            </a:pPr>
            <a:r>
              <a:rPr lang="en-US" sz="2400" dirty="0"/>
              <a:t>Maintains transparency (to the application)</a:t>
            </a:r>
          </a:p>
        </p:txBody>
      </p:sp>
      <p:sp>
        <p:nvSpPr>
          <p:cNvPr id="31" name="TextBox 30">
            <a:extLst>
              <a:ext uri="{FF2B5EF4-FFF2-40B4-BE49-F238E27FC236}">
                <a16:creationId xmlns:a16="http://schemas.microsoft.com/office/drawing/2014/main" id="{E76816FD-0B74-7748-BD28-639E5EA07A51}"/>
              </a:ext>
            </a:extLst>
          </p:cNvPr>
          <p:cNvSpPr txBox="1"/>
          <p:nvPr/>
        </p:nvSpPr>
        <p:spPr>
          <a:xfrm>
            <a:off x="1443911" y="3654132"/>
            <a:ext cx="3305754" cy="461665"/>
          </a:xfrm>
          <a:prstGeom prst="rect">
            <a:avLst/>
          </a:prstGeom>
          <a:noFill/>
        </p:spPr>
        <p:txBody>
          <a:bodyPr wrap="square">
            <a:spAutoFit/>
          </a:bodyPr>
          <a:lstStyle/>
          <a:p>
            <a:pPr marL="0" indent="0">
              <a:buNone/>
            </a:pPr>
            <a:r>
              <a:rPr lang="en-US" sz="2400" dirty="0"/>
              <a:t>Restrictive interface</a:t>
            </a:r>
          </a:p>
        </p:txBody>
      </p:sp>
      <p:sp>
        <p:nvSpPr>
          <p:cNvPr id="32" name="TextBox 31">
            <a:extLst>
              <a:ext uri="{FF2B5EF4-FFF2-40B4-BE49-F238E27FC236}">
                <a16:creationId xmlns:a16="http://schemas.microsoft.com/office/drawing/2014/main" id="{7EBE21D1-C474-1A48-A6E9-3DA6A08C5ED9}"/>
              </a:ext>
            </a:extLst>
          </p:cNvPr>
          <p:cNvSpPr txBox="1"/>
          <p:nvPr/>
        </p:nvSpPr>
        <p:spPr>
          <a:xfrm>
            <a:off x="1443910" y="4228354"/>
            <a:ext cx="3734377" cy="830997"/>
          </a:xfrm>
          <a:prstGeom prst="rect">
            <a:avLst/>
          </a:prstGeom>
          <a:noFill/>
        </p:spPr>
        <p:txBody>
          <a:bodyPr wrap="square">
            <a:spAutoFit/>
          </a:bodyPr>
          <a:lstStyle/>
          <a:p>
            <a:pPr marL="0" indent="0">
              <a:buNone/>
            </a:pPr>
            <a:r>
              <a:rPr lang="en-US" sz="2400" dirty="0"/>
              <a:t>Dumb scheduler – ignorant of page handling policies</a:t>
            </a:r>
          </a:p>
        </p:txBody>
      </p:sp>
    </p:spTree>
    <p:extLst>
      <p:ext uri="{BB962C8B-B14F-4D97-AF65-F5344CB8AC3E}">
        <p14:creationId xmlns:p14="http://schemas.microsoft.com/office/powerpoint/2010/main" val="19277512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93F8E-798E-994E-8204-11AAC037EE98}"/>
              </a:ext>
            </a:extLst>
          </p:cNvPr>
          <p:cNvSpPr>
            <a:spLocks noGrp="1"/>
          </p:cNvSpPr>
          <p:nvPr>
            <p:ph type="title"/>
          </p:nvPr>
        </p:nvSpPr>
        <p:spPr/>
        <p:txBody>
          <a:bodyPr/>
          <a:lstStyle/>
          <a:p>
            <a:r>
              <a:rPr lang="en-US" dirty="0"/>
              <a:t>Throwing more CPU at it</a:t>
            </a:r>
          </a:p>
        </p:txBody>
      </p:sp>
      <p:pic>
        <p:nvPicPr>
          <p:cNvPr id="6" name="Content Placeholder 5" descr="Chart, line chart&#10;&#10;Description automatically generated">
            <a:extLst>
              <a:ext uri="{FF2B5EF4-FFF2-40B4-BE49-F238E27FC236}">
                <a16:creationId xmlns:a16="http://schemas.microsoft.com/office/drawing/2014/main" id="{3B2A260C-ED97-2E43-A7B8-4BAA8C815030}"/>
              </a:ext>
            </a:extLst>
          </p:cNvPr>
          <p:cNvPicPr>
            <a:picLocks noGrp="1" noChangeAspect="1"/>
          </p:cNvPicPr>
          <p:nvPr>
            <p:ph idx="1"/>
          </p:nvPr>
        </p:nvPicPr>
        <p:blipFill>
          <a:blip r:embed="rId2"/>
          <a:stretch>
            <a:fillRect/>
          </a:stretch>
        </p:blipFill>
        <p:spPr>
          <a:xfrm>
            <a:off x="2438400" y="2172494"/>
            <a:ext cx="7315200" cy="3657600"/>
          </a:xfrm>
        </p:spPr>
      </p:pic>
      <p:sp>
        <p:nvSpPr>
          <p:cNvPr id="4" name="Slide Number Placeholder 3">
            <a:extLst>
              <a:ext uri="{FF2B5EF4-FFF2-40B4-BE49-F238E27FC236}">
                <a16:creationId xmlns:a16="http://schemas.microsoft.com/office/drawing/2014/main" id="{A776B362-9EFF-5141-BF1F-B2486835C4E2}"/>
              </a:ext>
            </a:extLst>
          </p:cNvPr>
          <p:cNvSpPr>
            <a:spLocks noGrp="1"/>
          </p:cNvSpPr>
          <p:nvPr>
            <p:ph type="sldNum" sz="quarter" idx="12"/>
          </p:nvPr>
        </p:nvSpPr>
        <p:spPr/>
        <p:txBody>
          <a:bodyPr/>
          <a:lstStyle/>
          <a:p>
            <a:fld id="{C7B98C49-481B-5940-955C-BA25B8A25E4C}" type="slidenum">
              <a:rPr lang="en-US" smtClean="0"/>
              <a:t>70</a:t>
            </a:fld>
            <a:endParaRPr lang="en-US"/>
          </a:p>
        </p:txBody>
      </p:sp>
    </p:spTree>
    <p:extLst>
      <p:ext uri="{BB962C8B-B14F-4D97-AF65-F5344CB8AC3E}">
        <p14:creationId xmlns:p14="http://schemas.microsoft.com/office/powerpoint/2010/main" val="23756780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93F8E-798E-994E-8204-11AAC037EE98}"/>
              </a:ext>
            </a:extLst>
          </p:cNvPr>
          <p:cNvSpPr>
            <a:spLocks noGrp="1"/>
          </p:cNvSpPr>
          <p:nvPr>
            <p:ph type="title"/>
          </p:nvPr>
        </p:nvSpPr>
        <p:spPr/>
        <p:txBody>
          <a:bodyPr/>
          <a:lstStyle/>
          <a:p>
            <a:r>
              <a:rPr lang="en-US" dirty="0"/>
              <a:t>Throwing more CPU at it</a:t>
            </a:r>
          </a:p>
        </p:txBody>
      </p:sp>
      <p:sp>
        <p:nvSpPr>
          <p:cNvPr id="4" name="Slide Number Placeholder 3">
            <a:extLst>
              <a:ext uri="{FF2B5EF4-FFF2-40B4-BE49-F238E27FC236}">
                <a16:creationId xmlns:a16="http://schemas.microsoft.com/office/drawing/2014/main" id="{A776B362-9EFF-5141-BF1F-B2486835C4E2}"/>
              </a:ext>
            </a:extLst>
          </p:cNvPr>
          <p:cNvSpPr>
            <a:spLocks noGrp="1"/>
          </p:cNvSpPr>
          <p:nvPr>
            <p:ph type="sldNum" sz="quarter" idx="12"/>
          </p:nvPr>
        </p:nvSpPr>
        <p:spPr/>
        <p:txBody>
          <a:bodyPr/>
          <a:lstStyle/>
          <a:p>
            <a:fld id="{C7B98C49-481B-5940-955C-BA25B8A25E4C}" type="slidenum">
              <a:rPr lang="en-US" smtClean="0"/>
              <a:t>71</a:t>
            </a:fld>
            <a:endParaRPr lang="en-US"/>
          </a:p>
        </p:txBody>
      </p:sp>
      <p:pic>
        <p:nvPicPr>
          <p:cNvPr id="10" name="Picture 9" descr="Chart, line chart&#10;&#10;Description automatically generated">
            <a:extLst>
              <a:ext uri="{FF2B5EF4-FFF2-40B4-BE49-F238E27FC236}">
                <a16:creationId xmlns:a16="http://schemas.microsoft.com/office/drawing/2014/main" id="{0EFFC364-BAE9-4F4C-8D64-A6E944BC784C}"/>
              </a:ext>
            </a:extLst>
          </p:cNvPr>
          <p:cNvPicPr>
            <a:picLocks noChangeAspect="1"/>
          </p:cNvPicPr>
          <p:nvPr/>
        </p:nvPicPr>
        <p:blipFill>
          <a:blip r:embed="rId2"/>
          <a:stretch>
            <a:fillRect/>
          </a:stretch>
        </p:blipFill>
        <p:spPr>
          <a:xfrm>
            <a:off x="2438400" y="2172494"/>
            <a:ext cx="7857067" cy="3657600"/>
          </a:xfrm>
          <a:prstGeom prst="rect">
            <a:avLst/>
          </a:prstGeom>
        </p:spPr>
      </p:pic>
    </p:spTree>
    <p:extLst>
      <p:ext uri="{BB962C8B-B14F-4D97-AF65-F5344CB8AC3E}">
        <p14:creationId xmlns:p14="http://schemas.microsoft.com/office/powerpoint/2010/main" val="6948913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93F8E-798E-994E-8204-11AAC037EE98}"/>
              </a:ext>
            </a:extLst>
          </p:cNvPr>
          <p:cNvSpPr>
            <a:spLocks noGrp="1"/>
          </p:cNvSpPr>
          <p:nvPr>
            <p:ph type="title"/>
          </p:nvPr>
        </p:nvSpPr>
        <p:spPr/>
        <p:txBody>
          <a:bodyPr/>
          <a:lstStyle/>
          <a:p>
            <a:r>
              <a:rPr lang="en-US" dirty="0"/>
              <a:t>Throwing more CPU at it</a:t>
            </a:r>
          </a:p>
        </p:txBody>
      </p:sp>
      <p:sp>
        <p:nvSpPr>
          <p:cNvPr id="4" name="Slide Number Placeholder 3">
            <a:extLst>
              <a:ext uri="{FF2B5EF4-FFF2-40B4-BE49-F238E27FC236}">
                <a16:creationId xmlns:a16="http://schemas.microsoft.com/office/drawing/2014/main" id="{A776B362-9EFF-5141-BF1F-B2486835C4E2}"/>
              </a:ext>
            </a:extLst>
          </p:cNvPr>
          <p:cNvSpPr>
            <a:spLocks noGrp="1"/>
          </p:cNvSpPr>
          <p:nvPr>
            <p:ph type="sldNum" sz="quarter" idx="12"/>
          </p:nvPr>
        </p:nvSpPr>
        <p:spPr/>
        <p:txBody>
          <a:bodyPr/>
          <a:lstStyle/>
          <a:p>
            <a:fld id="{C7B98C49-481B-5940-955C-BA25B8A25E4C}" type="slidenum">
              <a:rPr lang="en-US" smtClean="0"/>
              <a:t>72</a:t>
            </a:fld>
            <a:endParaRPr lang="en-US"/>
          </a:p>
        </p:txBody>
      </p:sp>
      <p:pic>
        <p:nvPicPr>
          <p:cNvPr id="6" name="Content Placeholder 5" descr="Chart, line chart&#10;&#10;Description automatically generated">
            <a:extLst>
              <a:ext uri="{FF2B5EF4-FFF2-40B4-BE49-F238E27FC236}">
                <a16:creationId xmlns:a16="http://schemas.microsoft.com/office/drawing/2014/main" id="{104004B2-74E5-C048-831E-C15D2FC9468E}"/>
              </a:ext>
            </a:extLst>
          </p:cNvPr>
          <p:cNvPicPr>
            <a:picLocks noGrp="1" noChangeAspect="1"/>
          </p:cNvPicPr>
          <p:nvPr>
            <p:ph idx="1"/>
          </p:nvPr>
        </p:nvPicPr>
        <p:blipFill>
          <a:blip r:embed="rId3"/>
          <a:stretch>
            <a:fillRect/>
          </a:stretch>
        </p:blipFill>
        <p:spPr>
          <a:xfrm>
            <a:off x="2438400" y="2172494"/>
            <a:ext cx="7315200" cy="3657600"/>
          </a:xfrm>
        </p:spPr>
      </p:pic>
    </p:spTree>
    <p:extLst>
      <p:ext uri="{BB962C8B-B14F-4D97-AF65-F5344CB8AC3E}">
        <p14:creationId xmlns:p14="http://schemas.microsoft.com/office/powerpoint/2010/main" val="6906880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33732-7641-984B-B359-8B26553CA3CF}"/>
              </a:ext>
            </a:extLst>
          </p:cNvPr>
          <p:cNvSpPr>
            <a:spLocks noGrp="1"/>
          </p:cNvSpPr>
          <p:nvPr>
            <p:ph type="title"/>
          </p:nvPr>
        </p:nvSpPr>
        <p:spPr/>
        <p:txBody>
          <a:bodyPr/>
          <a:lstStyle/>
          <a:p>
            <a:r>
              <a:rPr lang="en-US" dirty="0"/>
              <a:t>Well, what about page faults?</a:t>
            </a:r>
          </a:p>
        </p:txBody>
      </p:sp>
      <p:sp>
        <p:nvSpPr>
          <p:cNvPr id="3" name="Content Placeholder 2">
            <a:extLst>
              <a:ext uri="{FF2B5EF4-FFF2-40B4-BE49-F238E27FC236}">
                <a16:creationId xmlns:a16="http://schemas.microsoft.com/office/drawing/2014/main" id="{CEB9E573-B2C6-6C40-815B-6EB5C55A4355}"/>
              </a:ext>
            </a:extLst>
          </p:cNvPr>
          <p:cNvSpPr>
            <a:spLocks noGrp="1"/>
          </p:cNvSpPr>
          <p:nvPr>
            <p:ph idx="1"/>
          </p:nvPr>
        </p:nvSpPr>
        <p:spPr/>
        <p:txBody>
          <a:bodyPr/>
          <a:lstStyle/>
          <a:p>
            <a:pPr marL="0" indent="0">
              <a:buNone/>
            </a:pPr>
            <a:r>
              <a:rPr lang="en-US" dirty="0"/>
              <a:t>Perhaps the next bottleneck we’ll hit. But for a flavor…</a:t>
            </a:r>
          </a:p>
        </p:txBody>
      </p:sp>
      <p:sp>
        <p:nvSpPr>
          <p:cNvPr id="4" name="Slide Number Placeholder 3">
            <a:extLst>
              <a:ext uri="{FF2B5EF4-FFF2-40B4-BE49-F238E27FC236}">
                <a16:creationId xmlns:a16="http://schemas.microsoft.com/office/drawing/2014/main" id="{7CCD53F0-1173-9C42-B9C4-4C8FF14092BA}"/>
              </a:ext>
            </a:extLst>
          </p:cNvPr>
          <p:cNvSpPr>
            <a:spLocks noGrp="1"/>
          </p:cNvSpPr>
          <p:nvPr>
            <p:ph type="sldNum" sz="quarter" idx="12"/>
          </p:nvPr>
        </p:nvSpPr>
        <p:spPr/>
        <p:txBody>
          <a:bodyPr/>
          <a:lstStyle/>
          <a:p>
            <a:fld id="{C7B98C49-481B-5940-955C-BA25B8A25E4C}" type="slidenum">
              <a:rPr lang="en-US" smtClean="0"/>
              <a:t>73</a:t>
            </a:fld>
            <a:endParaRPr lang="en-US"/>
          </a:p>
        </p:txBody>
      </p:sp>
      <p:pic>
        <p:nvPicPr>
          <p:cNvPr id="7" name="Picture 6">
            <a:extLst>
              <a:ext uri="{FF2B5EF4-FFF2-40B4-BE49-F238E27FC236}">
                <a16:creationId xmlns:a16="http://schemas.microsoft.com/office/drawing/2014/main" id="{FE5086B3-4C9C-4844-9E82-A755D2D91F35}"/>
              </a:ext>
            </a:extLst>
          </p:cNvPr>
          <p:cNvPicPr>
            <a:picLocks noChangeAspect="1"/>
          </p:cNvPicPr>
          <p:nvPr/>
        </p:nvPicPr>
        <p:blipFill>
          <a:blip r:embed="rId3"/>
          <a:stretch>
            <a:fillRect/>
          </a:stretch>
        </p:blipFill>
        <p:spPr>
          <a:xfrm>
            <a:off x="1989667" y="2540329"/>
            <a:ext cx="7549444" cy="3726328"/>
          </a:xfrm>
          <a:prstGeom prst="rect">
            <a:avLst/>
          </a:prstGeom>
        </p:spPr>
      </p:pic>
    </p:spTree>
    <p:extLst>
      <p:ext uri="{BB962C8B-B14F-4D97-AF65-F5344CB8AC3E}">
        <p14:creationId xmlns:p14="http://schemas.microsoft.com/office/powerpoint/2010/main" val="27452889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508F-4B82-BD45-8647-A80A90CEBF4E}"/>
              </a:ext>
            </a:extLst>
          </p:cNvPr>
          <p:cNvSpPr>
            <a:spLocks noGrp="1"/>
          </p:cNvSpPr>
          <p:nvPr>
            <p:ph type="title"/>
          </p:nvPr>
        </p:nvSpPr>
        <p:spPr/>
        <p:txBody>
          <a:bodyPr/>
          <a:lstStyle/>
          <a:p>
            <a:r>
              <a:rPr lang="en-US" dirty="0"/>
              <a:t>Potential Solutions</a:t>
            </a:r>
          </a:p>
        </p:txBody>
      </p:sp>
      <p:sp>
        <p:nvSpPr>
          <p:cNvPr id="3" name="Content Placeholder 2">
            <a:extLst>
              <a:ext uri="{FF2B5EF4-FFF2-40B4-BE49-F238E27FC236}">
                <a16:creationId xmlns:a16="http://schemas.microsoft.com/office/drawing/2014/main" id="{6A59B194-0B1A-B844-99F2-F62845A007E4}"/>
              </a:ext>
            </a:extLst>
          </p:cNvPr>
          <p:cNvSpPr>
            <a:spLocks noGrp="1"/>
          </p:cNvSpPr>
          <p:nvPr>
            <p:ph idx="1"/>
          </p:nvPr>
        </p:nvSpPr>
        <p:spPr/>
        <p:txBody>
          <a:bodyPr/>
          <a:lstStyle/>
          <a:p>
            <a:pPr marL="0" indent="0">
              <a:buNone/>
            </a:pPr>
            <a:r>
              <a:rPr lang="en-US" dirty="0"/>
              <a:t>Kona bottlenecks</a:t>
            </a:r>
          </a:p>
          <a:p>
            <a:r>
              <a:rPr lang="en-US" dirty="0"/>
              <a:t>Optimizing some kernel operations</a:t>
            </a:r>
          </a:p>
          <a:p>
            <a:r>
              <a:rPr lang="en-US" dirty="0"/>
              <a:t>Co-design with Shenango scheduler</a:t>
            </a:r>
          </a:p>
          <a:p>
            <a:pPr lvl="1"/>
            <a:r>
              <a:rPr lang="en-US" dirty="0"/>
              <a:t>Kona threads to User threads</a:t>
            </a:r>
          </a:p>
          <a:p>
            <a:pPr lvl="1"/>
            <a:r>
              <a:rPr lang="en-US" dirty="0"/>
              <a:t>Increase/decrease threads based on paging activity</a:t>
            </a:r>
          </a:p>
          <a:p>
            <a:pPr marL="0" indent="0">
              <a:buNone/>
            </a:pPr>
            <a:endParaRPr lang="en-US" dirty="0"/>
          </a:p>
          <a:p>
            <a:pPr marL="0" indent="0">
              <a:buNone/>
            </a:pPr>
            <a:r>
              <a:rPr lang="en-US" dirty="0" err="1"/>
              <a:t>Asynchronizing</a:t>
            </a:r>
            <a:r>
              <a:rPr lang="en-US" dirty="0"/>
              <a:t> page faults</a:t>
            </a:r>
          </a:p>
          <a:p>
            <a:r>
              <a:rPr lang="en-US" dirty="0"/>
              <a:t>Upcalls </a:t>
            </a:r>
            <a:r>
              <a:rPr lang="en-US" dirty="0" err="1"/>
              <a:t>à</a:t>
            </a:r>
            <a:r>
              <a:rPr lang="en-US" dirty="0"/>
              <a:t> la scheduler activations</a:t>
            </a:r>
          </a:p>
          <a:p>
            <a:pPr marL="457200" lvl="1" indent="0">
              <a:buNone/>
            </a:pP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5EFD4563-50A0-C649-8C65-753CEEA9789B}"/>
              </a:ext>
            </a:extLst>
          </p:cNvPr>
          <p:cNvSpPr>
            <a:spLocks noGrp="1"/>
          </p:cNvSpPr>
          <p:nvPr>
            <p:ph type="sldNum" sz="quarter" idx="12"/>
          </p:nvPr>
        </p:nvSpPr>
        <p:spPr/>
        <p:txBody>
          <a:bodyPr/>
          <a:lstStyle/>
          <a:p>
            <a:fld id="{C7B98C49-481B-5940-955C-BA25B8A25E4C}" type="slidenum">
              <a:rPr lang="en-US" smtClean="0"/>
              <a:t>74</a:t>
            </a:fld>
            <a:endParaRPr lang="en-US"/>
          </a:p>
        </p:txBody>
      </p:sp>
    </p:spTree>
    <p:extLst>
      <p:ext uri="{BB962C8B-B14F-4D97-AF65-F5344CB8AC3E}">
        <p14:creationId xmlns:p14="http://schemas.microsoft.com/office/powerpoint/2010/main" val="15956155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122AD-C2B2-3043-92CA-2B72A0D0AB0D}"/>
              </a:ext>
            </a:extLst>
          </p:cNvPr>
          <p:cNvSpPr>
            <a:spLocks noGrp="1"/>
          </p:cNvSpPr>
          <p:nvPr>
            <p:ph type="title"/>
          </p:nvPr>
        </p:nvSpPr>
        <p:spPr/>
        <p:txBody>
          <a:bodyPr/>
          <a:lstStyle/>
          <a:p>
            <a:r>
              <a:rPr lang="en-US" dirty="0"/>
              <a:t>Going forward</a:t>
            </a:r>
          </a:p>
        </p:txBody>
      </p:sp>
      <p:sp>
        <p:nvSpPr>
          <p:cNvPr id="3" name="Content Placeholder 2">
            <a:extLst>
              <a:ext uri="{FF2B5EF4-FFF2-40B4-BE49-F238E27FC236}">
                <a16:creationId xmlns:a16="http://schemas.microsoft.com/office/drawing/2014/main" id="{EA74B60F-DC6E-9D49-BEEC-5DB96C01948E}"/>
              </a:ext>
            </a:extLst>
          </p:cNvPr>
          <p:cNvSpPr>
            <a:spLocks noGrp="1"/>
          </p:cNvSpPr>
          <p:nvPr>
            <p:ph idx="1"/>
          </p:nvPr>
        </p:nvSpPr>
        <p:spPr/>
        <p:txBody>
          <a:bodyPr/>
          <a:lstStyle/>
          <a:p>
            <a:r>
              <a:rPr lang="en-US" dirty="0"/>
              <a:t>Implementing these solutions </a:t>
            </a:r>
          </a:p>
          <a:p>
            <a:r>
              <a:rPr lang="en-US" dirty="0"/>
              <a:t>Exploring how this fits into rack-level scheduling</a:t>
            </a:r>
          </a:p>
          <a:p>
            <a:endParaRPr lang="en-US" dirty="0"/>
          </a:p>
          <a:p>
            <a:endParaRPr lang="en-US" dirty="0"/>
          </a:p>
        </p:txBody>
      </p:sp>
      <p:sp>
        <p:nvSpPr>
          <p:cNvPr id="4" name="Slide Number Placeholder 3">
            <a:extLst>
              <a:ext uri="{FF2B5EF4-FFF2-40B4-BE49-F238E27FC236}">
                <a16:creationId xmlns:a16="http://schemas.microsoft.com/office/drawing/2014/main" id="{BC039DF2-4341-7244-A4FD-59A974D65DEE}"/>
              </a:ext>
            </a:extLst>
          </p:cNvPr>
          <p:cNvSpPr>
            <a:spLocks noGrp="1"/>
          </p:cNvSpPr>
          <p:nvPr>
            <p:ph type="sldNum" sz="quarter" idx="12"/>
          </p:nvPr>
        </p:nvSpPr>
        <p:spPr/>
        <p:txBody>
          <a:bodyPr/>
          <a:lstStyle/>
          <a:p>
            <a:fld id="{C7B98C49-481B-5940-955C-BA25B8A25E4C}" type="slidenum">
              <a:rPr lang="en-US" smtClean="0"/>
              <a:t>75</a:t>
            </a:fld>
            <a:endParaRPr lang="en-US"/>
          </a:p>
        </p:txBody>
      </p:sp>
    </p:spTree>
    <p:extLst>
      <p:ext uri="{BB962C8B-B14F-4D97-AF65-F5344CB8AC3E}">
        <p14:creationId xmlns:p14="http://schemas.microsoft.com/office/powerpoint/2010/main" val="2846496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B8A5-FBFF-F441-BBF3-734D672FED1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3C9A977-436D-AB40-BBF2-52C7873AA12F}"/>
              </a:ext>
            </a:extLst>
          </p:cNvPr>
          <p:cNvSpPr>
            <a:spLocks noGrp="1"/>
          </p:cNvSpPr>
          <p:nvPr>
            <p:ph idx="1"/>
          </p:nvPr>
        </p:nvSpPr>
        <p:spPr/>
        <p:txBody>
          <a:bodyPr/>
          <a:lstStyle/>
          <a:p>
            <a:pPr marL="0" indent="0">
              <a:buNone/>
            </a:pPr>
            <a:r>
              <a:rPr lang="en-US" dirty="0"/>
              <a:t>Investigated the user-level threading as a scheduling option for remote memory</a:t>
            </a:r>
          </a:p>
          <a:p>
            <a:r>
              <a:rPr lang="en-US" dirty="0"/>
              <a:t>Identified &amp; demonstrated some perf challenges</a:t>
            </a:r>
          </a:p>
          <a:p>
            <a:r>
              <a:rPr lang="en-US" dirty="0"/>
              <a:t>Proposed potential solutions</a:t>
            </a:r>
          </a:p>
        </p:txBody>
      </p:sp>
      <p:sp>
        <p:nvSpPr>
          <p:cNvPr id="4" name="Slide Number Placeholder 3">
            <a:extLst>
              <a:ext uri="{FF2B5EF4-FFF2-40B4-BE49-F238E27FC236}">
                <a16:creationId xmlns:a16="http://schemas.microsoft.com/office/drawing/2014/main" id="{1A6E650C-EEC5-4C43-A965-E43B26ADFACF}"/>
              </a:ext>
            </a:extLst>
          </p:cNvPr>
          <p:cNvSpPr>
            <a:spLocks noGrp="1"/>
          </p:cNvSpPr>
          <p:nvPr>
            <p:ph type="sldNum" sz="quarter" idx="12"/>
          </p:nvPr>
        </p:nvSpPr>
        <p:spPr/>
        <p:txBody>
          <a:bodyPr/>
          <a:lstStyle/>
          <a:p>
            <a:fld id="{C7B98C49-481B-5940-955C-BA25B8A25E4C}" type="slidenum">
              <a:rPr lang="en-US" smtClean="0"/>
              <a:t>76</a:t>
            </a:fld>
            <a:endParaRPr lang="en-US"/>
          </a:p>
        </p:txBody>
      </p:sp>
    </p:spTree>
    <p:extLst>
      <p:ext uri="{BB962C8B-B14F-4D97-AF65-F5344CB8AC3E}">
        <p14:creationId xmlns:p14="http://schemas.microsoft.com/office/powerpoint/2010/main" val="18656082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3FF2C-610E-E24A-AAD0-749AE6EE130D}"/>
              </a:ext>
            </a:extLst>
          </p:cNvPr>
          <p:cNvSpPr>
            <a:spLocks noGrp="1"/>
          </p:cNvSpPr>
          <p:nvPr>
            <p:ph type="title"/>
          </p:nvPr>
        </p:nvSpPr>
        <p:spPr/>
        <p:txBody>
          <a:bodyPr/>
          <a:lstStyle/>
          <a:p>
            <a:r>
              <a:rPr lang="en-US" dirty="0"/>
              <a:t>Thanks &amp; Questions</a:t>
            </a:r>
          </a:p>
        </p:txBody>
      </p:sp>
      <p:sp>
        <p:nvSpPr>
          <p:cNvPr id="3" name="Content Placeholder 2">
            <a:extLst>
              <a:ext uri="{FF2B5EF4-FFF2-40B4-BE49-F238E27FC236}">
                <a16:creationId xmlns:a16="http://schemas.microsoft.com/office/drawing/2014/main" id="{537A1CA5-B68C-4545-83A6-E57B1D833F0C}"/>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72AE171-36DF-D747-BFA2-83EFFA273BCF}"/>
              </a:ext>
            </a:extLst>
          </p:cNvPr>
          <p:cNvSpPr>
            <a:spLocks noGrp="1"/>
          </p:cNvSpPr>
          <p:nvPr>
            <p:ph type="sldNum" sz="quarter" idx="12"/>
          </p:nvPr>
        </p:nvSpPr>
        <p:spPr/>
        <p:txBody>
          <a:bodyPr/>
          <a:lstStyle/>
          <a:p>
            <a:fld id="{C7B98C49-481B-5940-955C-BA25B8A25E4C}" type="slidenum">
              <a:rPr lang="en-US" smtClean="0"/>
              <a:t>77</a:t>
            </a:fld>
            <a:endParaRPr lang="en-US"/>
          </a:p>
        </p:txBody>
      </p:sp>
    </p:spTree>
    <p:extLst>
      <p:ext uri="{BB962C8B-B14F-4D97-AF65-F5344CB8AC3E}">
        <p14:creationId xmlns:p14="http://schemas.microsoft.com/office/powerpoint/2010/main" val="28045043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0F1A7-30F0-434B-A4AE-43F427226318}"/>
              </a:ext>
            </a:extLst>
          </p:cNvPr>
          <p:cNvSpPr>
            <a:spLocks noGrp="1"/>
          </p:cNvSpPr>
          <p:nvPr>
            <p:ph type="title"/>
          </p:nvPr>
        </p:nvSpPr>
        <p:spPr/>
        <p:txBody>
          <a:bodyPr/>
          <a:lstStyle/>
          <a:p>
            <a:r>
              <a:rPr lang="en-US" dirty="0"/>
              <a:t>Where I’m at</a:t>
            </a:r>
          </a:p>
        </p:txBody>
      </p:sp>
      <p:sp>
        <p:nvSpPr>
          <p:cNvPr id="4" name="Slide Number Placeholder 3">
            <a:extLst>
              <a:ext uri="{FF2B5EF4-FFF2-40B4-BE49-F238E27FC236}">
                <a16:creationId xmlns:a16="http://schemas.microsoft.com/office/drawing/2014/main" id="{5EAEF669-6C12-754B-AA01-DBAC8C6C3848}"/>
              </a:ext>
            </a:extLst>
          </p:cNvPr>
          <p:cNvSpPr>
            <a:spLocks noGrp="1"/>
          </p:cNvSpPr>
          <p:nvPr>
            <p:ph type="sldNum" sz="quarter" idx="12"/>
          </p:nvPr>
        </p:nvSpPr>
        <p:spPr/>
        <p:txBody>
          <a:bodyPr/>
          <a:lstStyle/>
          <a:p>
            <a:fld id="{C7B98C49-481B-5940-955C-BA25B8A25E4C}" type="slidenum">
              <a:rPr lang="en-US" smtClean="0"/>
              <a:t>78</a:t>
            </a:fld>
            <a:endParaRPr lang="en-US"/>
          </a:p>
        </p:txBody>
      </p:sp>
      <p:cxnSp>
        <p:nvCxnSpPr>
          <p:cNvPr id="6" name="Straight Arrow Connector 5">
            <a:extLst>
              <a:ext uri="{FF2B5EF4-FFF2-40B4-BE49-F238E27FC236}">
                <a16:creationId xmlns:a16="http://schemas.microsoft.com/office/drawing/2014/main" id="{A00E1F4A-2AC3-4C40-84F7-6F8B6D231EF6}"/>
              </a:ext>
            </a:extLst>
          </p:cNvPr>
          <p:cNvCxnSpPr>
            <a:cxnSpLocks/>
          </p:cNvCxnSpPr>
          <p:nvPr/>
        </p:nvCxnSpPr>
        <p:spPr>
          <a:xfrm flipV="1">
            <a:off x="5683988" y="2410673"/>
            <a:ext cx="11221" cy="3225692"/>
          </a:xfrm>
          <a:prstGeom prst="straightConnector1">
            <a:avLst/>
          </a:prstGeom>
          <a:ln w="60325">
            <a:headEnd w="lg" len="lg"/>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6881DD1-DC5D-C24B-AC65-F1BB84D573AD}"/>
              </a:ext>
            </a:extLst>
          </p:cNvPr>
          <p:cNvSpPr txBox="1"/>
          <p:nvPr/>
        </p:nvSpPr>
        <p:spPr>
          <a:xfrm>
            <a:off x="5346810" y="1766777"/>
            <a:ext cx="2334293" cy="646331"/>
          </a:xfrm>
          <a:prstGeom prst="rect">
            <a:avLst/>
          </a:prstGeom>
          <a:noFill/>
          <a:ln>
            <a:solidFill>
              <a:schemeClr val="accent1"/>
            </a:solidFill>
          </a:ln>
        </p:spPr>
        <p:txBody>
          <a:bodyPr wrap="none" rtlCol="0">
            <a:spAutoFit/>
          </a:bodyPr>
          <a:lstStyle/>
          <a:p>
            <a:r>
              <a:rPr lang="en-US" dirty="0"/>
              <a:t>An Amazing Scheduler </a:t>
            </a:r>
          </a:p>
          <a:p>
            <a:r>
              <a:rPr lang="en-US" dirty="0"/>
              <a:t>For Remote Memory</a:t>
            </a:r>
          </a:p>
        </p:txBody>
      </p:sp>
      <p:sp>
        <p:nvSpPr>
          <p:cNvPr id="13" name="TextBox 12">
            <a:extLst>
              <a:ext uri="{FF2B5EF4-FFF2-40B4-BE49-F238E27FC236}">
                <a16:creationId xmlns:a16="http://schemas.microsoft.com/office/drawing/2014/main" id="{A1DAF3B5-BE85-EE40-A9AD-FFC5BA789FBC}"/>
              </a:ext>
            </a:extLst>
          </p:cNvPr>
          <p:cNvSpPr txBox="1"/>
          <p:nvPr/>
        </p:nvSpPr>
        <p:spPr>
          <a:xfrm>
            <a:off x="5689599" y="3059668"/>
            <a:ext cx="1287404" cy="369332"/>
          </a:xfrm>
          <a:prstGeom prst="rect">
            <a:avLst/>
          </a:prstGeom>
          <a:noFill/>
        </p:spPr>
        <p:txBody>
          <a:bodyPr wrap="none" rtlCol="0">
            <a:spAutoFit/>
          </a:bodyPr>
          <a:lstStyle/>
          <a:p>
            <a:r>
              <a:rPr lang="en-US" dirty="0"/>
              <a:t>Expectation</a:t>
            </a:r>
          </a:p>
        </p:txBody>
      </p:sp>
      <p:sp>
        <p:nvSpPr>
          <p:cNvPr id="16" name="Freeform 15">
            <a:extLst>
              <a:ext uri="{FF2B5EF4-FFF2-40B4-BE49-F238E27FC236}">
                <a16:creationId xmlns:a16="http://schemas.microsoft.com/office/drawing/2014/main" id="{3EDB6063-D142-C444-BEE9-48A5B07AC071}"/>
              </a:ext>
            </a:extLst>
          </p:cNvPr>
          <p:cNvSpPr/>
          <p:nvPr/>
        </p:nvSpPr>
        <p:spPr>
          <a:xfrm>
            <a:off x="5700820" y="3350476"/>
            <a:ext cx="2501900" cy="2209800"/>
          </a:xfrm>
          <a:custGeom>
            <a:avLst/>
            <a:gdLst>
              <a:gd name="connsiteX0" fmla="*/ 0 w 2501900"/>
              <a:gd name="connsiteY0" fmla="*/ 2209800 h 2209800"/>
              <a:gd name="connsiteX1" fmla="*/ 38100 w 2501900"/>
              <a:gd name="connsiteY1" fmla="*/ 1727200 h 2209800"/>
              <a:gd name="connsiteX2" fmla="*/ 50800 w 2501900"/>
              <a:gd name="connsiteY2" fmla="*/ 1676400 h 2209800"/>
              <a:gd name="connsiteX3" fmla="*/ 88900 w 2501900"/>
              <a:gd name="connsiteY3" fmla="*/ 1536700 h 2209800"/>
              <a:gd name="connsiteX4" fmla="*/ 101600 w 2501900"/>
              <a:gd name="connsiteY4" fmla="*/ 1498600 h 2209800"/>
              <a:gd name="connsiteX5" fmla="*/ 114300 w 2501900"/>
              <a:gd name="connsiteY5" fmla="*/ 1460500 h 2209800"/>
              <a:gd name="connsiteX6" fmla="*/ 190500 w 2501900"/>
              <a:gd name="connsiteY6" fmla="*/ 1346200 h 2209800"/>
              <a:gd name="connsiteX7" fmla="*/ 215900 w 2501900"/>
              <a:gd name="connsiteY7" fmla="*/ 1308100 h 2209800"/>
              <a:gd name="connsiteX8" fmla="*/ 254000 w 2501900"/>
              <a:gd name="connsiteY8" fmla="*/ 1270000 h 2209800"/>
              <a:gd name="connsiteX9" fmla="*/ 279400 w 2501900"/>
              <a:gd name="connsiteY9" fmla="*/ 1231900 h 2209800"/>
              <a:gd name="connsiteX10" fmla="*/ 355600 w 2501900"/>
              <a:gd name="connsiteY10" fmla="*/ 1181100 h 2209800"/>
              <a:gd name="connsiteX11" fmla="*/ 393700 w 2501900"/>
              <a:gd name="connsiteY11" fmla="*/ 1155700 h 2209800"/>
              <a:gd name="connsiteX12" fmla="*/ 431800 w 2501900"/>
              <a:gd name="connsiteY12" fmla="*/ 1130300 h 2209800"/>
              <a:gd name="connsiteX13" fmla="*/ 508000 w 2501900"/>
              <a:gd name="connsiteY13" fmla="*/ 1104900 h 2209800"/>
              <a:gd name="connsiteX14" fmla="*/ 622300 w 2501900"/>
              <a:gd name="connsiteY14" fmla="*/ 1054100 h 2209800"/>
              <a:gd name="connsiteX15" fmla="*/ 698500 w 2501900"/>
              <a:gd name="connsiteY15" fmla="*/ 1028700 h 2209800"/>
              <a:gd name="connsiteX16" fmla="*/ 736600 w 2501900"/>
              <a:gd name="connsiteY16" fmla="*/ 1016000 h 2209800"/>
              <a:gd name="connsiteX17" fmla="*/ 825500 w 2501900"/>
              <a:gd name="connsiteY17" fmla="*/ 1003300 h 2209800"/>
              <a:gd name="connsiteX18" fmla="*/ 1016000 w 2501900"/>
              <a:gd name="connsiteY18" fmla="*/ 1016000 h 2209800"/>
              <a:gd name="connsiteX19" fmla="*/ 1054100 w 2501900"/>
              <a:gd name="connsiteY19" fmla="*/ 1028700 h 2209800"/>
              <a:gd name="connsiteX20" fmla="*/ 1079500 w 2501900"/>
              <a:gd name="connsiteY20" fmla="*/ 1066800 h 2209800"/>
              <a:gd name="connsiteX21" fmla="*/ 1155700 w 2501900"/>
              <a:gd name="connsiteY21" fmla="*/ 1092200 h 2209800"/>
              <a:gd name="connsiteX22" fmla="*/ 1193800 w 2501900"/>
              <a:gd name="connsiteY22" fmla="*/ 1117600 h 2209800"/>
              <a:gd name="connsiteX23" fmla="*/ 1231900 w 2501900"/>
              <a:gd name="connsiteY23" fmla="*/ 1193800 h 2209800"/>
              <a:gd name="connsiteX24" fmla="*/ 1206500 w 2501900"/>
              <a:gd name="connsiteY24" fmla="*/ 1320800 h 2209800"/>
              <a:gd name="connsiteX25" fmla="*/ 1155700 w 2501900"/>
              <a:gd name="connsiteY25" fmla="*/ 1397000 h 2209800"/>
              <a:gd name="connsiteX26" fmla="*/ 1130300 w 2501900"/>
              <a:gd name="connsiteY26" fmla="*/ 1435100 h 2209800"/>
              <a:gd name="connsiteX27" fmla="*/ 1066800 w 2501900"/>
              <a:gd name="connsiteY27" fmla="*/ 1511300 h 2209800"/>
              <a:gd name="connsiteX28" fmla="*/ 990600 w 2501900"/>
              <a:gd name="connsiteY28" fmla="*/ 1536700 h 2209800"/>
              <a:gd name="connsiteX29" fmla="*/ 952500 w 2501900"/>
              <a:gd name="connsiteY29" fmla="*/ 1549400 h 2209800"/>
              <a:gd name="connsiteX30" fmla="*/ 914400 w 2501900"/>
              <a:gd name="connsiteY30" fmla="*/ 1562100 h 2209800"/>
              <a:gd name="connsiteX31" fmla="*/ 762000 w 2501900"/>
              <a:gd name="connsiteY31" fmla="*/ 1524000 h 2209800"/>
              <a:gd name="connsiteX32" fmla="*/ 647700 w 2501900"/>
              <a:gd name="connsiteY32" fmla="*/ 1460500 h 2209800"/>
              <a:gd name="connsiteX33" fmla="*/ 622300 w 2501900"/>
              <a:gd name="connsiteY33" fmla="*/ 1422400 h 2209800"/>
              <a:gd name="connsiteX34" fmla="*/ 596900 w 2501900"/>
              <a:gd name="connsiteY34" fmla="*/ 1346200 h 2209800"/>
              <a:gd name="connsiteX35" fmla="*/ 635000 w 2501900"/>
              <a:gd name="connsiteY35" fmla="*/ 1193800 h 2209800"/>
              <a:gd name="connsiteX36" fmla="*/ 673100 w 2501900"/>
              <a:gd name="connsiteY36" fmla="*/ 1155700 h 2209800"/>
              <a:gd name="connsiteX37" fmla="*/ 749300 w 2501900"/>
              <a:gd name="connsiteY37" fmla="*/ 1104900 h 2209800"/>
              <a:gd name="connsiteX38" fmla="*/ 1003300 w 2501900"/>
              <a:gd name="connsiteY38" fmla="*/ 1117600 h 2209800"/>
              <a:gd name="connsiteX39" fmla="*/ 1041400 w 2501900"/>
              <a:gd name="connsiteY39" fmla="*/ 1130300 h 2209800"/>
              <a:gd name="connsiteX40" fmla="*/ 1079500 w 2501900"/>
              <a:gd name="connsiteY40" fmla="*/ 1270000 h 2209800"/>
              <a:gd name="connsiteX41" fmla="*/ 1054100 w 2501900"/>
              <a:gd name="connsiteY41" fmla="*/ 1384300 h 2209800"/>
              <a:gd name="connsiteX42" fmla="*/ 1028700 w 2501900"/>
              <a:gd name="connsiteY42" fmla="*/ 1422400 h 2209800"/>
              <a:gd name="connsiteX43" fmla="*/ 990600 w 2501900"/>
              <a:gd name="connsiteY43" fmla="*/ 1435100 h 2209800"/>
              <a:gd name="connsiteX44" fmla="*/ 901700 w 2501900"/>
              <a:gd name="connsiteY44" fmla="*/ 1422400 h 2209800"/>
              <a:gd name="connsiteX45" fmla="*/ 863600 w 2501900"/>
              <a:gd name="connsiteY45" fmla="*/ 1409700 h 2209800"/>
              <a:gd name="connsiteX46" fmla="*/ 850900 w 2501900"/>
              <a:gd name="connsiteY46" fmla="*/ 1371600 h 2209800"/>
              <a:gd name="connsiteX47" fmla="*/ 889000 w 2501900"/>
              <a:gd name="connsiteY47" fmla="*/ 1206500 h 2209800"/>
              <a:gd name="connsiteX48" fmla="*/ 927100 w 2501900"/>
              <a:gd name="connsiteY48" fmla="*/ 1181100 h 2209800"/>
              <a:gd name="connsiteX49" fmla="*/ 990600 w 2501900"/>
              <a:gd name="connsiteY49" fmla="*/ 1117600 h 2209800"/>
              <a:gd name="connsiteX50" fmla="*/ 1054100 w 2501900"/>
              <a:gd name="connsiteY50" fmla="*/ 1054100 h 2209800"/>
              <a:gd name="connsiteX51" fmla="*/ 1104900 w 2501900"/>
              <a:gd name="connsiteY51" fmla="*/ 990600 h 2209800"/>
              <a:gd name="connsiteX52" fmla="*/ 1155700 w 2501900"/>
              <a:gd name="connsiteY52" fmla="*/ 927100 h 2209800"/>
              <a:gd name="connsiteX53" fmla="*/ 1193800 w 2501900"/>
              <a:gd name="connsiteY53" fmla="*/ 850900 h 2209800"/>
              <a:gd name="connsiteX54" fmla="*/ 1219200 w 2501900"/>
              <a:gd name="connsiteY54" fmla="*/ 812800 h 2209800"/>
              <a:gd name="connsiteX55" fmla="*/ 1257300 w 2501900"/>
              <a:gd name="connsiteY55" fmla="*/ 698500 h 2209800"/>
              <a:gd name="connsiteX56" fmla="*/ 1270000 w 2501900"/>
              <a:gd name="connsiteY56" fmla="*/ 660400 h 2209800"/>
              <a:gd name="connsiteX57" fmla="*/ 1295400 w 2501900"/>
              <a:gd name="connsiteY57" fmla="*/ 622300 h 2209800"/>
              <a:gd name="connsiteX58" fmla="*/ 1320800 w 2501900"/>
              <a:gd name="connsiteY58" fmla="*/ 546100 h 2209800"/>
              <a:gd name="connsiteX59" fmla="*/ 1308100 w 2501900"/>
              <a:gd name="connsiteY59" fmla="*/ 431800 h 2209800"/>
              <a:gd name="connsiteX60" fmla="*/ 1181100 w 2501900"/>
              <a:gd name="connsiteY60" fmla="*/ 368300 h 2209800"/>
              <a:gd name="connsiteX61" fmla="*/ 1079500 w 2501900"/>
              <a:gd name="connsiteY61" fmla="*/ 381000 h 2209800"/>
              <a:gd name="connsiteX62" fmla="*/ 1016000 w 2501900"/>
              <a:gd name="connsiteY62" fmla="*/ 444500 h 2209800"/>
              <a:gd name="connsiteX63" fmla="*/ 1003300 w 2501900"/>
              <a:gd name="connsiteY63" fmla="*/ 482600 h 2209800"/>
              <a:gd name="connsiteX64" fmla="*/ 1016000 w 2501900"/>
              <a:gd name="connsiteY64" fmla="*/ 546100 h 2209800"/>
              <a:gd name="connsiteX65" fmla="*/ 1028700 w 2501900"/>
              <a:gd name="connsiteY65" fmla="*/ 584200 h 2209800"/>
              <a:gd name="connsiteX66" fmla="*/ 1104900 w 2501900"/>
              <a:gd name="connsiteY66" fmla="*/ 609600 h 2209800"/>
              <a:gd name="connsiteX67" fmla="*/ 1257300 w 2501900"/>
              <a:gd name="connsiteY67" fmla="*/ 660400 h 2209800"/>
              <a:gd name="connsiteX68" fmla="*/ 1295400 w 2501900"/>
              <a:gd name="connsiteY68" fmla="*/ 673100 h 2209800"/>
              <a:gd name="connsiteX69" fmla="*/ 1333500 w 2501900"/>
              <a:gd name="connsiteY69" fmla="*/ 685800 h 2209800"/>
              <a:gd name="connsiteX70" fmla="*/ 1511300 w 2501900"/>
              <a:gd name="connsiteY70" fmla="*/ 711200 h 2209800"/>
              <a:gd name="connsiteX71" fmla="*/ 1955800 w 2501900"/>
              <a:gd name="connsiteY71" fmla="*/ 698500 h 2209800"/>
              <a:gd name="connsiteX72" fmla="*/ 2070100 w 2501900"/>
              <a:gd name="connsiteY72" fmla="*/ 660400 h 2209800"/>
              <a:gd name="connsiteX73" fmla="*/ 2108200 w 2501900"/>
              <a:gd name="connsiteY73" fmla="*/ 647700 h 2209800"/>
              <a:gd name="connsiteX74" fmla="*/ 2146300 w 2501900"/>
              <a:gd name="connsiteY74" fmla="*/ 622300 h 2209800"/>
              <a:gd name="connsiteX75" fmla="*/ 2222500 w 2501900"/>
              <a:gd name="connsiteY75" fmla="*/ 596900 h 2209800"/>
              <a:gd name="connsiteX76" fmla="*/ 2311400 w 2501900"/>
              <a:gd name="connsiteY76" fmla="*/ 571500 h 2209800"/>
              <a:gd name="connsiteX77" fmla="*/ 2349500 w 2501900"/>
              <a:gd name="connsiteY77" fmla="*/ 546100 h 2209800"/>
              <a:gd name="connsiteX78" fmla="*/ 2374900 w 2501900"/>
              <a:gd name="connsiteY78" fmla="*/ 508000 h 2209800"/>
              <a:gd name="connsiteX79" fmla="*/ 2463800 w 2501900"/>
              <a:gd name="connsiteY79" fmla="*/ 393700 h 2209800"/>
              <a:gd name="connsiteX80" fmla="*/ 2489200 w 2501900"/>
              <a:gd name="connsiteY80" fmla="*/ 317500 h 2209800"/>
              <a:gd name="connsiteX81" fmla="*/ 2501900 w 2501900"/>
              <a:gd name="connsiteY81" fmla="*/ 279400 h 2209800"/>
              <a:gd name="connsiteX82" fmla="*/ 2476500 w 2501900"/>
              <a:gd name="connsiteY82" fmla="*/ 114300 h 2209800"/>
              <a:gd name="connsiteX83" fmla="*/ 2463800 w 2501900"/>
              <a:gd name="connsiteY83" fmla="*/ 76200 h 2209800"/>
              <a:gd name="connsiteX84" fmla="*/ 2387600 w 2501900"/>
              <a:gd name="connsiteY84" fmla="*/ 25400 h 2209800"/>
              <a:gd name="connsiteX85" fmla="*/ 2311400 w 2501900"/>
              <a:gd name="connsiteY85" fmla="*/ 0 h 2209800"/>
              <a:gd name="connsiteX86" fmla="*/ 2120900 w 2501900"/>
              <a:gd name="connsiteY86" fmla="*/ 63500 h 2209800"/>
              <a:gd name="connsiteX87" fmla="*/ 2082800 w 2501900"/>
              <a:gd name="connsiteY87" fmla="*/ 88900 h 2209800"/>
              <a:gd name="connsiteX88" fmla="*/ 2044700 w 2501900"/>
              <a:gd name="connsiteY88" fmla="*/ 114300 h 2209800"/>
              <a:gd name="connsiteX89" fmla="*/ 1993900 w 2501900"/>
              <a:gd name="connsiteY89" fmla="*/ 228600 h 2209800"/>
              <a:gd name="connsiteX90" fmla="*/ 1981200 w 2501900"/>
              <a:gd name="connsiteY90" fmla="*/ 266700 h 2209800"/>
              <a:gd name="connsiteX91" fmla="*/ 1993900 w 2501900"/>
              <a:gd name="connsiteY91" fmla="*/ 419100 h 2209800"/>
              <a:gd name="connsiteX92" fmla="*/ 2032000 w 2501900"/>
              <a:gd name="connsiteY92" fmla="*/ 444500 h 2209800"/>
              <a:gd name="connsiteX93" fmla="*/ 2108200 w 2501900"/>
              <a:gd name="connsiteY93" fmla="*/ 469900 h 2209800"/>
              <a:gd name="connsiteX94" fmla="*/ 2222500 w 2501900"/>
              <a:gd name="connsiteY94" fmla="*/ 533400 h 2209800"/>
              <a:gd name="connsiteX95" fmla="*/ 2298700 w 2501900"/>
              <a:gd name="connsiteY95" fmla="*/ 596900 h 2209800"/>
              <a:gd name="connsiteX96" fmla="*/ 2374900 w 2501900"/>
              <a:gd name="connsiteY96" fmla="*/ 749300 h 2209800"/>
              <a:gd name="connsiteX97" fmla="*/ 2374900 w 2501900"/>
              <a:gd name="connsiteY97" fmla="*/ 749300 h 2209800"/>
              <a:gd name="connsiteX98" fmla="*/ 2425700 w 2501900"/>
              <a:gd name="connsiteY98" fmla="*/ 825500 h 2209800"/>
              <a:gd name="connsiteX99" fmla="*/ 2463800 w 2501900"/>
              <a:gd name="connsiteY99" fmla="*/ 939800 h 2209800"/>
              <a:gd name="connsiteX100" fmla="*/ 2476500 w 2501900"/>
              <a:gd name="connsiteY100" fmla="*/ 977900 h 2209800"/>
              <a:gd name="connsiteX101" fmla="*/ 2463800 w 2501900"/>
              <a:gd name="connsiteY101" fmla="*/ 1257300 h 2209800"/>
              <a:gd name="connsiteX102" fmla="*/ 2400300 w 2501900"/>
              <a:gd name="connsiteY102" fmla="*/ 1371600 h 2209800"/>
              <a:gd name="connsiteX103" fmla="*/ 2374900 w 2501900"/>
              <a:gd name="connsiteY103" fmla="*/ 1409700 h 2209800"/>
              <a:gd name="connsiteX104" fmla="*/ 2349500 w 2501900"/>
              <a:gd name="connsiteY104" fmla="*/ 1447800 h 2209800"/>
              <a:gd name="connsiteX105" fmla="*/ 2311400 w 2501900"/>
              <a:gd name="connsiteY105" fmla="*/ 1473200 h 2209800"/>
              <a:gd name="connsiteX106" fmla="*/ 2235200 w 2501900"/>
              <a:gd name="connsiteY106" fmla="*/ 1536700 h 2209800"/>
              <a:gd name="connsiteX107" fmla="*/ 2197100 w 2501900"/>
              <a:gd name="connsiteY107" fmla="*/ 1549400 h 2209800"/>
              <a:gd name="connsiteX108" fmla="*/ 2159000 w 2501900"/>
              <a:gd name="connsiteY108" fmla="*/ 1574800 h 2209800"/>
              <a:gd name="connsiteX109" fmla="*/ 2120900 w 2501900"/>
              <a:gd name="connsiteY109" fmla="*/ 1587500 h 2209800"/>
              <a:gd name="connsiteX110" fmla="*/ 1981200 w 2501900"/>
              <a:gd name="connsiteY110" fmla="*/ 1612900 h 2209800"/>
              <a:gd name="connsiteX111" fmla="*/ 1854200 w 2501900"/>
              <a:gd name="connsiteY111" fmla="*/ 1600200 h 2209800"/>
              <a:gd name="connsiteX112" fmla="*/ 1739900 w 2501900"/>
              <a:gd name="connsiteY112" fmla="*/ 1536700 h 2209800"/>
              <a:gd name="connsiteX113" fmla="*/ 1676400 w 2501900"/>
              <a:gd name="connsiteY113" fmla="*/ 1460500 h 2209800"/>
              <a:gd name="connsiteX114" fmla="*/ 1651000 w 2501900"/>
              <a:gd name="connsiteY114" fmla="*/ 1384300 h 2209800"/>
              <a:gd name="connsiteX115" fmla="*/ 1663700 w 2501900"/>
              <a:gd name="connsiteY115" fmla="*/ 1257300 h 2209800"/>
              <a:gd name="connsiteX116" fmla="*/ 1765300 w 2501900"/>
              <a:gd name="connsiteY116" fmla="*/ 1168400 h 2209800"/>
              <a:gd name="connsiteX117" fmla="*/ 1803400 w 2501900"/>
              <a:gd name="connsiteY117" fmla="*/ 1143000 h 2209800"/>
              <a:gd name="connsiteX118" fmla="*/ 1892300 w 2501900"/>
              <a:gd name="connsiteY118" fmla="*/ 1092200 h 2209800"/>
              <a:gd name="connsiteX119" fmla="*/ 2006600 w 2501900"/>
              <a:gd name="connsiteY119" fmla="*/ 1104900 h 2209800"/>
              <a:gd name="connsiteX120" fmla="*/ 2044700 w 2501900"/>
              <a:gd name="connsiteY120" fmla="*/ 1117600 h 2209800"/>
              <a:gd name="connsiteX121" fmla="*/ 2108200 w 2501900"/>
              <a:gd name="connsiteY121" fmla="*/ 1231900 h 2209800"/>
              <a:gd name="connsiteX122" fmla="*/ 2095500 w 2501900"/>
              <a:gd name="connsiteY122" fmla="*/ 1346200 h 2209800"/>
              <a:gd name="connsiteX123" fmla="*/ 2070100 w 2501900"/>
              <a:gd name="connsiteY123" fmla="*/ 1384300 h 2209800"/>
              <a:gd name="connsiteX124" fmla="*/ 1993900 w 2501900"/>
              <a:gd name="connsiteY124" fmla="*/ 1447800 h 2209800"/>
              <a:gd name="connsiteX125" fmla="*/ 1955800 w 2501900"/>
              <a:gd name="connsiteY125" fmla="*/ 1460500 h 2209800"/>
              <a:gd name="connsiteX126" fmla="*/ 1866900 w 2501900"/>
              <a:gd name="connsiteY126" fmla="*/ 1409700 h 2209800"/>
              <a:gd name="connsiteX127" fmla="*/ 1841500 w 2501900"/>
              <a:gd name="connsiteY127" fmla="*/ 1333500 h 2209800"/>
              <a:gd name="connsiteX128" fmla="*/ 1854200 w 2501900"/>
              <a:gd name="connsiteY128" fmla="*/ 1270000 h 2209800"/>
              <a:gd name="connsiteX129" fmla="*/ 1892300 w 2501900"/>
              <a:gd name="connsiteY129" fmla="*/ 1257300 h 2209800"/>
              <a:gd name="connsiteX130" fmla="*/ 1943100 w 2501900"/>
              <a:gd name="connsiteY130" fmla="*/ 12954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2501900" h="2209800">
                <a:moveTo>
                  <a:pt x="0" y="2209800"/>
                </a:moveTo>
                <a:cubicBezTo>
                  <a:pt x="4581" y="2109024"/>
                  <a:pt x="9350" y="1842198"/>
                  <a:pt x="38100" y="1727200"/>
                </a:cubicBezTo>
                <a:cubicBezTo>
                  <a:pt x="42333" y="1710267"/>
                  <a:pt x="47014" y="1693439"/>
                  <a:pt x="50800" y="1676400"/>
                </a:cubicBezTo>
                <a:cubicBezTo>
                  <a:pt x="74734" y="1568695"/>
                  <a:pt x="49252" y="1655643"/>
                  <a:pt x="88900" y="1536700"/>
                </a:cubicBezTo>
                <a:lnTo>
                  <a:pt x="101600" y="1498600"/>
                </a:lnTo>
                <a:cubicBezTo>
                  <a:pt x="105833" y="1485900"/>
                  <a:pt x="106874" y="1471639"/>
                  <a:pt x="114300" y="1460500"/>
                </a:cubicBezTo>
                <a:lnTo>
                  <a:pt x="190500" y="1346200"/>
                </a:lnTo>
                <a:cubicBezTo>
                  <a:pt x="198967" y="1333500"/>
                  <a:pt x="205107" y="1318893"/>
                  <a:pt x="215900" y="1308100"/>
                </a:cubicBezTo>
                <a:cubicBezTo>
                  <a:pt x="228600" y="1295400"/>
                  <a:pt x="242502" y="1283798"/>
                  <a:pt x="254000" y="1270000"/>
                </a:cubicBezTo>
                <a:cubicBezTo>
                  <a:pt x="263771" y="1258274"/>
                  <a:pt x="267913" y="1241951"/>
                  <a:pt x="279400" y="1231900"/>
                </a:cubicBezTo>
                <a:cubicBezTo>
                  <a:pt x="302374" y="1211798"/>
                  <a:pt x="330200" y="1198033"/>
                  <a:pt x="355600" y="1181100"/>
                </a:cubicBezTo>
                <a:lnTo>
                  <a:pt x="393700" y="1155700"/>
                </a:lnTo>
                <a:cubicBezTo>
                  <a:pt x="406400" y="1147233"/>
                  <a:pt x="417320" y="1135127"/>
                  <a:pt x="431800" y="1130300"/>
                </a:cubicBezTo>
                <a:cubicBezTo>
                  <a:pt x="457200" y="1121833"/>
                  <a:pt x="485723" y="1119752"/>
                  <a:pt x="508000" y="1104900"/>
                </a:cubicBezTo>
                <a:cubicBezTo>
                  <a:pt x="568377" y="1064648"/>
                  <a:pt x="531620" y="1084327"/>
                  <a:pt x="622300" y="1054100"/>
                </a:cubicBezTo>
                <a:lnTo>
                  <a:pt x="698500" y="1028700"/>
                </a:lnTo>
                <a:cubicBezTo>
                  <a:pt x="711200" y="1024467"/>
                  <a:pt x="723348" y="1017893"/>
                  <a:pt x="736600" y="1016000"/>
                </a:cubicBezTo>
                <a:lnTo>
                  <a:pt x="825500" y="1003300"/>
                </a:lnTo>
                <a:cubicBezTo>
                  <a:pt x="889000" y="1007533"/>
                  <a:pt x="952748" y="1008972"/>
                  <a:pt x="1016000" y="1016000"/>
                </a:cubicBezTo>
                <a:cubicBezTo>
                  <a:pt x="1029305" y="1017478"/>
                  <a:pt x="1043647" y="1020337"/>
                  <a:pt x="1054100" y="1028700"/>
                </a:cubicBezTo>
                <a:cubicBezTo>
                  <a:pt x="1066019" y="1038235"/>
                  <a:pt x="1066557" y="1058710"/>
                  <a:pt x="1079500" y="1066800"/>
                </a:cubicBezTo>
                <a:cubicBezTo>
                  <a:pt x="1102204" y="1080990"/>
                  <a:pt x="1133423" y="1077348"/>
                  <a:pt x="1155700" y="1092200"/>
                </a:cubicBezTo>
                <a:lnTo>
                  <a:pt x="1193800" y="1117600"/>
                </a:lnTo>
                <a:cubicBezTo>
                  <a:pt x="1206642" y="1136863"/>
                  <a:pt x="1231900" y="1167510"/>
                  <a:pt x="1231900" y="1193800"/>
                </a:cubicBezTo>
                <a:cubicBezTo>
                  <a:pt x="1231900" y="1210207"/>
                  <a:pt x="1222140" y="1292648"/>
                  <a:pt x="1206500" y="1320800"/>
                </a:cubicBezTo>
                <a:cubicBezTo>
                  <a:pt x="1191675" y="1347485"/>
                  <a:pt x="1172633" y="1371600"/>
                  <a:pt x="1155700" y="1397000"/>
                </a:cubicBezTo>
                <a:lnTo>
                  <a:pt x="1130300" y="1435100"/>
                </a:lnTo>
                <a:cubicBezTo>
                  <a:pt x="1114491" y="1458814"/>
                  <a:pt x="1092684" y="1496920"/>
                  <a:pt x="1066800" y="1511300"/>
                </a:cubicBezTo>
                <a:cubicBezTo>
                  <a:pt x="1043395" y="1524303"/>
                  <a:pt x="1016000" y="1528233"/>
                  <a:pt x="990600" y="1536700"/>
                </a:cubicBezTo>
                <a:lnTo>
                  <a:pt x="952500" y="1549400"/>
                </a:lnTo>
                <a:lnTo>
                  <a:pt x="914400" y="1562100"/>
                </a:lnTo>
                <a:cubicBezTo>
                  <a:pt x="876312" y="1555752"/>
                  <a:pt x="795543" y="1546362"/>
                  <a:pt x="762000" y="1524000"/>
                </a:cubicBezTo>
                <a:cubicBezTo>
                  <a:pt x="674661" y="1465774"/>
                  <a:pt x="714760" y="1482853"/>
                  <a:pt x="647700" y="1460500"/>
                </a:cubicBezTo>
                <a:cubicBezTo>
                  <a:pt x="639233" y="1447800"/>
                  <a:pt x="628499" y="1436348"/>
                  <a:pt x="622300" y="1422400"/>
                </a:cubicBezTo>
                <a:cubicBezTo>
                  <a:pt x="611426" y="1397934"/>
                  <a:pt x="596900" y="1346200"/>
                  <a:pt x="596900" y="1346200"/>
                </a:cubicBezTo>
                <a:cubicBezTo>
                  <a:pt x="606778" y="1257298"/>
                  <a:pt x="590131" y="1247643"/>
                  <a:pt x="635000" y="1193800"/>
                </a:cubicBezTo>
                <a:cubicBezTo>
                  <a:pt x="646498" y="1180002"/>
                  <a:pt x="658923" y="1166727"/>
                  <a:pt x="673100" y="1155700"/>
                </a:cubicBezTo>
                <a:cubicBezTo>
                  <a:pt x="697197" y="1136958"/>
                  <a:pt x="749300" y="1104900"/>
                  <a:pt x="749300" y="1104900"/>
                </a:cubicBezTo>
                <a:cubicBezTo>
                  <a:pt x="833967" y="1109133"/>
                  <a:pt x="918846" y="1110256"/>
                  <a:pt x="1003300" y="1117600"/>
                </a:cubicBezTo>
                <a:cubicBezTo>
                  <a:pt x="1016637" y="1118760"/>
                  <a:pt x="1033619" y="1119407"/>
                  <a:pt x="1041400" y="1130300"/>
                </a:cubicBezTo>
                <a:cubicBezTo>
                  <a:pt x="1059303" y="1155365"/>
                  <a:pt x="1073097" y="1237983"/>
                  <a:pt x="1079500" y="1270000"/>
                </a:cubicBezTo>
                <a:cubicBezTo>
                  <a:pt x="1074622" y="1299266"/>
                  <a:pt x="1069732" y="1353036"/>
                  <a:pt x="1054100" y="1384300"/>
                </a:cubicBezTo>
                <a:cubicBezTo>
                  <a:pt x="1047274" y="1397952"/>
                  <a:pt x="1040619" y="1412865"/>
                  <a:pt x="1028700" y="1422400"/>
                </a:cubicBezTo>
                <a:cubicBezTo>
                  <a:pt x="1018247" y="1430763"/>
                  <a:pt x="1003300" y="1430867"/>
                  <a:pt x="990600" y="1435100"/>
                </a:cubicBezTo>
                <a:cubicBezTo>
                  <a:pt x="960967" y="1430867"/>
                  <a:pt x="931053" y="1428271"/>
                  <a:pt x="901700" y="1422400"/>
                </a:cubicBezTo>
                <a:cubicBezTo>
                  <a:pt x="888573" y="1419775"/>
                  <a:pt x="873066" y="1419166"/>
                  <a:pt x="863600" y="1409700"/>
                </a:cubicBezTo>
                <a:cubicBezTo>
                  <a:pt x="854134" y="1400234"/>
                  <a:pt x="855133" y="1384300"/>
                  <a:pt x="850900" y="1371600"/>
                </a:cubicBezTo>
                <a:cubicBezTo>
                  <a:pt x="853025" y="1356726"/>
                  <a:pt x="866979" y="1221180"/>
                  <a:pt x="889000" y="1206500"/>
                </a:cubicBezTo>
                <a:lnTo>
                  <a:pt x="927100" y="1181100"/>
                </a:lnTo>
                <a:cubicBezTo>
                  <a:pt x="994833" y="1079500"/>
                  <a:pt x="905933" y="1202267"/>
                  <a:pt x="990600" y="1117600"/>
                </a:cubicBezTo>
                <a:cubicBezTo>
                  <a:pt x="1075267" y="1032933"/>
                  <a:pt x="952500" y="1121833"/>
                  <a:pt x="1054100" y="1054100"/>
                </a:cubicBezTo>
                <a:cubicBezTo>
                  <a:pt x="1086022" y="958335"/>
                  <a:pt x="1039248" y="1072664"/>
                  <a:pt x="1104900" y="990600"/>
                </a:cubicBezTo>
                <a:cubicBezTo>
                  <a:pt x="1175007" y="902966"/>
                  <a:pt x="1046511" y="999893"/>
                  <a:pt x="1155700" y="927100"/>
                </a:cubicBezTo>
                <a:cubicBezTo>
                  <a:pt x="1228493" y="817911"/>
                  <a:pt x="1141220" y="956060"/>
                  <a:pt x="1193800" y="850900"/>
                </a:cubicBezTo>
                <a:cubicBezTo>
                  <a:pt x="1200626" y="837248"/>
                  <a:pt x="1213001" y="826748"/>
                  <a:pt x="1219200" y="812800"/>
                </a:cubicBezTo>
                <a:lnTo>
                  <a:pt x="1257300" y="698500"/>
                </a:lnTo>
                <a:cubicBezTo>
                  <a:pt x="1261533" y="685800"/>
                  <a:pt x="1262574" y="671539"/>
                  <a:pt x="1270000" y="660400"/>
                </a:cubicBezTo>
                <a:cubicBezTo>
                  <a:pt x="1278467" y="647700"/>
                  <a:pt x="1289201" y="636248"/>
                  <a:pt x="1295400" y="622300"/>
                </a:cubicBezTo>
                <a:cubicBezTo>
                  <a:pt x="1306274" y="597834"/>
                  <a:pt x="1320800" y="546100"/>
                  <a:pt x="1320800" y="546100"/>
                </a:cubicBezTo>
                <a:cubicBezTo>
                  <a:pt x="1316567" y="508000"/>
                  <a:pt x="1326274" y="465552"/>
                  <a:pt x="1308100" y="431800"/>
                </a:cubicBezTo>
                <a:cubicBezTo>
                  <a:pt x="1284579" y="388119"/>
                  <a:pt x="1223091" y="378798"/>
                  <a:pt x="1181100" y="368300"/>
                </a:cubicBezTo>
                <a:cubicBezTo>
                  <a:pt x="1147233" y="372533"/>
                  <a:pt x="1112428" y="372020"/>
                  <a:pt x="1079500" y="381000"/>
                </a:cubicBezTo>
                <a:cubicBezTo>
                  <a:pt x="1050089" y="389021"/>
                  <a:pt x="1028477" y="419546"/>
                  <a:pt x="1016000" y="444500"/>
                </a:cubicBezTo>
                <a:cubicBezTo>
                  <a:pt x="1010013" y="456474"/>
                  <a:pt x="1007533" y="469900"/>
                  <a:pt x="1003300" y="482600"/>
                </a:cubicBezTo>
                <a:cubicBezTo>
                  <a:pt x="1007533" y="503767"/>
                  <a:pt x="1010765" y="525159"/>
                  <a:pt x="1016000" y="546100"/>
                </a:cubicBezTo>
                <a:cubicBezTo>
                  <a:pt x="1019247" y="559087"/>
                  <a:pt x="1017807" y="576419"/>
                  <a:pt x="1028700" y="584200"/>
                </a:cubicBezTo>
                <a:cubicBezTo>
                  <a:pt x="1050487" y="599762"/>
                  <a:pt x="1079500" y="601133"/>
                  <a:pt x="1104900" y="609600"/>
                </a:cubicBezTo>
                <a:lnTo>
                  <a:pt x="1257300" y="660400"/>
                </a:lnTo>
                <a:lnTo>
                  <a:pt x="1295400" y="673100"/>
                </a:lnTo>
                <a:cubicBezTo>
                  <a:pt x="1308100" y="677333"/>
                  <a:pt x="1320248" y="683907"/>
                  <a:pt x="1333500" y="685800"/>
                </a:cubicBezTo>
                <a:lnTo>
                  <a:pt x="1511300" y="711200"/>
                </a:lnTo>
                <a:cubicBezTo>
                  <a:pt x="1659467" y="706967"/>
                  <a:pt x="1807968" y="709317"/>
                  <a:pt x="1955800" y="698500"/>
                </a:cubicBezTo>
                <a:lnTo>
                  <a:pt x="2070100" y="660400"/>
                </a:lnTo>
                <a:cubicBezTo>
                  <a:pt x="2082800" y="656167"/>
                  <a:pt x="2097061" y="655126"/>
                  <a:pt x="2108200" y="647700"/>
                </a:cubicBezTo>
                <a:cubicBezTo>
                  <a:pt x="2120900" y="639233"/>
                  <a:pt x="2132352" y="628499"/>
                  <a:pt x="2146300" y="622300"/>
                </a:cubicBezTo>
                <a:cubicBezTo>
                  <a:pt x="2170766" y="611426"/>
                  <a:pt x="2196525" y="603394"/>
                  <a:pt x="2222500" y="596900"/>
                </a:cubicBezTo>
                <a:cubicBezTo>
                  <a:pt x="2238776" y="592831"/>
                  <a:pt x="2293180" y="580610"/>
                  <a:pt x="2311400" y="571500"/>
                </a:cubicBezTo>
                <a:cubicBezTo>
                  <a:pt x="2325052" y="564674"/>
                  <a:pt x="2336800" y="554567"/>
                  <a:pt x="2349500" y="546100"/>
                </a:cubicBezTo>
                <a:cubicBezTo>
                  <a:pt x="2357967" y="533400"/>
                  <a:pt x="2365129" y="519726"/>
                  <a:pt x="2374900" y="508000"/>
                </a:cubicBezTo>
                <a:cubicBezTo>
                  <a:pt x="2411426" y="464169"/>
                  <a:pt x="2442401" y="457897"/>
                  <a:pt x="2463800" y="393700"/>
                </a:cubicBezTo>
                <a:lnTo>
                  <a:pt x="2489200" y="317500"/>
                </a:lnTo>
                <a:lnTo>
                  <a:pt x="2501900" y="279400"/>
                </a:lnTo>
                <a:cubicBezTo>
                  <a:pt x="2491664" y="187280"/>
                  <a:pt x="2496498" y="184292"/>
                  <a:pt x="2476500" y="114300"/>
                </a:cubicBezTo>
                <a:cubicBezTo>
                  <a:pt x="2472822" y="101428"/>
                  <a:pt x="2473266" y="85666"/>
                  <a:pt x="2463800" y="76200"/>
                </a:cubicBezTo>
                <a:cubicBezTo>
                  <a:pt x="2442214" y="54614"/>
                  <a:pt x="2416560" y="35053"/>
                  <a:pt x="2387600" y="25400"/>
                </a:cubicBezTo>
                <a:lnTo>
                  <a:pt x="2311400" y="0"/>
                </a:lnTo>
                <a:cubicBezTo>
                  <a:pt x="2166760" y="16071"/>
                  <a:pt x="2228996" y="-8564"/>
                  <a:pt x="2120900" y="63500"/>
                </a:cubicBezTo>
                <a:lnTo>
                  <a:pt x="2082800" y="88900"/>
                </a:lnTo>
                <a:lnTo>
                  <a:pt x="2044700" y="114300"/>
                </a:lnTo>
                <a:cubicBezTo>
                  <a:pt x="2004448" y="174677"/>
                  <a:pt x="2024127" y="137920"/>
                  <a:pt x="1993900" y="228600"/>
                </a:cubicBezTo>
                <a:lnTo>
                  <a:pt x="1981200" y="266700"/>
                </a:lnTo>
                <a:cubicBezTo>
                  <a:pt x="1985433" y="317500"/>
                  <a:pt x="1979896" y="370085"/>
                  <a:pt x="1993900" y="419100"/>
                </a:cubicBezTo>
                <a:cubicBezTo>
                  <a:pt x="1998093" y="433776"/>
                  <a:pt x="2018052" y="438301"/>
                  <a:pt x="2032000" y="444500"/>
                </a:cubicBezTo>
                <a:cubicBezTo>
                  <a:pt x="2056466" y="455374"/>
                  <a:pt x="2082800" y="461433"/>
                  <a:pt x="2108200" y="469900"/>
                </a:cubicBezTo>
                <a:cubicBezTo>
                  <a:pt x="2175260" y="492253"/>
                  <a:pt x="2135161" y="475174"/>
                  <a:pt x="2222500" y="533400"/>
                </a:cubicBezTo>
                <a:cubicBezTo>
                  <a:pt x="2256367" y="555978"/>
                  <a:pt x="2272373" y="563051"/>
                  <a:pt x="2298700" y="596900"/>
                </a:cubicBezTo>
                <a:cubicBezTo>
                  <a:pt x="2356145" y="670758"/>
                  <a:pt x="2347044" y="665732"/>
                  <a:pt x="2374900" y="749300"/>
                </a:cubicBezTo>
                <a:lnTo>
                  <a:pt x="2374900" y="749300"/>
                </a:lnTo>
                <a:cubicBezTo>
                  <a:pt x="2391833" y="774700"/>
                  <a:pt x="2416047" y="796540"/>
                  <a:pt x="2425700" y="825500"/>
                </a:cubicBezTo>
                <a:lnTo>
                  <a:pt x="2463800" y="939800"/>
                </a:lnTo>
                <a:lnTo>
                  <a:pt x="2476500" y="977900"/>
                </a:lnTo>
                <a:cubicBezTo>
                  <a:pt x="2472267" y="1071033"/>
                  <a:pt x="2471235" y="1164367"/>
                  <a:pt x="2463800" y="1257300"/>
                </a:cubicBezTo>
                <a:cubicBezTo>
                  <a:pt x="2460752" y="1295403"/>
                  <a:pt x="2414503" y="1350296"/>
                  <a:pt x="2400300" y="1371600"/>
                </a:cubicBezTo>
                <a:lnTo>
                  <a:pt x="2374900" y="1409700"/>
                </a:lnTo>
                <a:cubicBezTo>
                  <a:pt x="2366433" y="1422400"/>
                  <a:pt x="2362200" y="1439333"/>
                  <a:pt x="2349500" y="1447800"/>
                </a:cubicBezTo>
                <a:cubicBezTo>
                  <a:pt x="2336800" y="1456267"/>
                  <a:pt x="2323126" y="1463429"/>
                  <a:pt x="2311400" y="1473200"/>
                </a:cubicBezTo>
                <a:cubicBezTo>
                  <a:pt x="2269269" y="1508309"/>
                  <a:pt x="2282498" y="1513051"/>
                  <a:pt x="2235200" y="1536700"/>
                </a:cubicBezTo>
                <a:cubicBezTo>
                  <a:pt x="2223226" y="1542687"/>
                  <a:pt x="2209074" y="1543413"/>
                  <a:pt x="2197100" y="1549400"/>
                </a:cubicBezTo>
                <a:cubicBezTo>
                  <a:pt x="2183448" y="1556226"/>
                  <a:pt x="2172652" y="1567974"/>
                  <a:pt x="2159000" y="1574800"/>
                </a:cubicBezTo>
                <a:cubicBezTo>
                  <a:pt x="2147026" y="1580787"/>
                  <a:pt x="2133772" y="1583822"/>
                  <a:pt x="2120900" y="1587500"/>
                </a:cubicBezTo>
                <a:cubicBezTo>
                  <a:pt x="2061020" y="1604609"/>
                  <a:pt x="2053148" y="1602622"/>
                  <a:pt x="1981200" y="1612900"/>
                </a:cubicBezTo>
                <a:cubicBezTo>
                  <a:pt x="1938867" y="1608667"/>
                  <a:pt x="1896250" y="1606669"/>
                  <a:pt x="1854200" y="1600200"/>
                </a:cubicBezTo>
                <a:cubicBezTo>
                  <a:pt x="1816453" y="1594393"/>
                  <a:pt x="1760395" y="1557195"/>
                  <a:pt x="1739900" y="1536700"/>
                </a:cubicBezTo>
                <a:cubicBezTo>
                  <a:pt x="1715974" y="1512774"/>
                  <a:pt x="1690545" y="1492326"/>
                  <a:pt x="1676400" y="1460500"/>
                </a:cubicBezTo>
                <a:cubicBezTo>
                  <a:pt x="1665526" y="1436034"/>
                  <a:pt x="1651000" y="1384300"/>
                  <a:pt x="1651000" y="1384300"/>
                </a:cubicBezTo>
                <a:cubicBezTo>
                  <a:pt x="1655233" y="1341967"/>
                  <a:pt x="1654133" y="1298755"/>
                  <a:pt x="1663700" y="1257300"/>
                </a:cubicBezTo>
                <a:cubicBezTo>
                  <a:pt x="1673321" y="1215608"/>
                  <a:pt x="1741824" y="1184051"/>
                  <a:pt x="1765300" y="1168400"/>
                </a:cubicBezTo>
                <a:cubicBezTo>
                  <a:pt x="1778000" y="1159933"/>
                  <a:pt x="1789748" y="1149826"/>
                  <a:pt x="1803400" y="1143000"/>
                </a:cubicBezTo>
                <a:cubicBezTo>
                  <a:pt x="1867852" y="1110774"/>
                  <a:pt x="1838448" y="1128102"/>
                  <a:pt x="1892300" y="1092200"/>
                </a:cubicBezTo>
                <a:cubicBezTo>
                  <a:pt x="1930400" y="1096433"/>
                  <a:pt x="1968787" y="1098598"/>
                  <a:pt x="2006600" y="1104900"/>
                </a:cubicBezTo>
                <a:cubicBezTo>
                  <a:pt x="2019805" y="1107101"/>
                  <a:pt x="2035234" y="1108134"/>
                  <a:pt x="2044700" y="1117600"/>
                </a:cubicBezTo>
                <a:cubicBezTo>
                  <a:pt x="2088369" y="1161269"/>
                  <a:pt x="2092230" y="1183990"/>
                  <a:pt x="2108200" y="1231900"/>
                </a:cubicBezTo>
                <a:cubicBezTo>
                  <a:pt x="2103967" y="1270000"/>
                  <a:pt x="2104797" y="1309010"/>
                  <a:pt x="2095500" y="1346200"/>
                </a:cubicBezTo>
                <a:cubicBezTo>
                  <a:pt x="2091798" y="1361008"/>
                  <a:pt x="2079871" y="1372574"/>
                  <a:pt x="2070100" y="1384300"/>
                </a:cubicBezTo>
                <a:cubicBezTo>
                  <a:pt x="2050038" y="1408375"/>
                  <a:pt x="2022443" y="1433529"/>
                  <a:pt x="1993900" y="1447800"/>
                </a:cubicBezTo>
                <a:cubicBezTo>
                  <a:pt x="1981926" y="1453787"/>
                  <a:pt x="1968500" y="1456267"/>
                  <a:pt x="1955800" y="1460500"/>
                </a:cubicBezTo>
                <a:cubicBezTo>
                  <a:pt x="1896670" y="1448674"/>
                  <a:pt x="1890600" y="1463026"/>
                  <a:pt x="1866900" y="1409700"/>
                </a:cubicBezTo>
                <a:cubicBezTo>
                  <a:pt x="1856026" y="1385234"/>
                  <a:pt x="1841500" y="1333500"/>
                  <a:pt x="1841500" y="1333500"/>
                </a:cubicBezTo>
                <a:cubicBezTo>
                  <a:pt x="1845733" y="1312333"/>
                  <a:pt x="1842226" y="1287961"/>
                  <a:pt x="1854200" y="1270000"/>
                </a:cubicBezTo>
                <a:cubicBezTo>
                  <a:pt x="1861626" y="1258861"/>
                  <a:pt x="1879095" y="1255099"/>
                  <a:pt x="1892300" y="1257300"/>
                </a:cubicBezTo>
                <a:cubicBezTo>
                  <a:pt x="1909533" y="1260172"/>
                  <a:pt x="1929746" y="1282046"/>
                  <a:pt x="1943100" y="1295400"/>
                </a:cubicBezTo>
              </a:path>
            </a:pathLst>
          </a:custGeom>
          <a:noFill/>
          <a:ln w="25400">
            <a:solidFill>
              <a:srgbClr val="C00000"/>
            </a:solidFill>
            <a:prstDash val="sysDash"/>
            <a:head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23E12B9-84B7-FE47-8F21-9337B0FB7585}"/>
              </a:ext>
            </a:extLst>
          </p:cNvPr>
          <p:cNvSpPr/>
          <p:nvPr/>
        </p:nvSpPr>
        <p:spPr>
          <a:xfrm>
            <a:off x="7583675" y="4565650"/>
            <a:ext cx="127000" cy="1651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A2C25DB-FEFB-784A-8DC2-7772709E7097}"/>
              </a:ext>
            </a:extLst>
          </p:cNvPr>
          <p:cNvSpPr txBox="1"/>
          <p:nvPr/>
        </p:nvSpPr>
        <p:spPr>
          <a:xfrm>
            <a:off x="8164557" y="4463534"/>
            <a:ext cx="818622" cy="369332"/>
          </a:xfrm>
          <a:prstGeom prst="rect">
            <a:avLst/>
          </a:prstGeom>
          <a:noFill/>
        </p:spPr>
        <p:txBody>
          <a:bodyPr wrap="none" rtlCol="0">
            <a:spAutoFit/>
          </a:bodyPr>
          <a:lstStyle/>
          <a:p>
            <a:r>
              <a:rPr lang="en-US" dirty="0"/>
              <a:t>Reality</a:t>
            </a:r>
          </a:p>
        </p:txBody>
      </p:sp>
      <p:pic>
        <p:nvPicPr>
          <p:cNvPr id="3" name="Picture 2">
            <a:extLst>
              <a:ext uri="{FF2B5EF4-FFF2-40B4-BE49-F238E27FC236}">
                <a16:creationId xmlns:a16="http://schemas.microsoft.com/office/drawing/2014/main" id="{7917AF18-C352-C140-8C5D-4F33964139E8}"/>
              </a:ext>
            </a:extLst>
          </p:cNvPr>
          <p:cNvPicPr>
            <a:picLocks noChangeAspect="1"/>
          </p:cNvPicPr>
          <p:nvPr/>
        </p:nvPicPr>
        <p:blipFill rotWithShape="1">
          <a:blip r:embed="rId3"/>
          <a:srcRect l="22063" t="1" r="36025" b="71970"/>
          <a:stretch/>
        </p:blipFill>
        <p:spPr>
          <a:xfrm>
            <a:off x="4285265" y="1759899"/>
            <a:ext cx="1061545" cy="653209"/>
          </a:xfrm>
          <a:prstGeom prst="rect">
            <a:avLst/>
          </a:prstGeom>
        </p:spPr>
      </p:pic>
    </p:spTree>
    <p:extLst>
      <p:ext uri="{BB962C8B-B14F-4D97-AF65-F5344CB8AC3E}">
        <p14:creationId xmlns:p14="http://schemas.microsoft.com/office/powerpoint/2010/main" val="4171592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034E2-10FD-834F-860D-F6B4788B6AA1}"/>
              </a:ext>
            </a:extLst>
          </p:cNvPr>
          <p:cNvSpPr>
            <a:spLocks noGrp="1"/>
          </p:cNvSpPr>
          <p:nvPr>
            <p:ph type="title"/>
          </p:nvPr>
        </p:nvSpPr>
        <p:spPr/>
        <p:txBody>
          <a:bodyPr/>
          <a:lstStyle/>
          <a:p>
            <a:r>
              <a:rPr lang="en-US" dirty="0"/>
              <a:t>Asynchronous Page Faults</a:t>
            </a:r>
          </a:p>
        </p:txBody>
      </p:sp>
      <p:sp>
        <p:nvSpPr>
          <p:cNvPr id="4" name="Slide Number Placeholder 3">
            <a:extLst>
              <a:ext uri="{FF2B5EF4-FFF2-40B4-BE49-F238E27FC236}">
                <a16:creationId xmlns:a16="http://schemas.microsoft.com/office/drawing/2014/main" id="{3C6D633A-D4CA-F741-B138-18B07461A197}"/>
              </a:ext>
            </a:extLst>
          </p:cNvPr>
          <p:cNvSpPr>
            <a:spLocks noGrp="1"/>
          </p:cNvSpPr>
          <p:nvPr>
            <p:ph type="sldNum" sz="quarter" idx="12"/>
          </p:nvPr>
        </p:nvSpPr>
        <p:spPr/>
        <p:txBody>
          <a:bodyPr/>
          <a:lstStyle/>
          <a:p>
            <a:fld id="{C7B98C49-481B-5940-955C-BA25B8A25E4C}" type="slidenum">
              <a:rPr lang="en-US" smtClean="0"/>
              <a:t>8</a:t>
            </a:fld>
            <a:endParaRPr lang="en-US"/>
          </a:p>
        </p:txBody>
      </p:sp>
      <p:sp>
        <p:nvSpPr>
          <p:cNvPr id="41" name="Content Placeholder 2">
            <a:extLst>
              <a:ext uri="{FF2B5EF4-FFF2-40B4-BE49-F238E27FC236}">
                <a16:creationId xmlns:a16="http://schemas.microsoft.com/office/drawing/2014/main" id="{524963A4-3D61-B84A-A972-8916C0C66445}"/>
              </a:ext>
            </a:extLst>
          </p:cNvPr>
          <p:cNvSpPr txBox="1">
            <a:spLocks/>
          </p:cNvSpPr>
          <p:nvPr/>
        </p:nvSpPr>
        <p:spPr>
          <a:xfrm>
            <a:off x="961803" y="1690688"/>
            <a:ext cx="5468813" cy="41375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20" name="Rectangle: Rounded Corners 27">
            <a:extLst>
              <a:ext uri="{FF2B5EF4-FFF2-40B4-BE49-F238E27FC236}">
                <a16:creationId xmlns:a16="http://schemas.microsoft.com/office/drawing/2014/main" id="{71C79A50-FFCA-364E-AFC6-340ACE4ADC12}"/>
              </a:ext>
            </a:extLst>
          </p:cNvPr>
          <p:cNvSpPr/>
          <p:nvPr/>
        </p:nvSpPr>
        <p:spPr>
          <a:xfrm>
            <a:off x="8395600" y="3827570"/>
            <a:ext cx="2324813" cy="386694"/>
          </a:xfrm>
          <a:prstGeom prst="roundRect">
            <a:avLst>
              <a:gd name="adj" fmla="val 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horz" rIns="91440" rtlCol="0" anchor="ctr" anchorCtr="0"/>
          <a:lstStyle/>
          <a:p>
            <a:pPr algn="ctr"/>
            <a:r>
              <a:rPr lang="en-US" sz="2000" dirty="0">
                <a:solidFill>
                  <a:schemeClr val="tx1"/>
                </a:solidFill>
                <a:latin typeface="Abadi" panose="020B0604020104020204" pitchFamily="34" charset="0"/>
                <a:cs typeface="Aldhabi" panose="020B0604020202020204" pitchFamily="2" charset="-78"/>
              </a:rPr>
              <a:t>Kernel</a:t>
            </a:r>
          </a:p>
        </p:txBody>
      </p:sp>
      <p:sp>
        <p:nvSpPr>
          <p:cNvPr id="21" name="Rectangle 20">
            <a:extLst>
              <a:ext uri="{FF2B5EF4-FFF2-40B4-BE49-F238E27FC236}">
                <a16:creationId xmlns:a16="http://schemas.microsoft.com/office/drawing/2014/main" id="{AF88735C-1167-FE4E-82A2-2BE9EB204DE2}"/>
              </a:ext>
            </a:extLst>
          </p:cNvPr>
          <p:cNvSpPr/>
          <p:nvPr/>
        </p:nvSpPr>
        <p:spPr>
          <a:xfrm>
            <a:off x="7186875" y="3823464"/>
            <a:ext cx="1063776" cy="641347"/>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badi" panose="020B0604020104020204" pitchFamily="34" charset="0"/>
              </a:rPr>
              <a:t>Local Memory</a:t>
            </a:r>
          </a:p>
        </p:txBody>
      </p:sp>
      <p:sp>
        <p:nvSpPr>
          <p:cNvPr id="22" name="Rounded Rectangle 21">
            <a:extLst>
              <a:ext uri="{FF2B5EF4-FFF2-40B4-BE49-F238E27FC236}">
                <a16:creationId xmlns:a16="http://schemas.microsoft.com/office/drawing/2014/main" id="{B6375F66-DDB0-3442-B636-28FE2F8F47A5}"/>
              </a:ext>
            </a:extLst>
          </p:cNvPr>
          <p:cNvSpPr/>
          <p:nvPr/>
        </p:nvSpPr>
        <p:spPr>
          <a:xfrm>
            <a:off x="7134961" y="1825624"/>
            <a:ext cx="3585452" cy="1816095"/>
          </a:xfrm>
          <a:prstGeom prst="roundRect">
            <a:avLst>
              <a:gd name="adj" fmla="val 0"/>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t" anchorCtr="0"/>
          <a:lstStyle/>
          <a:p>
            <a:pPr algn="ctr"/>
            <a:r>
              <a:rPr lang="en-US" sz="2000" dirty="0">
                <a:solidFill>
                  <a:schemeClr val="tx1"/>
                </a:solidFill>
                <a:latin typeface="Abadi" panose="020B0604020104020204" pitchFamily="34" charset="0"/>
              </a:rPr>
              <a:t>Application</a:t>
            </a:r>
            <a:endParaRPr lang="en-US" dirty="0">
              <a:solidFill>
                <a:schemeClr val="tx1"/>
              </a:solidFill>
              <a:latin typeface="Abadi" panose="020B0604020104020204" pitchFamily="34" charset="0"/>
            </a:endParaRPr>
          </a:p>
        </p:txBody>
      </p:sp>
      <p:sp>
        <p:nvSpPr>
          <p:cNvPr id="23" name="Rectangle 22">
            <a:extLst>
              <a:ext uri="{FF2B5EF4-FFF2-40B4-BE49-F238E27FC236}">
                <a16:creationId xmlns:a16="http://schemas.microsoft.com/office/drawing/2014/main" id="{12079724-50BD-5341-A32D-B3095E28A7CB}"/>
              </a:ext>
            </a:extLst>
          </p:cNvPr>
          <p:cNvSpPr/>
          <p:nvPr/>
        </p:nvSpPr>
        <p:spPr>
          <a:xfrm>
            <a:off x="9026146" y="5342766"/>
            <a:ext cx="1743075" cy="443724"/>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badi" panose="020B0604020104020204" pitchFamily="34" charset="0"/>
              </a:rPr>
              <a:t>Remote Memory</a:t>
            </a:r>
          </a:p>
        </p:txBody>
      </p:sp>
      <p:sp>
        <p:nvSpPr>
          <p:cNvPr id="24" name="Can 23">
            <a:extLst>
              <a:ext uri="{FF2B5EF4-FFF2-40B4-BE49-F238E27FC236}">
                <a16:creationId xmlns:a16="http://schemas.microsoft.com/office/drawing/2014/main" id="{72E2354D-1A0E-4444-9C97-3F66B01D7885}"/>
              </a:ext>
            </a:extLst>
          </p:cNvPr>
          <p:cNvSpPr/>
          <p:nvPr/>
        </p:nvSpPr>
        <p:spPr>
          <a:xfrm>
            <a:off x="9722684" y="4376169"/>
            <a:ext cx="349998" cy="875285"/>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3B5C4D3C-4F02-3247-942B-02994A369AFC}"/>
              </a:ext>
            </a:extLst>
          </p:cNvPr>
          <p:cNvSpPr/>
          <p:nvPr/>
        </p:nvSpPr>
        <p:spPr>
          <a:xfrm>
            <a:off x="9982676" y="4565441"/>
            <a:ext cx="816185" cy="461665"/>
          </a:xfrm>
          <a:prstGeom prst="rect">
            <a:avLst/>
          </a:prstGeom>
        </p:spPr>
        <p:txBody>
          <a:bodyPr wrap="none">
            <a:spAutoFit/>
          </a:bodyPr>
          <a:lstStyle/>
          <a:p>
            <a:pPr algn="ctr"/>
            <a:r>
              <a:rPr lang="en-US" sz="1200" dirty="0">
                <a:latin typeface="Abadi" panose="020B0604020202020204" pitchFamily="34" charset="0"/>
                <a:cs typeface="Aldhabi" panose="020B0604020202020204" pitchFamily="2" charset="-78"/>
              </a:rPr>
              <a:t>Network</a:t>
            </a:r>
          </a:p>
          <a:p>
            <a:pPr algn="ctr"/>
            <a:r>
              <a:rPr lang="en-US" sz="1200" dirty="0">
                <a:latin typeface="Abadi" panose="020B0604020202020204" pitchFamily="34" charset="0"/>
                <a:cs typeface="Aldhabi" panose="020B0604020202020204" pitchFamily="2" charset="-78"/>
              </a:rPr>
              <a:t>Transport</a:t>
            </a:r>
          </a:p>
        </p:txBody>
      </p:sp>
      <p:sp>
        <p:nvSpPr>
          <p:cNvPr id="27" name="TextBox 26">
            <a:extLst>
              <a:ext uri="{FF2B5EF4-FFF2-40B4-BE49-F238E27FC236}">
                <a16:creationId xmlns:a16="http://schemas.microsoft.com/office/drawing/2014/main" id="{522C1FC1-FC49-874B-A45F-7A32C382421D}"/>
              </a:ext>
            </a:extLst>
          </p:cNvPr>
          <p:cNvSpPr txBox="1"/>
          <p:nvPr/>
        </p:nvSpPr>
        <p:spPr>
          <a:xfrm>
            <a:off x="10710898" y="3343306"/>
            <a:ext cx="912169" cy="600164"/>
          </a:xfrm>
          <a:prstGeom prst="rect">
            <a:avLst/>
          </a:prstGeom>
          <a:noFill/>
        </p:spPr>
        <p:txBody>
          <a:bodyPr wrap="square" rtlCol="0">
            <a:spAutoFit/>
          </a:bodyPr>
          <a:lstStyle/>
          <a:p>
            <a:r>
              <a:rPr lang="en-US" sz="1100" dirty="0">
                <a:latin typeface="Abadi" panose="020B0604020104020204" pitchFamily="34" charset="0"/>
              </a:rPr>
              <a:t>Virtual Memory Interface </a:t>
            </a:r>
          </a:p>
        </p:txBody>
      </p:sp>
      <p:cxnSp>
        <p:nvCxnSpPr>
          <p:cNvPr id="29" name="Straight Connector 28">
            <a:extLst>
              <a:ext uri="{FF2B5EF4-FFF2-40B4-BE49-F238E27FC236}">
                <a16:creationId xmlns:a16="http://schemas.microsoft.com/office/drawing/2014/main" id="{745363F2-D2D6-3640-BBC9-DB57321B3C85}"/>
              </a:ext>
            </a:extLst>
          </p:cNvPr>
          <p:cNvCxnSpPr>
            <a:cxnSpLocks/>
          </p:cNvCxnSpPr>
          <p:nvPr/>
        </p:nvCxnSpPr>
        <p:spPr>
          <a:xfrm>
            <a:off x="7134961" y="3698330"/>
            <a:ext cx="3837838"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8788030F-9808-1144-8000-E352B9B0B5C2}"/>
              </a:ext>
            </a:extLst>
          </p:cNvPr>
          <p:cNvSpPr/>
          <p:nvPr/>
        </p:nvSpPr>
        <p:spPr>
          <a:xfrm>
            <a:off x="9228799" y="2686871"/>
            <a:ext cx="1457014" cy="936839"/>
          </a:xfrm>
          <a:prstGeom prst="roundRect">
            <a:avLst>
              <a:gd name="adj" fmla="val 27494"/>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badi" panose="020B0604020104020204" pitchFamily="34" charset="0"/>
              </a:rPr>
              <a:t>Paging Handler</a:t>
            </a:r>
          </a:p>
        </p:txBody>
      </p:sp>
      <p:sp>
        <p:nvSpPr>
          <p:cNvPr id="33" name="Rounded Rectangle 32">
            <a:extLst>
              <a:ext uri="{FF2B5EF4-FFF2-40B4-BE49-F238E27FC236}">
                <a16:creationId xmlns:a16="http://schemas.microsoft.com/office/drawing/2014/main" id="{490C8C65-F85C-3D4D-8E61-37752491FFFD}"/>
              </a:ext>
            </a:extLst>
          </p:cNvPr>
          <p:cNvSpPr/>
          <p:nvPr/>
        </p:nvSpPr>
        <p:spPr>
          <a:xfrm>
            <a:off x="7201715" y="2695269"/>
            <a:ext cx="1984512" cy="909668"/>
          </a:xfrm>
          <a:prstGeom prst="roundRect">
            <a:avLst>
              <a:gd name="adj" fmla="val 36347"/>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badi" panose="020B0604020104020204" pitchFamily="34" charset="0"/>
              </a:rPr>
              <a:t>Scheduler</a:t>
            </a:r>
            <a:endParaRPr lang="en-US" dirty="0">
              <a:solidFill>
                <a:schemeClr val="tx1"/>
              </a:solidFill>
              <a:latin typeface="Abadi" panose="020B0604020104020204" pitchFamily="34" charset="0"/>
            </a:endParaRPr>
          </a:p>
        </p:txBody>
      </p:sp>
      <p:cxnSp>
        <p:nvCxnSpPr>
          <p:cNvPr id="34" name="Elbow Connector 33">
            <a:extLst>
              <a:ext uri="{FF2B5EF4-FFF2-40B4-BE49-F238E27FC236}">
                <a16:creationId xmlns:a16="http://schemas.microsoft.com/office/drawing/2014/main" id="{DAD427C5-D86C-844A-9959-419E51894BD0}"/>
              </a:ext>
            </a:extLst>
          </p:cNvPr>
          <p:cNvCxnSpPr>
            <a:cxnSpLocks/>
          </p:cNvCxnSpPr>
          <p:nvPr/>
        </p:nvCxnSpPr>
        <p:spPr>
          <a:xfrm rot="16200000" flipH="1">
            <a:off x="8277998" y="2822329"/>
            <a:ext cx="890847" cy="104172"/>
          </a:xfrm>
          <a:prstGeom prst="bentConnector3">
            <a:avLst>
              <a:gd name="adj1" fmla="val 50000"/>
            </a:avLst>
          </a:prstGeom>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D79A2003-B7BB-2841-972E-E7BED9D17D80}"/>
              </a:ext>
            </a:extLst>
          </p:cNvPr>
          <p:cNvSpPr txBox="1">
            <a:spLocks/>
          </p:cNvSpPr>
          <p:nvPr/>
        </p:nvSpPr>
        <p:spPr>
          <a:xfrm>
            <a:off x="961802" y="1825625"/>
            <a:ext cx="5553806" cy="40026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t>Eden’s approach: T</a:t>
            </a:r>
            <a:r>
              <a:rPr lang="en-US" dirty="0"/>
              <a:t>wo key design choices</a:t>
            </a:r>
          </a:p>
          <a:p>
            <a:pPr marL="0" indent="0">
              <a:buFont typeface="Arial" panose="020B0604020202020204" pitchFamily="34" charset="0"/>
              <a:buNone/>
            </a:pPr>
            <a:endParaRPr lang="en-US" sz="1100" dirty="0"/>
          </a:p>
          <a:p>
            <a:r>
              <a:rPr lang="en-US" dirty="0"/>
              <a:t>Preempt kernel page faults with user-provided hints</a:t>
            </a:r>
          </a:p>
          <a:p>
            <a:r>
              <a:rPr lang="en-US" dirty="0"/>
              <a:t>Service pages (i.e., </a:t>
            </a:r>
            <a:r>
              <a:rPr lang="en-US" i="1" dirty="0"/>
              <a:t>remote memory handling</a:t>
            </a:r>
            <a:r>
              <a:rPr lang="en-US" dirty="0"/>
              <a:t>) from userspace</a:t>
            </a:r>
          </a:p>
          <a:p>
            <a:endParaRPr lang="en-US" dirty="0"/>
          </a:p>
          <a:p>
            <a:endParaRPr lang="en-US" dirty="0"/>
          </a:p>
          <a:p>
            <a:pPr marL="0" indent="0">
              <a:buFont typeface="Arial" panose="020B0604020202020204" pitchFamily="34" charset="0"/>
              <a:buNone/>
            </a:pPr>
            <a:endParaRPr lang="en-US" dirty="0"/>
          </a:p>
        </p:txBody>
      </p:sp>
      <p:cxnSp>
        <p:nvCxnSpPr>
          <p:cNvPr id="36" name="Elbow Connector 35">
            <a:extLst>
              <a:ext uri="{FF2B5EF4-FFF2-40B4-BE49-F238E27FC236}">
                <a16:creationId xmlns:a16="http://schemas.microsoft.com/office/drawing/2014/main" id="{CDE62785-680A-5146-9C34-09B11B91840E}"/>
              </a:ext>
            </a:extLst>
          </p:cNvPr>
          <p:cNvCxnSpPr>
            <a:cxnSpLocks/>
          </p:cNvCxnSpPr>
          <p:nvPr/>
        </p:nvCxnSpPr>
        <p:spPr>
          <a:xfrm flipV="1">
            <a:off x="8818077" y="3106676"/>
            <a:ext cx="592152" cy="197595"/>
          </a:xfrm>
          <a:prstGeom prst="bentConnector3">
            <a:avLst>
              <a:gd name="adj1" fmla="val 50000"/>
            </a:avLst>
          </a:prstGeom>
          <a:ln w="25400">
            <a:solidFill>
              <a:srgbClr val="C00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9186238-5204-9A4F-8A46-72DA626C9C81}"/>
              </a:ext>
            </a:extLst>
          </p:cNvPr>
          <p:cNvCxnSpPr>
            <a:cxnSpLocks/>
          </p:cNvCxnSpPr>
          <p:nvPr/>
        </p:nvCxnSpPr>
        <p:spPr>
          <a:xfrm flipV="1">
            <a:off x="10451726" y="3429000"/>
            <a:ext cx="0" cy="629932"/>
          </a:xfrm>
          <a:prstGeom prst="straightConnector1">
            <a:avLst/>
          </a:prstGeom>
          <a:ln w="25400" cmpd="sng">
            <a:solidFill>
              <a:srgbClr val="C00000"/>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FE68A15C-A8AB-7248-935C-8461CDE736EE}"/>
              </a:ext>
            </a:extLst>
          </p:cNvPr>
          <p:cNvSpPr/>
          <p:nvPr/>
        </p:nvSpPr>
        <p:spPr>
          <a:xfrm>
            <a:off x="8379943" y="2363792"/>
            <a:ext cx="274320" cy="2743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rPr>
              <a:t>1</a:t>
            </a:r>
            <a:endParaRPr lang="en-US" dirty="0">
              <a:solidFill>
                <a:srgbClr val="C00000"/>
              </a:solidFill>
            </a:endParaRPr>
          </a:p>
        </p:txBody>
      </p:sp>
      <p:sp>
        <p:nvSpPr>
          <p:cNvPr id="51" name="Oval 50">
            <a:extLst>
              <a:ext uri="{FF2B5EF4-FFF2-40B4-BE49-F238E27FC236}">
                <a16:creationId xmlns:a16="http://schemas.microsoft.com/office/drawing/2014/main" id="{A38B5A8E-47BA-C44C-9B34-7310D8CDC973}"/>
              </a:ext>
            </a:extLst>
          </p:cNvPr>
          <p:cNvSpPr/>
          <p:nvPr/>
        </p:nvSpPr>
        <p:spPr>
          <a:xfrm>
            <a:off x="8909272" y="2808582"/>
            <a:ext cx="274320" cy="2743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rPr>
              <a:t>2</a:t>
            </a:r>
            <a:endParaRPr lang="en-US" dirty="0">
              <a:solidFill>
                <a:srgbClr val="C00000"/>
              </a:solidFill>
            </a:endParaRPr>
          </a:p>
        </p:txBody>
      </p:sp>
      <p:sp>
        <p:nvSpPr>
          <p:cNvPr id="52" name="Oval 51">
            <a:extLst>
              <a:ext uri="{FF2B5EF4-FFF2-40B4-BE49-F238E27FC236}">
                <a16:creationId xmlns:a16="http://schemas.microsoft.com/office/drawing/2014/main" id="{EB0A8307-2BE5-3349-8394-C826C1BD20F5}"/>
              </a:ext>
            </a:extLst>
          </p:cNvPr>
          <p:cNvSpPr/>
          <p:nvPr/>
        </p:nvSpPr>
        <p:spPr>
          <a:xfrm>
            <a:off x="10835639" y="4323136"/>
            <a:ext cx="274320" cy="2743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rPr>
              <a:t>3</a:t>
            </a:r>
            <a:endParaRPr lang="en-US" dirty="0">
              <a:solidFill>
                <a:srgbClr val="C00000"/>
              </a:solidFill>
            </a:endParaRPr>
          </a:p>
        </p:txBody>
      </p:sp>
      <p:sp>
        <p:nvSpPr>
          <p:cNvPr id="53" name="Oval 52">
            <a:extLst>
              <a:ext uri="{FF2B5EF4-FFF2-40B4-BE49-F238E27FC236}">
                <a16:creationId xmlns:a16="http://schemas.microsoft.com/office/drawing/2014/main" id="{5E3730CC-8CA3-2E4B-84BB-DB90F6E532B8}"/>
              </a:ext>
            </a:extLst>
          </p:cNvPr>
          <p:cNvSpPr/>
          <p:nvPr/>
        </p:nvSpPr>
        <p:spPr>
          <a:xfrm>
            <a:off x="10141564" y="3402406"/>
            <a:ext cx="274320" cy="2743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rPr>
              <a:t>4</a:t>
            </a:r>
            <a:endParaRPr lang="en-US" dirty="0">
              <a:solidFill>
                <a:srgbClr val="C00000"/>
              </a:solidFill>
            </a:endParaRPr>
          </a:p>
        </p:txBody>
      </p:sp>
      <p:cxnSp>
        <p:nvCxnSpPr>
          <p:cNvPr id="37" name="Elbow Connector 36">
            <a:extLst>
              <a:ext uri="{FF2B5EF4-FFF2-40B4-BE49-F238E27FC236}">
                <a16:creationId xmlns:a16="http://schemas.microsoft.com/office/drawing/2014/main" id="{A060CC10-E9C0-7F40-95BA-22ACE08A1044}"/>
              </a:ext>
            </a:extLst>
          </p:cNvPr>
          <p:cNvCxnSpPr>
            <a:cxnSpLocks/>
            <a:stCxn id="30" idx="3"/>
            <a:endCxn id="23" idx="0"/>
          </p:cNvCxnSpPr>
          <p:nvPr/>
        </p:nvCxnSpPr>
        <p:spPr>
          <a:xfrm flipH="1">
            <a:off x="9897684" y="3155291"/>
            <a:ext cx="788129" cy="2187475"/>
          </a:xfrm>
          <a:prstGeom prst="bentConnector4">
            <a:avLst>
              <a:gd name="adj1" fmla="val -83233"/>
              <a:gd name="adj2" fmla="val 52074"/>
            </a:avLst>
          </a:prstGeom>
          <a:ln w="254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45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77C54-5063-A848-ABE8-8BAEB23EFBEA}"/>
              </a:ext>
            </a:extLst>
          </p:cNvPr>
          <p:cNvSpPr>
            <a:spLocks noGrp="1"/>
          </p:cNvSpPr>
          <p:nvPr>
            <p:ph type="title"/>
          </p:nvPr>
        </p:nvSpPr>
        <p:spPr/>
        <p:txBody>
          <a:bodyPr/>
          <a:lstStyle/>
          <a:p>
            <a:r>
              <a:rPr lang="en-US" dirty="0"/>
              <a:t>Eden’s contributions</a:t>
            </a:r>
          </a:p>
        </p:txBody>
      </p:sp>
      <p:sp>
        <p:nvSpPr>
          <p:cNvPr id="3" name="Content Placeholder 2">
            <a:extLst>
              <a:ext uri="{FF2B5EF4-FFF2-40B4-BE49-F238E27FC236}">
                <a16:creationId xmlns:a16="http://schemas.microsoft.com/office/drawing/2014/main" id="{96349461-E3BD-854E-BC35-4D3B6D87381D}"/>
              </a:ext>
            </a:extLst>
          </p:cNvPr>
          <p:cNvSpPr>
            <a:spLocks noGrp="1"/>
          </p:cNvSpPr>
          <p:nvPr>
            <p:ph idx="1"/>
          </p:nvPr>
        </p:nvSpPr>
        <p:spPr>
          <a:xfrm>
            <a:off x="838201" y="1825625"/>
            <a:ext cx="5562599" cy="4351338"/>
          </a:xfrm>
        </p:spPr>
        <p:txBody>
          <a:bodyPr>
            <a:normAutofit fontScale="85000" lnSpcReduction="20000"/>
          </a:bodyPr>
          <a:lstStyle/>
          <a:p>
            <a:r>
              <a:rPr lang="en-US" dirty="0"/>
              <a:t>A user-level remote memory design that provides </a:t>
            </a:r>
            <a:r>
              <a:rPr lang="en-US" sz="3300" dirty="0">
                <a:solidFill>
                  <a:schemeClr val="accent6">
                    <a:lumMod val="75000"/>
                  </a:schemeClr>
                </a:solidFill>
              </a:rPr>
              <a:t>light-weight scheduling</a:t>
            </a:r>
            <a:r>
              <a:rPr lang="en-US" sz="3300" i="1" dirty="0"/>
              <a:t> </a:t>
            </a:r>
            <a:r>
              <a:rPr lang="en-US" dirty="0"/>
              <a:t>and a </a:t>
            </a:r>
            <a:r>
              <a:rPr lang="en-US" sz="3300" dirty="0">
                <a:solidFill>
                  <a:srgbClr val="0070C0"/>
                </a:solidFill>
              </a:rPr>
              <a:t>familiar memory interface</a:t>
            </a:r>
            <a:r>
              <a:rPr lang="en-US" i="1" dirty="0"/>
              <a:t>.</a:t>
            </a:r>
          </a:p>
          <a:p>
            <a:pPr marL="0" indent="0">
              <a:buNone/>
            </a:pPr>
            <a:endParaRPr lang="en-US" sz="1100" i="1" dirty="0"/>
          </a:p>
          <a:p>
            <a:r>
              <a:rPr lang="en-US" dirty="0"/>
              <a:t>Developed API and tools for </a:t>
            </a:r>
            <a:r>
              <a:rPr lang="en-US" sz="3500" dirty="0">
                <a:solidFill>
                  <a:schemeClr val="accent2">
                    <a:lumMod val="75000"/>
                  </a:schemeClr>
                </a:solidFill>
              </a:rPr>
              <a:t>easy, low-overhead hinting</a:t>
            </a:r>
            <a:endParaRPr lang="en-US" dirty="0">
              <a:solidFill>
                <a:schemeClr val="accent2">
                  <a:lumMod val="75000"/>
                </a:schemeClr>
              </a:solidFill>
            </a:endParaRPr>
          </a:p>
          <a:p>
            <a:endParaRPr lang="en-US" sz="1200" i="1" dirty="0"/>
          </a:p>
          <a:p>
            <a:r>
              <a:rPr lang="en-US" dirty="0"/>
              <a:t>Integrated Shenango with an </a:t>
            </a:r>
            <a:r>
              <a:rPr lang="en-US" sz="2200" dirty="0" err="1">
                <a:latin typeface="Consolas" panose="020B0609020204030204" pitchFamily="49" charset="0"/>
                <a:ea typeface="Verdana" panose="020B0604030504040204" pitchFamily="34" charset="0"/>
                <a:cs typeface="Consolas" panose="020B0609020204030204" pitchFamily="49" charset="0"/>
              </a:rPr>
              <a:t>userfaultfd</a:t>
            </a:r>
            <a:r>
              <a:rPr lang="en-US" dirty="0"/>
              <a:t> remote memory manager for </a:t>
            </a:r>
            <a:r>
              <a:rPr lang="en-US" sz="3200" dirty="0">
                <a:solidFill>
                  <a:srgbClr val="7030A0"/>
                </a:solidFill>
              </a:rPr>
              <a:t>page fault-aware scheduling</a:t>
            </a:r>
          </a:p>
          <a:p>
            <a:endParaRPr lang="en-US" sz="1200" dirty="0"/>
          </a:p>
          <a:p>
            <a:r>
              <a:rPr lang="en-US" dirty="0"/>
              <a:t>Evaluated with three applications, showing </a:t>
            </a:r>
            <a:r>
              <a:rPr lang="en-US" sz="3300" dirty="0">
                <a:solidFill>
                  <a:srgbClr val="C00000"/>
                </a:solidFill>
              </a:rPr>
              <a:t>12-75% gain </a:t>
            </a:r>
            <a:r>
              <a:rPr lang="en-US" dirty="0"/>
              <a:t>in realistic settings</a:t>
            </a:r>
          </a:p>
        </p:txBody>
      </p:sp>
      <p:sp>
        <p:nvSpPr>
          <p:cNvPr id="4" name="Slide Number Placeholder 3">
            <a:extLst>
              <a:ext uri="{FF2B5EF4-FFF2-40B4-BE49-F238E27FC236}">
                <a16:creationId xmlns:a16="http://schemas.microsoft.com/office/drawing/2014/main" id="{53625ACF-9EE2-A346-8EAB-19F9404A8809}"/>
              </a:ext>
            </a:extLst>
          </p:cNvPr>
          <p:cNvSpPr>
            <a:spLocks noGrp="1"/>
          </p:cNvSpPr>
          <p:nvPr>
            <p:ph type="sldNum" sz="quarter" idx="12"/>
          </p:nvPr>
        </p:nvSpPr>
        <p:spPr/>
        <p:txBody>
          <a:bodyPr/>
          <a:lstStyle/>
          <a:p>
            <a:fld id="{C7B98C49-481B-5940-955C-BA25B8A25E4C}" type="slidenum">
              <a:rPr lang="en-US" smtClean="0"/>
              <a:t>9</a:t>
            </a:fld>
            <a:endParaRPr lang="en-US"/>
          </a:p>
        </p:txBody>
      </p:sp>
      <p:pic>
        <p:nvPicPr>
          <p:cNvPr id="7" name="Picture 6">
            <a:extLst>
              <a:ext uri="{FF2B5EF4-FFF2-40B4-BE49-F238E27FC236}">
                <a16:creationId xmlns:a16="http://schemas.microsoft.com/office/drawing/2014/main" id="{FD7A9DF9-B523-BA4D-8288-87193EFCDDFB}"/>
              </a:ext>
            </a:extLst>
          </p:cNvPr>
          <p:cNvPicPr>
            <a:picLocks noChangeAspect="1"/>
          </p:cNvPicPr>
          <p:nvPr/>
        </p:nvPicPr>
        <p:blipFill>
          <a:blip r:embed="rId2"/>
          <a:stretch>
            <a:fillRect/>
          </a:stretch>
        </p:blipFill>
        <p:spPr>
          <a:xfrm>
            <a:off x="7398304" y="2111380"/>
            <a:ext cx="3955495" cy="3101791"/>
          </a:xfrm>
          <a:prstGeom prst="rect">
            <a:avLst/>
          </a:prstGeom>
          <a:ln>
            <a:solidFill>
              <a:schemeClr val="tx1"/>
            </a:solidFill>
          </a:ln>
        </p:spPr>
      </p:pic>
      <p:sp>
        <p:nvSpPr>
          <p:cNvPr id="8" name="TextBox 7">
            <a:extLst>
              <a:ext uri="{FF2B5EF4-FFF2-40B4-BE49-F238E27FC236}">
                <a16:creationId xmlns:a16="http://schemas.microsoft.com/office/drawing/2014/main" id="{813C49FE-5292-0C45-8E53-ECBD4C8B54F9}"/>
              </a:ext>
            </a:extLst>
          </p:cNvPr>
          <p:cNvSpPr txBox="1"/>
          <p:nvPr/>
        </p:nvSpPr>
        <p:spPr>
          <a:xfrm>
            <a:off x="7914615" y="5327878"/>
            <a:ext cx="3367717" cy="369332"/>
          </a:xfrm>
          <a:prstGeom prst="rect">
            <a:avLst/>
          </a:prstGeom>
          <a:noFill/>
        </p:spPr>
        <p:txBody>
          <a:bodyPr wrap="none" rtlCol="0">
            <a:spAutoFit/>
          </a:bodyPr>
          <a:lstStyle/>
          <a:p>
            <a:r>
              <a:rPr lang="en-US" dirty="0" err="1"/>
              <a:t>Todo</a:t>
            </a:r>
            <a:r>
              <a:rPr lang="en-US" dirty="0"/>
              <a:t>: labels to with/without Eden</a:t>
            </a:r>
          </a:p>
        </p:txBody>
      </p:sp>
    </p:spTree>
    <p:extLst>
      <p:ext uri="{BB962C8B-B14F-4D97-AF65-F5344CB8AC3E}">
        <p14:creationId xmlns:p14="http://schemas.microsoft.com/office/powerpoint/2010/main" val="1087824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77753</TotalTime>
  <Words>2605</Words>
  <Application>Microsoft Macintosh PowerPoint</Application>
  <PresentationFormat>Widescreen</PresentationFormat>
  <Paragraphs>757</Paragraphs>
  <Slides>78</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78</vt:i4>
      </vt:variant>
    </vt:vector>
  </HeadingPairs>
  <TitlesOfParts>
    <vt:vector size="85" baseType="lpstr">
      <vt:lpstr>Abadi</vt:lpstr>
      <vt:lpstr>Arial</vt:lpstr>
      <vt:lpstr>Calibri</vt:lpstr>
      <vt:lpstr>Calibri Light</vt:lpstr>
      <vt:lpstr>Consolas</vt:lpstr>
      <vt:lpstr>Times</vt:lpstr>
      <vt:lpstr>Office Theme</vt:lpstr>
      <vt:lpstr>Exploiting Concurrency for Practical Memory Disaggregation</vt:lpstr>
      <vt:lpstr>Remote/Disaggregated Memory</vt:lpstr>
      <vt:lpstr>Retaining native performance</vt:lpstr>
      <vt:lpstr>Existing solutions</vt:lpstr>
      <vt:lpstr>A better solution</vt:lpstr>
      <vt:lpstr>Eden: Idea</vt:lpstr>
      <vt:lpstr>Asynchronous Page Faults</vt:lpstr>
      <vt:lpstr>Asynchronous Page Faults</vt:lpstr>
      <vt:lpstr>Eden’s contributions</vt:lpstr>
      <vt:lpstr>Userfaultfd Primer</vt:lpstr>
      <vt:lpstr>Eden’s Remote Memory Handler</vt:lpstr>
      <vt:lpstr>Eden’s Scheduler</vt:lpstr>
      <vt:lpstr>Fault annotations</vt:lpstr>
      <vt:lpstr>Eden Scheduler</vt:lpstr>
      <vt:lpstr>Annotations</vt:lpstr>
      <vt:lpstr>Annotations</vt:lpstr>
      <vt:lpstr>Annotations: Examples</vt:lpstr>
      <vt:lpstr>Fault-aware scheduling</vt:lpstr>
      <vt:lpstr>Evaluation</vt:lpstr>
      <vt:lpstr>Synthetic</vt:lpstr>
      <vt:lpstr>Synthetic</vt:lpstr>
      <vt:lpstr>Memcached</vt:lpstr>
      <vt:lpstr>Memcached</vt:lpstr>
      <vt:lpstr>Parallel Sort</vt:lpstr>
      <vt:lpstr>PowerPoint Presentation</vt:lpstr>
      <vt:lpstr>Misc</vt:lpstr>
      <vt:lpstr>In a nutshell</vt:lpstr>
      <vt:lpstr>Outline</vt:lpstr>
      <vt:lpstr>Background</vt:lpstr>
      <vt:lpstr>How is the memory exposed?</vt:lpstr>
      <vt:lpstr>Background</vt:lpstr>
      <vt:lpstr>Scheduling: The usual way</vt:lpstr>
      <vt:lpstr>User-space schedulers</vt:lpstr>
      <vt:lpstr>Why is this interesting?</vt:lpstr>
      <vt:lpstr>Out-of-the-box Performance</vt:lpstr>
      <vt:lpstr>A suspect: Page faults</vt:lpstr>
      <vt:lpstr>Asynchronizing Page faults</vt:lpstr>
      <vt:lpstr>Approach</vt:lpstr>
      <vt:lpstr>Kona</vt:lpstr>
      <vt:lpstr>Kona</vt:lpstr>
      <vt:lpstr>Kona</vt:lpstr>
      <vt:lpstr>Kona + Shenango</vt:lpstr>
      <vt:lpstr>Memcached Throughput</vt:lpstr>
      <vt:lpstr>First in line: Kona Bottlenecks</vt:lpstr>
      <vt:lpstr>Eviction Bottleneck</vt:lpstr>
      <vt:lpstr>Eviction Bottleneck</vt:lpstr>
      <vt:lpstr>Eviction Bottleneck</vt:lpstr>
      <vt:lpstr>Eviction Bottleneck</vt:lpstr>
      <vt:lpstr>First in line: Kona Bottlenecks</vt:lpstr>
      <vt:lpstr>Going forward</vt:lpstr>
      <vt:lpstr>Conclusion </vt:lpstr>
      <vt:lpstr>The end</vt:lpstr>
      <vt:lpstr>Don’t go past this</vt:lpstr>
      <vt:lpstr>Please stop!</vt:lpstr>
      <vt:lpstr>Racklette Effort</vt:lpstr>
      <vt:lpstr>Assumptions</vt:lpstr>
      <vt:lpstr>Question</vt:lpstr>
      <vt:lpstr>Thread Management</vt:lpstr>
      <vt:lpstr>Remote/Disaggregated Memory</vt:lpstr>
      <vt:lpstr>Paging-based Remote Memory</vt:lpstr>
      <vt:lpstr>Page faults are a problem</vt:lpstr>
      <vt:lpstr>Page faults are a problem</vt:lpstr>
      <vt:lpstr>Approach</vt:lpstr>
      <vt:lpstr>Kona</vt:lpstr>
      <vt:lpstr>Kona</vt:lpstr>
      <vt:lpstr>Kona</vt:lpstr>
      <vt:lpstr>Kona + Shenango</vt:lpstr>
      <vt:lpstr>Memcached Throughput</vt:lpstr>
      <vt:lpstr>Memcached Throughput</vt:lpstr>
      <vt:lpstr>Throwing more CPU at it</vt:lpstr>
      <vt:lpstr>Throwing more CPU at it</vt:lpstr>
      <vt:lpstr>Throwing more CPU at it</vt:lpstr>
      <vt:lpstr>Well, what about page faults?</vt:lpstr>
      <vt:lpstr>Potential Solutions</vt:lpstr>
      <vt:lpstr>Going forward</vt:lpstr>
      <vt:lpstr>Conclusion</vt:lpstr>
      <vt:lpstr>Thanks &amp; Questions</vt:lpstr>
      <vt:lpstr>Where I’m 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(Co)Scheduling Threads On Remote Memory</dc:title>
  <dc:creator>Anil Yelam</dc:creator>
  <cp:lastModifiedBy>Anil Yelam (c)</cp:lastModifiedBy>
  <cp:revision>19</cp:revision>
  <dcterms:created xsi:type="dcterms:W3CDTF">2021-08-13T00:31:44Z</dcterms:created>
  <dcterms:modified xsi:type="dcterms:W3CDTF">2022-08-17T21:25:27Z</dcterms:modified>
</cp:coreProperties>
</file>