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7" r:id="rId4"/>
    <p:sldId id="27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86860"/>
  </p:normalViewPr>
  <p:slideViewPr>
    <p:cSldViewPr snapToGrid="0" snapToObjects="1">
      <p:cViewPr varScale="1">
        <p:scale>
          <a:sx n="117" d="100"/>
          <a:sy n="11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CE36-E6CC-C94F-810A-3EA97AF4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A04-54DE-DB40-9631-4996F65E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2DAA-67ED-0E49-9756-FF629120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3E0D-0C4C-C046-AC74-35B7D67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346A-94BA-9B46-9364-1BF7678E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54EC-A8EF-1644-AAFC-D6F2EA53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E3B0-3F0B-4246-92BD-95CDB23A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641C-1DBC-AD4B-886B-7AE33D5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55C8-0379-8447-A96C-601942DE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F719-BD03-204F-8754-C6787612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FA71-CC11-674D-9B80-BD30EDAF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7FA6-A98A-8F42-ADE2-3476A01D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C7E-6E7B-2E4A-B941-7AE7AD1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D4-F5D9-964B-8406-8ED45BC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AB60-5B8A-8E48-81E4-7A95F00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414-F45D-9B4A-9679-1B6B9F29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B8DF-5687-FF4B-BDF4-4A8FBB6E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C28-B6A7-6F4C-8008-9C0D7ED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0349-264A-FB45-9AB7-F2DE64F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D538-515B-614F-943A-061EADB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CC9-8C8D-F14C-933F-ACA5176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AF31-DF29-2249-9C15-C648ABC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801-E576-7B41-A17F-4281AAA4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03C-0F85-6448-A413-9BAD8E6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B55D-B8F9-984F-958C-A7BD581E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73CD-C32B-8444-A7E1-9CFB684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2F7-A9BB-0147-BD4C-232E3074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A21E-C34C-0C41-9266-A09473A5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D4F5-4294-3448-8B7F-6972838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039D-16D4-4242-A5CC-89C5FC2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4836-BAC6-BA43-BD01-BB6B4630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32C-595C-544C-8596-9788573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A1D1-7271-7743-8A78-CCDAF095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BE47E-668F-394B-A54E-710C514C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7605B-E7A5-D94E-B41D-839FA143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D9D1-1B45-2E40-86E6-54B4B16A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D9C6-C809-354F-B484-D34F870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4D13F-F463-F040-9A44-14ED5B8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3F9A-F821-C549-89E9-CCD3BAE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D591-E33C-E54D-9058-1C42ABC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13AE9-D31E-0C4E-B63E-4FAEF2B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9983-B8ED-314A-99DC-791C18C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EE09-D79A-3A4A-BB49-15DCB8D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1771-A88F-DD41-B6BE-17C7E3F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27B30-92E1-464F-AE3E-E6FBF2ED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7B10-D128-304A-A19B-8CF1ED1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C11B-F0D5-E046-BCE1-B4059995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0978-CD9A-794B-A27D-90A16E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9A2-E829-5946-81B5-2C2CF9A0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77D5-0A2E-3C4C-8000-00F4B55A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CDC8-15B0-2A4E-9AB6-EDA0042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990B-5CEA-214C-8561-67D93FD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18F-0645-C843-AF96-9A35A6C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2107-2A6A-1A41-A9BD-D8991220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108B-6B4E-814E-8C91-7540C346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9317-38F0-654C-8993-07D5B52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F26-B0E0-EF4A-BE75-9EC5D53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40A1-3F79-4849-A005-739DB3C8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6EAB7-E2B8-444E-8E52-3A6B8C33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F34A-9276-184D-A1A1-1F4B173A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9BD8-D493-0643-B8AD-1FB55509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4A9B-2F12-7C45-A850-BC034DE5D71F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FFB5-2CB9-FC40-AF3F-38904299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4384-8222-DE45-B14D-4F3C2603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ilyelam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E2A-CAFE-484E-A3E1-36ED6F05B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0542"/>
            <a:ext cx="9144000" cy="164800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800" dirty="0"/>
              <a:t>Efficient CPU Scheduling on Disaggregated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1DD8F-5887-A545-B01C-AA477F1A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2107"/>
            <a:ext cx="9144000" cy="2097669"/>
          </a:xfrm>
        </p:spPr>
        <p:txBody>
          <a:bodyPr/>
          <a:lstStyle/>
          <a:p>
            <a:pPr algn="l"/>
            <a:r>
              <a:rPr lang="en-US" sz="3600" dirty="0"/>
              <a:t>Anil Yelam</a:t>
            </a:r>
          </a:p>
          <a:p>
            <a:pPr algn="l"/>
            <a:r>
              <a:rPr lang="en-US" sz="2000" i="1" dirty="0"/>
              <a:t>Advisor</a:t>
            </a:r>
            <a:r>
              <a:rPr lang="en-US" dirty="0"/>
              <a:t> Alex Snoeren</a:t>
            </a:r>
          </a:p>
          <a:p>
            <a:pPr algn="l"/>
            <a:r>
              <a:rPr lang="en-US" sz="2000" i="1" dirty="0"/>
              <a:t>Mentors</a:t>
            </a:r>
            <a:r>
              <a:rPr lang="en-US" dirty="0"/>
              <a:t> Radhika Niranjan Mysore, Marcos K. Aguilera (VMware)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15D70CC-88F7-2A44-8680-4D66837A3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6" y="0"/>
            <a:ext cx="5943598" cy="24453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10EDF8-F835-FE4A-A45F-E6DC234CA508}"/>
              </a:ext>
            </a:extLst>
          </p:cNvPr>
          <p:cNvCxnSpPr>
            <a:cxnSpLocks/>
          </p:cNvCxnSpPr>
          <p:nvPr/>
        </p:nvCxnSpPr>
        <p:spPr>
          <a:xfrm>
            <a:off x="1654629" y="4417233"/>
            <a:ext cx="8741228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0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011-D340-8B43-8C1C-E5ECE351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scheduling?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67A-91D2-0147-977E-762FBCC1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47336" cy="4351338"/>
          </a:xfrm>
        </p:spPr>
        <p:txBody>
          <a:bodyPr/>
          <a:lstStyle/>
          <a:p>
            <a:r>
              <a:rPr lang="en-US" dirty="0"/>
              <a:t>Fetching remote memory takes a few µs</a:t>
            </a:r>
          </a:p>
          <a:p>
            <a:r>
              <a:rPr lang="en-US" dirty="0"/>
              <a:t>Exploiting concurrency, not just locality</a:t>
            </a:r>
          </a:p>
          <a:p>
            <a:r>
              <a:rPr lang="en-US" dirty="0"/>
              <a:t>Kernel threading primitives are slow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A195-DF9B-034E-8194-4F7012F55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13"/>
            <a:ext cx="2003503" cy="82518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C3E682-C51E-4543-9E58-3819926DF9D4}"/>
              </a:ext>
            </a:extLst>
          </p:cNvPr>
          <p:cNvSpPr/>
          <p:nvPr/>
        </p:nvSpPr>
        <p:spPr>
          <a:xfrm>
            <a:off x="5501189" y="5093111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320018-EABB-9948-9574-692D83384672}"/>
              </a:ext>
            </a:extLst>
          </p:cNvPr>
          <p:cNvSpPr/>
          <p:nvPr/>
        </p:nvSpPr>
        <p:spPr>
          <a:xfrm>
            <a:off x="5555833" y="2823460"/>
            <a:ext cx="5092416" cy="2105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Threads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9EF65-7FCE-2044-8DD5-2902C8E71A7F}"/>
              </a:ext>
            </a:extLst>
          </p:cNvPr>
          <p:cNvCxnSpPr>
            <a:cxnSpLocks/>
          </p:cNvCxnSpPr>
          <p:nvPr/>
        </p:nvCxnSpPr>
        <p:spPr>
          <a:xfrm>
            <a:off x="6418020" y="4485179"/>
            <a:ext cx="0" cy="13638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A67FAC-B1DC-0345-9950-DA1708008FAC}"/>
              </a:ext>
            </a:extLst>
          </p:cNvPr>
          <p:cNvSpPr/>
          <p:nvPr/>
        </p:nvSpPr>
        <p:spPr>
          <a:xfrm>
            <a:off x="5501189" y="2335025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645F19-C2E6-2F4A-8DFB-9DF1B4A21800}"/>
              </a:ext>
            </a:extLst>
          </p:cNvPr>
          <p:cNvCxnSpPr>
            <a:cxnSpLocks/>
          </p:cNvCxnSpPr>
          <p:nvPr/>
        </p:nvCxnSpPr>
        <p:spPr>
          <a:xfrm>
            <a:off x="942880" y="1401891"/>
            <a:ext cx="561032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2E1083-D1FB-814A-AE40-60B2B30F593B}"/>
              </a:ext>
            </a:extLst>
          </p:cNvPr>
          <p:cNvSpPr txBox="1"/>
          <p:nvPr/>
        </p:nvSpPr>
        <p:spPr>
          <a:xfrm>
            <a:off x="10984621" y="5446469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CF43BC-5ACA-6044-B9C2-AB52B84CFB05}"/>
              </a:ext>
            </a:extLst>
          </p:cNvPr>
          <p:cNvSpPr/>
          <p:nvPr/>
        </p:nvSpPr>
        <p:spPr>
          <a:xfrm>
            <a:off x="8677017" y="5208930"/>
            <a:ext cx="1874632" cy="823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9144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08754-77FD-1246-AFAD-A6989B3B9914}"/>
              </a:ext>
            </a:extLst>
          </p:cNvPr>
          <p:cNvCxnSpPr>
            <a:cxnSpLocks/>
          </p:cNvCxnSpPr>
          <p:nvPr/>
        </p:nvCxnSpPr>
        <p:spPr>
          <a:xfrm flipV="1">
            <a:off x="10197147" y="5820407"/>
            <a:ext cx="93724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E14BB5-7E26-674B-A985-D9D9523E3D65}"/>
              </a:ext>
            </a:extLst>
          </p:cNvPr>
          <p:cNvCxnSpPr>
            <a:cxnSpLocks/>
          </p:cNvCxnSpPr>
          <p:nvPr/>
        </p:nvCxnSpPr>
        <p:spPr>
          <a:xfrm>
            <a:off x="6418020" y="5867603"/>
            <a:ext cx="25953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011-D340-8B43-8C1C-E5ECE351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scheduling?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A195-DF9B-034E-8194-4F7012F55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13"/>
            <a:ext cx="2003503" cy="8251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645F19-C2E6-2F4A-8DFB-9DF1B4A21800}"/>
              </a:ext>
            </a:extLst>
          </p:cNvPr>
          <p:cNvCxnSpPr>
            <a:cxnSpLocks/>
          </p:cNvCxnSpPr>
          <p:nvPr/>
        </p:nvCxnSpPr>
        <p:spPr>
          <a:xfrm>
            <a:off x="942880" y="1401891"/>
            <a:ext cx="561032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E8D84C-E6B8-A343-85A1-9DE38B6B4E62}"/>
              </a:ext>
            </a:extLst>
          </p:cNvPr>
          <p:cNvSpPr/>
          <p:nvPr/>
        </p:nvSpPr>
        <p:spPr>
          <a:xfrm>
            <a:off x="5501189" y="5093111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50C24D-9896-A745-BA81-0A4BB889F195}"/>
              </a:ext>
            </a:extLst>
          </p:cNvPr>
          <p:cNvSpPr/>
          <p:nvPr/>
        </p:nvSpPr>
        <p:spPr>
          <a:xfrm>
            <a:off x="5555833" y="2823460"/>
            <a:ext cx="5092416" cy="11023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7F3BEF-7239-DC49-88F1-245C212720B3}"/>
              </a:ext>
            </a:extLst>
          </p:cNvPr>
          <p:cNvSpPr/>
          <p:nvPr/>
        </p:nvSpPr>
        <p:spPr>
          <a:xfrm>
            <a:off x="5501189" y="2335025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84C83-DDD1-F44F-88F3-FE1F72C27DA7}"/>
              </a:ext>
            </a:extLst>
          </p:cNvPr>
          <p:cNvSpPr/>
          <p:nvPr/>
        </p:nvSpPr>
        <p:spPr>
          <a:xfrm>
            <a:off x="5555833" y="3978139"/>
            <a:ext cx="5065149" cy="9826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0D6FC1-1072-1640-B04D-7C614FDC00E7}"/>
              </a:ext>
            </a:extLst>
          </p:cNvPr>
          <p:cNvCxnSpPr>
            <a:cxnSpLocks/>
          </p:cNvCxnSpPr>
          <p:nvPr/>
        </p:nvCxnSpPr>
        <p:spPr>
          <a:xfrm>
            <a:off x="6418020" y="3265714"/>
            <a:ext cx="0" cy="25833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AF0E51-570B-174F-9D8C-BE780C8E4E54}"/>
              </a:ext>
            </a:extLst>
          </p:cNvPr>
          <p:cNvSpPr txBox="1"/>
          <p:nvPr/>
        </p:nvSpPr>
        <p:spPr>
          <a:xfrm>
            <a:off x="10984621" y="5446469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DDB98F-99BD-9D4E-9E6B-48E9E6B334C7}"/>
              </a:ext>
            </a:extLst>
          </p:cNvPr>
          <p:cNvSpPr/>
          <p:nvPr/>
        </p:nvSpPr>
        <p:spPr>
          <a:xfrm>
            <a:off x="8677017" y="5208930"/>
            <a:ext cx="1874632" cy="823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9144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1A343E-530C-CF43-ADAA-1231D744C493}"/>
              </a:ext>
            </a:extLst>
          </p:cNvPr>
          <p:cNvCxnSpPr>
            <a:cxnSpLocks/>
          </p:cNvCxnSpPr>
          <p:nvPr/>
        </p:nvCxnSpPr>
        <p:spPr>
          <a:xfrm flipV="1">
            <a:off x="10197147" y="5820407"/>
            <a:ext cx="93724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C9CF0E-FFFC-FB4C-B46A-9009920EE44D}"/>
              </a:ext>
            </a:extLst>
          </p:cNvPr>
          <p:cNvCxnSpPr>
            <a:cxnSpLocks/>
          </p:cNvCxnSpPr>
          <p:nvPr/>
        </p:nvCxnSpPr>
        <p:spPr>
          <a:xfrm>
            <a:off x="6418020" y="5867603"/>
            <a:ext cx="25953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CABA05C-852B-BD4D-9298-D89BF36425E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947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Fetching remote memory takes a few µs</a:t>
            </a:r>
          </a:p>
          <a:p>
            <a:r>
              <a:rPr lang="en-US"/>
              <a:t>Exploiting concurrency, not just locality</a:t>
            </a:r>
          </a:p>
          <a:p>
            <a:r>
              <a:rPr lang="en-US"/>
              <a:t>Kernel threading primitives are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8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67A-91D2-0147-977E-762FBCC1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47336" cy="4351338"/>
          </a:xfrm>
        </p:spPr>
        <p:txBody>
          <a:bodyPr/>
          <a:lstStyle/>
          <a:p>
            <a:r>
              <a:rPr lang="en-US" dirty="0"/>
              <a:t>Upcalls like </a:t>
            </a:r>
            <a:r>
              <a:rPr lang="en-US" i="1" dirty="0"/>
              <a:t>scheduler activations</a:t>
            </a:r>
          </a:p>
          <a:p>
            <a:r>
              <a:rPr lang="en-US" dirty="0"/>
              <a:t>Remote memory handling in Userspace</a:t>
            </a:r>
          </a:p>
          <a:p>
            <a:r>
              <a:rPr lang="en-US" dirty="0"/>
              <a:t>Up to </a:t>
            </a:r>
            <a:r>
              <a:rPr lang="en-US" b="1" dirty="0"/>
              <a:t>3x</a:t>
            </a:r>
            <a:r>
              <a:rPr lang="en-US" dirty="0"/>
              <a:t> performance boost with Memcached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A195-DF9B-034E-8194-4F7012F55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13"/>
            <a:ext cx="2003503" cy="825187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2E8D84C-E6B8-A343-85A1-9DE38B6B4E62}"/>
              </a:ext>
            </a:extLst>
          </p:cNvPr>
          <p:cNvSpPr/>
          <p:nvPr/>
        </p:nvSpPr>
        <p:spPr>
          <a:xfrm>
            <a:off x="5501189" y="5093111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50C24D-9896-A745-BA81-0A4BB889F195}"/>
              </a:ext>
            </a:extLst>
          </p:cNvPr>
          <p:cNvSpPr/>
          <p:nvPr/>
        </p:nvSpPr>
        <p:spPr>
          <a:xfrm>
            <a:off x="5555833" y="2823460"/>
            <a:ext cx="5092416" cy="11023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Threads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7F3BEF-7239-DC49-88F1-245C212720B3}"/>
              </a:ext>
            </a:extLst>
          </p:cNvPr>
          <p:cNvSpPr/>
          <p:nvPr/>
        </p:nvSpPr>
        <p:spPr>
          <a:xfrm>
            <a:off x="5501189" y="2335025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84C83-DDD1-F44F-88F3-FE1F72C27DA7}"/>
              </a:ext>
            </a:extLst>
          </p:cNvPr>
          <p:cNvSpPr/>
          <p:nvPr/>
        </p:nvSpPr>
        <p:spPr>
          <a:xfrm>
            <a:off x="5555833" y="3978139"/>
            <a:ext cx="5065149" cy="9826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0D6FC1-1072-1640-B04D-7C614FDC00E7}"/>
              </a:ext>
            </a:extLst>
          </p:cNvPr>
          <p:cNvCxnSpPr>
            <a:cxnSpLocks/>
          </p:cNvCxnSpPr>
          <p:nvPr/>
        </p:nvCxnSpPr>
        <p:spPr>
          <a:xfrm>
            <a:off x="6418020" y="3265714"/>
            <a:ext cx="0" cy="25833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AF0E51-570B-174F-9D8C-BE780C8E4E54}"/>
              </a:ext>
            </a:extLst>
          </p:cNvPr>
          <p:cNvSpPr txBox="1"/>
          <p:nvPr/>
        </p:nvSpPr>
        <p:spPr>
          <a:xfrm>
            <a:off x="10984621" y="4281693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C9CF0E-FFFC-FB4C-B46A-9009920EE44D}"/>
              </a:ext>
            </a:extLst>
          </p:cNvPr>
          <p:cNvCxnSpPr>
            <a:cxnSpLocks/>
          </p:cNvCxnSpPr>
          <p:nvPr/>
        </p:nvCxnSpPr>
        <p:spPr>
          <a:xfrm flipV="1">
            <a:off x="6418020" y="5849078"/>
            <a:ext cx="17898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66B27-C206-DE46-9B8E-6A860D0239AF}"/>
              </a:ext>
            </a:extLst>
          </p:cNvPr>
          <p:cNvCxnSpPr>
            <a:cxnSpLocks/>
          </p:cNvCxnSpPr>
          <p:nvPr/>
        </p:nvCxnSpPr>
        <p:spPr>
          <a:xfrm flipV="1">
            <a:off x="8207829" y="468180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BE20A51-1A1A-4247-A52E-5C5AE619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3E13B-25B0-E047-B2C0-6FBB8E806BE9}"/>
              </a:ext>
            </a:extLst>
          </p:cNvPr>
          <p:cNvCxnSpPr>
            <a:cxnSpLocks/>
          </p:cNvCxnSpPr>
          <p:nvPr/>
        </p:nvCxnSpPr>
        <p:spPr>
          <a:xfrm>
            <a:off x="942880" y="1401891"/>
            <a:ext cx="3073949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5E6F164-9DA3-E542-9477-428354CFAD31}"/>
              </a:ext>
            </a:extLst>
          </p:cNvPr>
          <p:cNvSpPr/>
          <p:nvPr/>
        </p:nvSpPr>
        <p:spPr>
          <a:xfrm rot="5400000">
            <a:off x="9414391" y="4605676"/>
            <a:ext cx="275906" cy="12896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FBD1D-3290-FF48-B888-AE6E9495C9B3}"/>
              </a:ext>
            </a:extLst>
          </p:cNvPr>
          <p:cNvSpPr/>
          <p:nvPr/>
        </p:nvSpPr>
        <p:spPr>
          <a:xfrm>
            <a:off x="8677017" y="4044154"/>
            <a:ext cx="1874632" cy="823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9144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8081FC-0C3E-814B-942A-7800A420BD13}"/>
              </a:ext>
            </a:extLst>
          </p:cNvPr>
          <p:cNvCxnSpPr>
            <a:cxnSpLocks/>
          </p:cNvCxnSpPr>
          <p:nvPr/>
        </p:nvCxnSpPr>
        <p:spPr>
          <a:xfrm flipV="1">
            <a:off x="10197147" y="4655631"/>
            <a:ext cx="93724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D6CDCF-4116-0C43-BBB6-61364FC8E6B7}"/>
              </a:ext>
            </a:extLst>
          </p:cNvPr>
          <p:cNvCxnSpPr>
            <a:cxnSpLocks/>
          </p:cNvCxnSpPr>
          <p:nvPr/>
        </p:nvCxnSpPr>
        <p:spPr>
          <a:xfrm flipV="1">
            <a:off x="8211115" y="4681808"/>
            <a:ext cx="77603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80336119-798D-5141-9D91-0FD51AE73A77}"/>
              </a:ext>
            </a:extLst>
          </p:cNvPr>
          <p:cNvSpPr/>
          <p:nvPr/>
        </p:nvSpPr>
        <p:spPr>
          <a:xfrm>
            <a:off x="10047586" y="4735629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367A-91D2-0147-977E-762FBCC1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4351338"/>
          </a:xfrm>
        </p:spPr>
        <p:txBody>
          <a:bodyPr>
            <a:normAutofit/>
          </a:bodyPr>
          <a:lstStyle/>
          <a:p>
            <a:r>
              <a:rPr lang="en-US" dirty="0"/>
              <a:t>Targeting more applications</a:t>
            </a:r>
          </a:p>
          <a:p>
            <a:r>
              <a:rPr lang="en-US" dirty="0"/>
              <a:t>Exploring multi-node scheduling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BA195-DF9B-034E-8194-4F7012F55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813"/>
            <a:ext cx="2003503" cy="82518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DBE20A51-1A1A-4247-A52E-5C5AE619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3E13B-25B0-E047-B2C0-6FBB8E806BE9}"/>
              </a:ext>
            </a:extLst>
          </p:cNvPr>
          <p:cNvCxnSpPr>
            <a:cxnSpLocks/>
          </p:cNvCxnSpPr>
          <p:nvPr/>
        </p:nvCxnSpPr>
        <p:spPr>
          <a:xfrm>
            <a:off x="942880" y="1401891"/>
            <a:ext cx="1451977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EA1005-56A1-ED47-B818-F59017DA127E}"/>
              </a:ext>
            </a:extLst>
          </p:cNvPr>
          <p:cNvSpPr txBox="1"/>
          <p:nvPr/>
        </p:nvSpPr>
        <p:spPr>
          <a:xfrm>
            <a:off x="5660571" y="473854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dirty="0"/>
              <a:t>Anil Yelam</a:t>
            </a:r>
          </a:p>
          <a:p>
            <a:pPr marL="0" indent="0" algn="ctr">
              <a:buNone/>
            </a:pPr>
            <a:r>
              <a:rPr lang="en-US" sz="3600" dirty="0"/>
              <a:t>ayelam@eng.ucsd.edu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anilyelam.com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859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13957</TotalTime>
  <Words>144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Efficient CPU Scheduling on Disaggregated Memory</vt:lpstr>
      <vt:lpstr>Why focus on scheduling? </vt:lpstr>
      <vt:lpstr>Why focus on scheduling? </vt:lpstr>
      <vt:lpstr>Contributions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39</cp:revision>
  <dcterms:created xsi:type="dcterms:W3CDTF">2022-03-18T23:35:33Z</dcterms:created>
  <dcterms:modified xsi:type="dcterms:W3CDTF">2022-04-29T18:39:19Z</dcterms:modified>
</cp:coreProperties>
</file>