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325" r:id="rId3"/>
    <p:sldId id="313" r:id="rId4"/>
    <p:sldId id="360" r:id="rId5"/>
    <p:sldId id="322" r:id="rId6"/>
    <p:sldId id="324" r:id="rId7"/>
    <p:sldId id="323" r:id="rId8"/>
    <p:sldId id="364" r:id="rId9"/>
    <p:sldId id="326" r:id="rId10"/>
    <p:sldId id="332" r:id="rId11"/>
    <p:sldId id="319" r:id="rId12"/>
    <p:sldId id="330" r:id="rId13"/>
    <p:sldId id="328" r:id="rId14"/>
    <p:sldId id="329" r:id="rId15"/>
    <p:sldId id="334" r:id="rId16"/>
    <p:sldId id="335" r:id="rId17"/>
    <p:sldId id="336" r:id="rId18"/>
    <p:sldId id="337" r:id="rId19"/>
    <p:sldId id="338" r:id="rId20"/>
    <p:sldId id="350" r:id="rId21"/>
    <p:sldId id="356" r:id="rId22"/>
    <p:sldId id="357" r:id="rId23"/>
    <p:sldId id="355" r:id="rId24"/>
    <p:sldId id="353" r:id="rId25"/>
    <p:sldId id="358" r:id="rId26"/>
    <p:sldId id="354" r:id="rId27"/>
    <p:sldId id="346" r:id="rId28"/>
    <p:sldId id="317" r:id="rId29"/>
    <p:sldId id="362" r:id="rId30"/>
    <p:sldId id="318" r:id="rId31"/>
    <p:sldId id="363" r:id="rId32"/>
    <p:sldId id="267" r:id="rId33"/>
    <p:sldId id="305" r:id="rId34"/>
    <p:sldId id="310" r:id="rId35"/>
    <p:sldId id="306" r:id="rId36"/>
    <p:sldId id="287" r:id="rId37"/>
    <p:sldId id="292" r:id="rId38"/>
    <p:sldId id="288" r:id="rId39"/>
    <p:sldId id="278" r:id="rId40"/>
    <p:sldId id="293" r:id="rId41"/>
    <p:sldId id="269" r:id="rId42"/>
    <p:sldId id="295" r:id="rId43"/>
    <p:sldId id="285" r:id="rId44"/>
    <p:sldId id="297" r:id="rId45"/>
    <p:sldId id="274" r:id="rId46"/>
    <p:sldId id="311" r:id="rId47"/>
    <p:sldId id="300" r:id="rId48"/>
    <p:sldId id="301" r:id="rId49"/>
    <p:sldId id="302" r:id="rId50"/>
    <p:sldId id="304" r:id="rId51"/>
    <p:sldId id="281" r:id="rId52"/>
    <p:sldId id="265" r:id="rId53"/>
    <p:sldId id="284" r:id="rId54"/>
    <p:sldId id="283"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23"/>
    <p:restoredTop sz="97030"/>
  </p:normalViewPr>
  <p:slideViewPr>
    <p:cSldViewPr snapToGrid="0" snapToObjects="1">
      <p:cViewPr varScale="1">
        <p:scale>
          <a:sx n="155" d="100"/>
          <a:sy n="155"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E66F4-3CA6-CC4D-AFCF-BD5EC58DFDC6}"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788C8-8B38-C04F-BEE7-35504AA8650B}" type="slidenum">
              <a:rPr lang="en-US" smtClean="0"/>
              <a:t>‹#›</a:t>
            </a:fld>
            <a:endParaRPr lang="en-US"/>
          </a:p>
        </p:txBody>
      </p:sp>
    </p:spTree>
    <p:extLst>
      <p:ext uri="{BB962C8B-B14F-4D97-AF65-F5344CB8AC3E}">
        <p14:creationId xmlns:p14="http://schemas.microsoft.com/office/powerpoint/2010/main" val="140576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2</a:t>
            </a:fld>
            <a:endParaRPr lang="en-US"/>
          </a:p>
        </p:txBody>
      </p:sp>
    </p:spTree>
    <p:extLst>
      <p:ext uri="{BB962C8B-B14F-4D97-AF65-F5344CB8AC3E}">
        <p14:creationId xmlns:p14="http://schemas.microsoft.com/office/powerpoint/2010/main" val="3462883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16</a:t>
            </a:fld>
            <a:endParaRPr lang="en-US"/>
          </a:p>
        </p:txBody>
      </p:sp>
    </p:spTree>
    <p:extLst>
      <p:ext uri="{BB962C8B-B14F-4D97-AF65-F5344CB8AC3E}">
        <p14:creationId xmlns:p14="http://schemas.microsoft.com/office/powerpoint/2010/main" val="355250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17</a:t>
            </a:fld>
            <a:endParaRPr lang="en-US"/>
          </a:p>
        </p:txBody>
      </p:sp>
    </p:spTree>
    <p:extLst>
      <p:ext uri="{BB962C8B-B14F-4D97-AF65-F5344CB8AC3E}">
        <p14:creationId xmlns:p14="http://schemas.microsoft.com/office/powerpoint/2010/main" val="140984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a:p>
            <a:endParaRPr lang="en-US" dirty="0"/>
          </a:p>
          <a:p>
            <a:r>
              <a:rPr lang="en-US" dirty="0"/>
              <a:t>Describe eviction and eviction threshold.</a:t>
            </a:r>
          </a:p>
        </p:txBody>
      </p:sp>
      <p:sp>
        <p:nvSpPr>
          <p:cNvPr id="4" name="Slide Number Placeholder 3"/>
          <p:cNvSpPr>
            <a:spLocks noGrp="1"/>
          </p:cNvSpPr>
          <p:nvPr>
            <p:ph type="sldNum" sz="quarter" idx="5"/>
          </p:nvPr>
        </p:nvSpPr>
        <p:spPr/>
        <p:txBody>
          <a:bodyPr/>
          <a:lstStyle/>
          <a:p>
            <a:fld id="{0CD788C8-8B38-C04F-BEE7-35504AA8650B}" type="slidenum">
              <a:rPr lang="en-US" smtClean="0"/>
              <a:t>18</a:t>
            </a:fld>
            <a:endParaRPr lang="en-US"/>
          </a:p>
        </p:txBody>
      </p:sp>
    </p:spTree>
    <p:extLst>
      <p:ext uri="{BB962C8B-B14F-4D97-AF65-F5344CB8AC3E}">
        <p14:creationId xmlns:p14="http://schemas.microsoft.com/office/powerpoint/2010/main" val="149179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19</a:t>
            </a:fld>
            <a:endParaRPr lang="en-US"/>
          </a:p>
        </p:txBody>
      </p:sp>
    </p:spTree>
    <p:extLst>
      <p:ext uri="{BB962C8B-B14F-4D97-AF65-F5344CB8AC3E}">
        <p14:creationId xmlns:p14="http://schemas.microsoft.com/office/powerpoint/2010/main" val="2168558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box performance </a:t>
            </a:r>
          </a:p>
          <a:p>
            <a:endParaRPr lang="en-US" dirty="0"/>
          </a:p>
          <a:p>
            <a:r>
              <a:rPr lang="en-US" dirty="0"/>
              <a:t>Took me whole internship </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20</a:t>
            </a:fld>
            <a:endParaRPr lang="en-US"/>
          </a:p>
        </p:txBody>
      </p:sp>
    </p:spTree>
    <p:extLst>
      <p:ext uri="{BB962C8B-B14F-4D97-AF65-F5344CB8AC3E}">
        <p14:creationId xmlns:p14="http://schemas.microsoft.com/office/powerpoint/2010/main" val="125173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it, that was where my internship ended really. </a:t>
            </a:r>
          </a:p>
        </p:txBody>
      </p:sp>
      <p:sp>
        <p:nvSpPr>
          <p:cNvPr id="4" name="Slide Number Placeholder 3"/>
          <p:cNvSpPr>
            <a:spLocks noGrp="1"/>
          </p:cNvSpPr>
          <p:nvPr>
            <p:ph type="sldNum" sz="quarter" idx="5"/>
          </p:nvPr>
        </p:nvSpPr>
        <p:spPr/>
        <p:txBody>
          <a:bodyPr/>
          <a:lstStyle/>
          <a:p>
            <a:fld id="{0CD788C8-8B38-C04F-BEE7-35504AA8650B}" type="slidenum">
              <a:rPr lang="en-US" smtClean="0"/>
              <a:t>21</a:t>
            </a:fld>
            <a:endParaRPr lang="en-US"/>
          </a:p>
        </p:txBody>
      </p:sp>
    </p:spTree>
    <p:extLst>
      <p:ext uri="{BB962C8B-B14F-4D97-AF65-F5344CB8AC3E}">
        <p14:creationId xmlns:p14="http://schemas.microsoft.com/office/powerpoint/2010/main" val="427299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Racklette</a:t>
            </a:r>
            <a:r>
              <a:rPr lang="en-US" dirty="0"/>
              <a:t> which is one of recent </a:t>
            </a:r>
            <a:r>
              <a:rPr lang="en-US" dirty="0" err="1"/>
              <a:t>rackscale</a:t>
            </a:r>
            <a:r>
              <a:rPr lang="en-US" dirty="0"/>
              <a:t> computing efforts, driven to brand rack as a more integrated computing platform than a traditional </a:t>
            </a:r>
            <a:r>
              <a:rPr lang="en-US" dirty="0" err="1"/>
              <a:t>distribued</a:t>
            </a:r>
            <a:r>
              <a:rPr lang="en-US"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Driven by recent hardware trends like fast, low latency networks, CXL, and disaggregated memory, Rack resembles more and more like a multi-core server; and the goal is to exploit this to provide simplified programming models and better resource utilization through global decision making. </a:t>
            </a:r>
          </a:p>
          <a:p>
            <a:endParaRPr lang="en-US" dirty="0"/>
          </a:p>
          <a:p>
            <a:r>
              <a:rPr lang="en-US" dirty="0"/>
              <a:t>While there are many open questions on the design, an important one is how we are </a:t>
            </a:r>
            <a:r>
              <a:rPr lang="en-US" dirty="0" err="1"/>
              <a:t>gonna</a:t>
            </a:r>
            <a:r>
              <a:rPr lang="en-US" dirty="0"/>
              <a:t> do CPU scheduling, both across the rack and within each node</a:t>
            </a:r>
          </a:p>
        </p:txBody>
      </p:sp>
      <p:sp>
        <p:nvSpPr>
          <p:cNvPr id="4" name="Slide Number Placeholder 3"/>
          <p:cNvSpPr>
            <a:spLocks noGrp="1"/>
          </p:cNvSpPr>
          <p:nvPr>
            <p:ph type="sldNum" sz="quarter" idx="5"/>
          </p:nvPr>
        </p:nvSpPr>
        <p:spPr/>
        <p:txBody>
          <a:bodyPr/>
          <a:lstStyle/>
          <a:p>
            <a:fld id="{0CD788C8-8B38-C04F-BEE7-35504AA8650B}" type="slidenum">
              <a:rPr lang="en-US" smtClean="0"/>
              <a:t>32</a:t>
            </a:fld>
            <a:endParaRPr lang="en-US"/>
          </a:p>
        </p:txBody>
      </p:sp>
    </p:spTree>
    <p:extLst>
      <p:ext uri="{BB962C8B-B14F-4D97-AF65-F5344CB8AC3E}">
        <p14:creationId xmlns:p14="http://schemas.microsoft.com/office/powerpoint/2010/main" val="3525921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narrow down the problem, these are some choices/assumptions that we make</a:t>
            </a:r>
          </a:p>
        </p:txBody>
      </p:sp>
      <p:sp>
        <p:nvSpPr>
          <p:cNvPr id="4" name="Slide Number Placeholder 3"/>
          <p:cNvSpPr>
            <a:spLocks noGrp="1"/>
          </p:cNvSpPr>
          <p:nvPr>
            <p:ph type="sldNum" sz="quarter" idx="5"/>
          </p:nvPr>
        </p:nvSpPr>
        <p:spPr/>
        <p:txBody>
          <a:bodyPr/>
          <a:lstStyle/>
          <a:p>
            <a:fld id="{0CD788C8-8B38-C04F-BEE7-35504AA8650B}" type="slidenum">
              <a:rPr lang="en-US" smtClean="0"/>
              <a:t>33</a:t>
            </a:fld>
            <a:endParaRPr lang="en-US"/>
          </a:p>
        </p:txBody>
      </p:sp>
    </p:spTree>
    <p:extLst>
      <p:ext uri="{BB962C8B-B14F-4D97-AF65-F5344CB8AC3E}">
        <p14:creationId xmlns:p14="http://schemas.microsoft.com/office/powerpoint/2010/main" val="28376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the question comes down to:</a:t>
            </a:r>
          </a:p>
        </p:txBody>
      </p:sp>
      <p:sp>
        <p:nvSpPr>
          <p:cNvPr id="4" name="Slide Number Placeholder 3"/>
          <p:cNvSpPr>
            <a:spLocks noGrp="1"/>
          </p:cNvSpPr>
          <p:nvPr>
            <p:ph type="sldNum" sz="quarter" idx="5"/>
          </p:nvPr>
        </p:nvSpPr>
        <p:spPr/>
        <p:txBody>
          <a:bodyPr/>
          <a:lstStyle/>
          <a:p>
            <a:fld id="{0CD788C8-8B38-C04F-BEE7-35504AA8650B}" type="slidenum">
              <a:rPr lang="en-US" smtClean="0"/>
              <a:t>34</a:t>
            </a:fld>
            <a:endParaRPr lang="en-US"/>
          </a:p>
        </p:txBody>
      </p:sp>
    </p:spTree>
    <p:extLst>
      <p:ext uri="{BB962C8B-B14F-4D97-AF65-F5344CB8AC3E}">
        <p14:creationId xmlns:p14="http://schemas.microsoft.com/office/powerpoint/2010/main" val="1710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35</a:t>
            </a:fld>
            <a:endParaRPr lang="en-US"/>
          </a:p>
        </p:txBody>
      </p:sp>
    </p:spTree>
    <p:extLst>
      <p:ext uri="{BB962C8B-B14F-4D97-AF65-F5344CB8AC3E}">
        <p14:creationId xmlns:p14="http://schemas.microsoft.com/office/powerpoint/2010/main" val="242814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4</a:t>
            </a:fld>
            <a:endParaRPr lang="en-US"/>
          </a:p>
        </p:txBody>
      </p:sp>
    </p:spTree>
    <p:extLst>
      <p:ext uri="{BB962C8B-B14F-4D97-AF65-F5344CB8AC3E}">
        <p14:creationId xmlns:p14="http://schemas.microsoft.com/office/powerpoint/2010/main" val="1414600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37</a:t>
            </a:fld>
            <a:endParaRPr lang="en-US"/>
          </a:p>
        </p:txBody>
      </p:sp>
    </p:spTree>
    <p:extLst>
      <p:ext uri="{BB962C8B-B14F-4D97-AF65-F5344CB8AC3E}">
        <p14:creationId xmlns:p14="http://schemas.microsoft.com/office/powerpoint/2010/main" val="1999196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38</a:t>
            </a:fld>
            <a:endParaRPr lang="en-US"/>
          </a:p>
        </p:txBody>
      </p:sp>
    </p:spTree>
    <p:extLst>
      <p:ext uri="{BB962C8B-B14F-4D97-AF65-F5344CB8AC3E}">
        <p14:creationId xmlns:p14="http://schemas.microsoft.com/office/powerpoint/2010/main" val="2553794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40</a:t>
            </a:fld>
            <a:endParaRPr lang="en-US"/>
          </a:p>
        </p:txBody>
      </p:sp>
    </p:spTree>
    <p:extLst>
      <p:ext uri="{BB962C8B-B14F-4D97-AF65-F5344CB8AC3E}">
        <p14:creationId xmlns:p14="http://schemas.microsoft.com/office/powerpoint/2010/main" val="183452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41</a:t>
            </a:fld>
            <a:endParaRPr lang="en-US"/>
          </a:p>
        </p:txBody>
      </p:sp>
    </p:spTree>
    <p:extLst>
      <p:ext uri="{BB962C8B-B14F-4D97-AF65-F5344CB8AC3E}">
        <p14:creationId xmlns:p14="http://schemas.microsoft.com/office/powerpoint/2010/main" val="17567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42</a:t>
            </a:fld>
            <a:endParaRPr lang="en-US"/>
          </a:p>
        </p:txBody>
      </p:sp>
    </p:spTree>
    <p:extLst>
      <p:ext uri="{BB962C8B-B14F-4D97-AF65-F5344CB8AC3E}">
        <p14:creationId xmlns:p14="http://schemas.microsoft.com/office/powerpoint/2010/main" val="239614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p:txBody>
      </p:sp>
      <p:sp>
        <p:nvSpPr>
          <p:cNvPr id="4" name="Slide Number Placeholder 3"/>
          <p:cNvSpPr>
            <a:spLocks noGrp="1"/>
          </p:cNvSpPr>
          <p:nvPr>
            <p:ph type="sldNum" sz="quarter" idx="5"/>
          </p:nvPr>
        </p:nvSpPr>
        <p:spPr/>
        <p:txBody>
          <a:bodyPr/>
          <a:lstStyle/>
          <a:p>
            <a:fld id="{0CD788C8-8B38-C04F-BEE7-35504AA8650B}" type="slidenum">
              <a:rPr lang="en-US" smtClean="0"/>
              <a:t>43</a:t>
            </a:fld>
            <a:endParaRPr lang="en-US"/>
          </a:p>
        </p:txBody>
      </p:sp>
    </p:spTree>
    <p:extLst>
      <p:ext uri="{BB962C8B-B14F-4D97-AF65-F5344CB8AC3E}">
        <p14:creationId xmlns:p14="http://schemas.microsoft.com/office/powerpoint/2010/main" val="244753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44</a:t>
            </a:fld>
            <a:endParaRPr lang="en-US"/>
          </a:p>
        </p:txBody>
      </p:sp>
    </p:spTree>
    <p:extLst>
      <p:ext uri="{BB962C8B-B14F-4D97-AF65-F5344CB8AC3E}">
        <p14:creationId xmlns:p14="http://schemas.microsoft.com/office/powerpoint/2010/main" val="2024545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45</a:t>
            </a:fld>
            <a:endParaRPr lang="en-US"/>
          </a:p>
        </p:txBody>
      </p:sp>
    </p:spTree>
    <p:extLst>
      <p:ext uri="{BB962C8B-B14F-4D97-AF65-F5344CB8AC3E}">
        <p14:creationId xmlns:p14="http://schemas.microsoft.com/office/powerpoint/2010/main" val="338157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46</a:t>
            </a:fld>
            <a:endParaRPr lang="en-US"/>
          </a:p>
        </p:txBody>
      </p:sp>
    </p:spTree>
    <p:extLst>
      <p:ext uri="{BB962C8B-B14F-4D97-AF65-F5344CB8AC3E}">
        <p14:creationId xmlns:p14="http://schemas.microsoft.com/office/powerpoint/2010/main" val="206016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with its single core, is not able to keep up. </a:t>
            </a:r>
          </a:p>
        </p:txBody>
      </p:sp>
      <p:sp>
        <p:nvSpPr>
          <p:cNvPr id="4" name="Slide Number Placeholder 3"/>
          <p:cNvSpPr>
            <a:spLocks noGrp="1"/>
          </p:cNvSpPr>
          <p:nvPr>
            <p:ph type="sldNum" sz="quarter" idx="5"/>
          </p:nvPr>
        </p:nvSpPr>
        <p:spPr/>
        <p:txBody>
          <a:bodyPr/>
          <a:lstStyle/>
          <a:p>
            <a:fld id="{0CD788C8-8B38-C04F-BEE7-35504AA8650B}" type="slidenum">
              <a:rPr lang="en-US" smtClean="0"/>
              <a:t>49</a:t>
            </a:fld>
            <a:endParaRPr lang="en-US"/>
          </a:p>
        </p:txBody>
      </p:sp>
    </p:spTree>
    <p:extLst>
      <p:ext uri="{BB962C8B-B14F-4D97-AF65-F5344CB8AC3E}">
        <p14:creationId xmlns:p14="http://schemas.microsoft.com/office/powerpoint/2010/main" val="173806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7</a:t>
            </a:fld>
            <a:endParaRPr lang="en-US"/>
          </a:p>
        </p:txBody>
      </p:sp>
    </p:spTree>
    <p:extLst>
      <p:ext uri="{BB962C8B-B14F-4D97-AF65-F5344CB8AC3E}">
        <p14:creationId xmlns:p14="http://schemas.microsoft.com/office/powerpoint/2010/main" val="411113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shows is that  1) page faults are synchronous and threads aren’t doing any other work, and 2) even after removing bottlenecks in Kona, you won’t be able to put more that 10 concurrent </a:t>
            </a:r>
            <a:r>
              <a:rPr lang="en-US" dirty="0" err="1"/>
              <a:t>rdma</a:t>
            </a:r>
            <a:r>
              <a:rPr lang="en-US" dirty="0"/>
              <a:t> in flight</a:t>
            </a:r>
          </a:p>
        </p:txBody>
      </p:sp>
      <p:sp>
        <p:nvSpPr>
          <p:cNvPr id="4" name="Slide Number Placeholder 3"/>
          <p:cNvSpPr>
            <a:spLocks noGrp="1"/>
          </p:cNvSpPr>
          <p:nvPr>
            <p:ph type="sldNum" sz="quarter" idx="5"/>
          </p:nvPr>
        </p:nvSpPr>
        <p:spPr/>
        <p:txBody>
          <a:bodyPr/>
          <a:lstStyle/>
          <a:p>
            <a:fld id="{0CD788C8-8B38-C04F-BEE7-35504AA8650B}" type="slidenum">
              <a:rPr lang="en-US" smtClean="0"/>
              <a:t>50</a:t>
            </a:fld>
            <a:endParaRPr lang="en-US"/>
          </a:p>
        </p:txBody>
      </p:sp>
    </p:spTree>
    <p:extLst>
      <p:ext uri="{BB962C8B-B14F-4D97-AF65-F5344CB8AC3E}">
        <p14:creationId xmlns:p14="http://schemas.microsoft.com/office/powerpoint/2010/main" val="3528881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as if by foresight, Kona already does its work in </a:t>
            </a:r>
            <a:r>
              <a:rPr lang="en-US" dirty="0" err="1"/>
              <a:t>userspace</a:t>
            </a:r>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51</a:t>
            </a:fld>
            <a:endParaRPr lang="en-US"/>
          </a:p>
        </p:txBody>
      </p:sp>
    </p:spTree>
    <p:extLst>
      <p:ext uri="{BB962C8B-B14F-4D97-AF65-F5344CB8AC3E}">
        <p14:creationId xmlns:p14="http://schemas.microsoft.com/office/powerpoint/2010/main" val="4213639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53</a:t>
            </a:fld>
            <a:endParaRPr lang="en-US"/>
          </a:p>
        </p:txBody>
      </p:sp>
    </p:spTree>
    <p:extLst>
      <p:ext uri="{BB962C8B-B14F-4D97-AF65-F5344CB8AC3E}">
        <p14:creationId xmlns:p14="http://schemas.microsoft.com/office/powerpoint/2010/main" val="132190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55</a:t>
            </a:fld>
            <a:endParaRPr lang="en-US"/>
          </a:p>
        </p:txBody>
      </p:sp>
    </p:spTree>
    <p:extLst>
      <p:ext uri="{BB962C8B-B14F-4D97-AF65-F5344CB8AC3E}">
        <p14:creationId xmlns:p14="http://schemas.microsoft.com/office/powerpoint/2010/main" val="147024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8</a:t>
            </a:fld>
            <a:endParaRPr lang="en-US"/>
          </a:p>
        </p:txBody>
      </p:sp>
    </p:spTree>
    <p:extLst>
      <p:ext uri="{BB962C8B-B14F-4D97-AF65-F5344CB8AC3E}">
        <p14:creationId xmlns:p14="http://schemas.microsoft.com/office/powerpoint/2010/main" val="42204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multi-core systems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 parallelism through Kernel threads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9</a:t>
            </a:fld>
            <a:endParaRPr lang="en-US"/>
          </a:p>
        </p:txBody>
      </p:sp>
    </p:spTree>
    <p:extLst>
      <p:ext uri="{BB962C8B-B14F-4D97-AF65-F5344CB8AC3E}">
        <p14:creationId xmlns:p14="http://schemas.microsoft.com/office/powerpoint/2010/main" val="203109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10</a:t>
            </a:fld>
            <a:endParaRPr lang="en-US"/>
          </a:p>
        </p:txBody>
      </p:sp>
    </p:spTree>
    <p:extLst>
      <p:ext uri="{BB962C8B-B14F-4D97-AF65-F5344CB8AC3E}">
        <p14:creationId xmlns:p14="http://schemas.microsoft.com/office/powerpoint/2010/main" val="272013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other abstractions on the OSes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11</a:t>
            </a:fld>
            <a:endParaRPr lang="en-US"/>
          </a:p>
        </p:txBody>
      </p:sp>
    </p:spTree>
    <p:extLst>
      <p:ext uri="{BB962C8B-B14F-4D97-AF65-F5344CB8AC3E}">
        <p14:creationId xmlns:p14="http://schemas.microsoft.com/office/powerpoint/2010/main" val="139577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13</a:t>
            </a:fld>
            <a:endParaRPr lang="en-US"/>
          </a:p>
        </p:txBody>
      </p:sp>
    </p:spTree>
    <p:extLst>
      <p:ext uri="{BB962C8B-B14F-4D97-AF65-F5344CB8AC3E}">
        <p14:creationId xmlns:p14="http://schemas.microsoft.com/office/powerpoint/2010/main" val="17142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get real then.</a:t>
            </a:r>
          </a:p>
        </p:txBody>
      </p:sp>
      <p:sp>
        <p:nvSpPr>
          <p:cNvPr id="4" name="Slide Number Placeholder 3"/>
          <p:cNvSpPr>
            <a:spLocks noGrp="1"/>
          </p:cNvSpPr>
          <p:nvPr>
            <p:ph type="sldNum" sz="quarter" idx="5"/>
          </p:nvPr>
        </p:nvSpPr>
        <p:spPr/>
        <p:txBody>
          <a:bodyPr/>
          <a:lstStyle/>
          <a:p>
            <a:fld id="{0CD788C8-8B38-C04F-BEE7-35504AA8650B}" type="slidenum">
              <a:rPr lang="en-US" smtClean="0"/>
              <a:t>15</a:t>
            </a:fld>
            <a:endParaRPr lang="en-US"/>
          </a:p>
        </p:txBody>
      </p:sp>
    </p:spTree>
    <p:extLst>
      <p:ext uri="{BB962C8B-B14F-4D97-AF65-F5344CB8AC3E}">
        <p14:creationId xmlns:p14="http://schemas.microsoft.com/office/powerpoint/2010/main" val="245390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7541-80EA-2645-9B6A-AA679982E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B13AE-9B80-B94B-A8C0-BDE6B992B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DE5B1-2D25-AB45-A5D1-2704AFFDDD4F}"/>
              </a:ext>
            </a:extLst>
          </p:cNvPr>
          <p:cNvSpPr>
            <a:spLocks noGrp="1"/>
          </p:cNvSpPr>
          <p:nvPr>
            <p:ph type="dt" sz="half" idx="10"/>
          </p:nvPr>
        </p:nvSpPr>
        <p:spPr/>
        <p:txBody>
          <a:bodyPr/>
          <a:lstStyle/>
          <a:p>
            <a:fld id="{2D27C780-D7ED-FC4F-BDF5-1C725B21E8BC}" type="datetime1">
              <a:rPr lang="en-US" smtClean="0"/>
              <a:t>11/10/21</a:t>
            </a:fld>
            <a:endParaRPr lang="en-US"/>
          </a:p>
        </p:txBody>
      </p:sp>
      <p:sp>
        <p:nvSpPr>
          <p:cNvPr id="5" name="Footer Placeholder 4">
            <a:extLst>
              <a:ext uri="{FF2B5EF4-FFF2-40B4-BE49-F238E27FC236}">
                <a16:creationId xmlns:a16="http://schemas.microsoft.com/office/drawing/2014/main" id="{A69FBDBE-94C7-144C-BF3C-898EE777D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93711-3997-2B4B-B48C-67B34C8AFC0E}"/>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9265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992A-3619-C04E-AA9B-24D4C7CFF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988FB-E353-1B47-AFBA-A0A11224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43AA-28F6-6B4D-9FDA-A1A2C06AD87B}"/>
              </a:ext>
            </a:extLst>
          </p:cNvPr>
          <p:cNvSpPr>
            <a:spLocks noGrp="1"/>
          </p:cNvSpPr>
          <p:nvPr>
            <p:ph type="dt" sz="half" idx="10"/>
          </p:nvPr>
        </p:nvSpPr>
        <p:spPr/>
        <p:txBody>
          <a:bodyPr/>
          <a:lstStyle/>
          <a:p>
            <a:fld id="{5CD36758-A1B2-1B41-81E1-86C30385E9D7}" type="datetime1">
              <a:rPr lang="en-US" smtClean="0"/>
              <a:t>11/10/21</a:t>
            </a:fld>
            <a:endParaRPr lang="en-US"/>
          </a:p>
        </p:txBody>
      </p:sp>
      <p:sp>
        <p:nvSpPr>
          <p:cNvPr id="5" name="Footer Placeholder 4">
            <a:extLst>
              <a:ext uri="{FF2B5EF4-FFF2-40B4-BE49-F238E27FC236}">
                <a16:creationId xmlns:a16="http://schemas.microsoft.com/office/drawing/2014/main" id="{97BFC183-2E02-3C46-A833-1FD385317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26F2-F828-4D4B-A57B-16A1C526FFC6}"/>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7352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3EE7B-D5B8-7346-B542-48065A2E1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25BCC-A4C2-1F48-B792-B453675E8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0088-271E-C849-94DA-CD9A73C0B77B}"/>
              </a:ext>
            </a:extLst>
          </p:cNvPr>
          <p:cNvSpPr>
            <a:spLocks noGrp="1"/>
          </p:cNvSpPr>
          <p:nvPr>
            <p:ph type="dt" sz="half" idx="10"/>
          </p:nvPr>
        </p:nvSpPr>
        <p:spPr/>
        <p:txBody>
          <a:bodyPr/>
          <a:lstStyle/>
          <a:p>
            <a:fld id="{87A1F925-0A80-E442-8423-5112284B33C8}" type="datetime1">
              <a:rPr lang="en-US" smtClean="0"/>
              <a:t>11/10/21</a:t>
            </a:fld>
            <a:endParaRPr lang="en-US"/>
          </a:p>
        </p:txBody>
      </p:sp>
      <p:sp>
        <p:nvSpPr>
          <p:cNvPr id="5" name="Footer Placeholder 4">
            <a:extLst>
              <a:ext uri="{FF2B5EF4-FFF2-40B4-BE49-F238E27FC236}">
                <a16:creationId xmlns:a16="http://schemas.microsoft.com/office/drawing/2014/main" id="{1F248D9E-2F73-6549-8A07-5A47BA756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36E54-A9DE-B549-8770-26E65A4F918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35717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381-6A8D-B542-A98B-F5B98D765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5C99E-0099-3D40-B8B6-D8EF75BAD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85F21-E3EB-5C40-9216-19DF28B6062A}"/>
              </a:ext>
            </a:extLst>
          </p:cNvPr>
          <p:cNvSpPr>
            <a:spLocks noGrp="1"/>
          </p:cNvSpPr>
          <p:nvPr>
            <p:ph type="dt" sz="half" idx="10"/>
          </p:nvPr>
        </p:nvSpPr>
        <p:spPr/>
        <p:txBody>
          <a:bodyPr/>
          <a:lstStyle/>
          <a:p>
            <a:fld id="{F92884C4-ABDD-BA42-A670-DDF274C72072}" type="datetime1">
              <a:rPr lang="en-US" smtClean="0"/>
              <a:t>11/10/21</a:t>
            </a:fld>
            <a:endParaRPr lang="en-US"/>
          </a:p>
        </p:txBody>
      </p:sp>
      <p:sp>
        <p:nvSpPr>
          <p:cNvPr id="5" name="Footer Placeholder 4">
            <a:extLst>
              <a:ext uri="{FF2B5EF4-FFF2-40B4-BE49-F238E27FC236}">
                <a16:creationId xmlns:a16="http://schemas.microsoft.com/office/drawing/2014/main" id="{4F32789A-D582-DD4F-B5F3-D9D9D15DC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BB645-596E-DF47-A4BE-BF25989456F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0253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5CCD-9753-7646-A139-647CA408B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18FFF-BAFC-F443-8DF2-400342D6F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D1664-3B1D-5745-AB77-ABF23EC8FDD7}"/>
              </a:ext>
            </a:extLst>
          </p:cNvPr>
          <p:cNvSpPr>
            <a:spLocks noGrp="1"/>
          </p:cNvSpPr>
          <p:nvPr>
            <p:ph type="dt" sz="half" idx="10"/>
          </p:nvPr>
        </p:nvSpPr>
        <p:spPr/>
        <p:txBody>
          <a:bodyPr/>
          <a:lstStyle/>
          <a:p>
            <a:fld id="{652F7281-BA44-DF44-88D1-173987F7871A}" type="datetime1">
              <a:rPr lang="en-US" smtClean="0"/>
              <a:t>11/10/21</a:t>
            </a:fld>
            <a:endParaRPr lang="en-US"/>
          </a:p>
        </p:txBody>
      </p:sp>
      <p:sp>
        <p:nvSpPr>
          <p:cNvPr id="5" name="Footer Placeholder 4">
            <a:extLst>
              <a:ext uri="{FF2B5EF4-FFF2-40B4-BE49-F238E27FC236}">
                <a16:creationId xmlns:a16="http://schemas.microsoft.com/office/drawing/2014/main" id="{C9D33320-E2F5-2B42-A4BA-9DB8D5EB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B2972-FF9B-1347-A6F1-5C8C801A4FF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75302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1BAC-96D0-D548-825C-36FF89C3E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87EA1-1DBB-914F-8535-C5C33A5DB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5FDB1-3FA3-C847-BAB3-E8A723ABD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87676-CB56-6048-B685-155983198DE1}"/>
              </a:ext>
            </a:extLst>
          </p:cNvPr>
          <p:cNvSpPr>
            <a:spLocks noGrp="1"/>
          </p:cNvSpPr>
          <p:nvPr>
            <p:ph type="dt" sz="half" idx="10"/>
          </p:nvPr>
        </p:nvSpPr>
        <p:spPr/>
        <p:txBody>
          <a:bodyPr/>
          <a:lstStyle/>
          <a:p>
            <a:fld id="{9969E906-88C5-1240-A06E-0ACD18001770}" type="datetime1">
              <a:rPr lang="en-US" smtClean="0"/>
              <a:t>11/10/21</a:t>
            </a:fld>
            <a:endParaRPr lang="en-US"/>
          </a:p>
        </p:txBody>
      </p:sp>
      <p:sp>
        <p:nvSpPr>
          <p:cNvPr id="6" name="Footer Placeholder 5">
            <a:extLst>
              <a:ext uri="{FF2B5EF4-FFF2-40B4-BE49-F238E27FC236}">
                <a16:creationId xmlns:a16="http://schemas.microsoft.com/office/drawing/2014/main" id="{0F6D0A39-E7AA-9A41-B3D8-DF61E671B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20553-6AC0-5B49-B42F-3E3DBFC7FC9B}"/>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53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C410-1C60-1645-B825-F38D39654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96C42-EA7D-E446-AFA9-5C966346E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445B7-564B-0042-9506-95A720C48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DD630-7124-6C44-907C-071DDF6A3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279C0-E07D-B944-B105-D0185DA87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84734-B584-3D4A-B973-B33C66902AFD}"/>
              </a:ext>
            </a:extLst>
          </p:cNvPr>
          <p:cNvSpPr>
            <a:spLocks noGrp="1"/>
          </p:cNvSpPr>
          <p:nvPr>
            <p:ph type="dt" sz="half" idx="10"/>
          </p:nvPr>
        </p:nvSpPr>
        <p:spPr/>
        <p:txBody>
          <a:bodyPr/>
          <a:lstStyle/>
          <a:p>
            <a:fld id="{F70206FE-EC6C-EF49-9EC0-045EB6B9B93D}" type="datetime1">
              <a:rPr lang="en-US" smtClean="0"/>
              <a:t>11/10/21</a:t>
            </a:fld>
            <a:endParaRPr lang="en-US"/>
          </a:p>
        </p:txBody>
      </p:sp>
      <p:sp>
        <p:nvSpPr>
          <p:cNvPr id="8" name="Footer Placeholder 7">
            <a:extLst>
              <a:ext uri="{FF2B5EF4-FFF2-40B4-BE49-F238E27FC236}">
                <a16:creationId xmlns:a16="http://schemas.microsoft.com/office/drawing/2014/main" id="{D77DBC7C-CD4F-A041-AA82-C12266D73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8547D-B4C4-1945-BAF3-1A3877DBAD81}"/>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0045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EF99-2667-BE42-AC7D-648C81355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D8E41-CFFA-BD4C-9D1D-99DE875A2A51}"/>
              </a:ext>
            </a:extLst>
          </p:cNvPr>
          <p:cNvSpPr>
            <a:spLocks noGrp="1"/>
          </p:cNvSpPr>
          <p:nvPr>
            <p:ph type="dt" sz="half" idx="10"/>
          </p:nvPr>
        </p:nvSpPr>
        <p:spPr/>
        <p:txBody>
          <a:bodyPr/>
          <a:lstStyle/>
          <a:p>
            <a:fld id="{63791164-7C98-7745-8D50-9827C1E72B27}" type="datetime1">
              <a:rPr lang="en-US" smtClean="0"/>
              <a:t>11/10/21</a:t>
            </a:fld>
            <a:endParaRPr lang="en-US"/>
          </a:p>
        </p:txBody>
      </p:sp>
      <p:sp>
        <p:nvSpPr>
          <p:cNvPr id="4" name="Footer Placeholder 3">
            <a:extLst>
              <a:ext uri="{FF2B5EF4-FFF2-40B4-BE49-F238E27FC236}">
                <a16:creationId xmlns:a16="http://schemas.microsoft.com/office/drawing/2014/main" id="{4A7F987D-4F20-4C41-ABC0-4F73D4A95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18DC6-1D85-BD41-B2A1-4A3D3F4F977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6817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FC951-0E6A-694C-9C27-E3B3E0538B8F}"/>
              </a:ext>
            </a:extLst>
          </p:cNvPr>
          <p:cNvSpPr>
            <a:spLocks noGrp="1"/>
          </p:cNvSpPr>
          <p:nvPr>
            <p:ph type="dt" sz="half" idx="10"/>
          </p:nvPr>
        </p:nvSpPr>
        <p:spPr/>
        <p:txBody>
          <a:bodyPr/>
          <a:lstStyle/>
          <a:p>
            <a:fld id="{86F6DFD1-455B-DD42-82A8-D630B4CC4E50}" type="datetime1">
              <a:rPr lang="en-US" smtClean="0"/>
              <a:t>11/10/21</a:t>
            </a:fld>
            <a:endParaRPr lang="en-US"/>
          </a:p>
        </p:txBody>
      </p:sp>
      <p:sp>
        <p:nvSpPr>
          <p:cNvPr id="3" name="Footer Placeholder 2">
            <a:extLst>
              <a:ext uri="{FF2B5EF4-FFF2-40B4-BE49-F238E27FC236}">
                <a16:creationId xmlns:a16="http://schemas.microsoft.com/office/drawing/2014/main" id="{8FD7BB0B-3E69-474D-B4D2-6DA6D8FED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059A1-C67B-154C-82D9-76B164AC5F50}"/>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1841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002A-C329-B747-A525-EAD8763B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959FB-9C06-D34A-8BA3-8672FEF7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16BE0-4D9B-4A49-871D-2CAC90402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EA74C-8F13-F14E-A0E4-D59C07CECF90}"/>
              </a:ext>
            </a:extLst>
          </p:cNvPr>
          <p:cNvSpPr>
            <a:spLocks noGrp="1"/>
          </p:cNvSpPr>
          <p:nvPr>
            <p:ph type="dt" sz="half" idx="10"/>
          </p:nvPr>
        </p:nvSpPr>
        <p:spPr/>
        <p:txBody>
          <a:bodyPr/>
          <a:lstStyle/>
          <a:p>
            <a:fld id="{4B15E092-DEBA-D64F-A476-0C466999F429}" type="datetime1">
              <a:rPr lang="en-US" smtClean="0"/>
              <a:t>11/10/21</a:t>
            </a:fld>
            <a:endParaRPr lang="en-US"/>
          </a:p>
        </p:txBody>
      </p:sp>
      <p:sp>
        <p:nvSpPr>
          <p:cNvPr id="6" name="Footer Placeholder 5">
            <a:extLst>
              <a:ext uri="{FF2B5EF4-FFF2-40B4-BE49-F238E27FC236}">
                <a16:creationId xmlns:a16="http://schemas.microsoft.com/office/drawing/2014/main" id="{54114F13-2A7B-6146-B18C-6750A93CE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119C-41D4-4944-B181-6C997082854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5970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4BE4-3C70-F14B-92EB-8DD63247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37355-664C-354B-8057-84CB1751B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29E93-6EB1-454F-8594-A9CD9871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C3ADA-F9D3-C84B-872A-1A7A17375567}"/>
              </a:ext>
            </a:extLst>
          </p:cNvPr>
          <p:cNvSpPr>
            <a:spLocks noGrp="1"/>
          </p:cNvSpPr>
          <p:nvPr>
            <p:ph type="dt" sz="half" idx="10"/>
          </p:nvPr>
        </p:nvSpPr>
        <p:spPr/>
        <p:txBody>
          <a:bodyPr/>
          <a:lstStyle/>
          <a:p>
            <a:fld id="{5890149E-67D7-764D-B189-4B902C67F92F}" type="datetime1">
              <a:rPr lang="en-US" smtClean="0"/>
              <a:t>11/10/21</a:t>
            </a:fld>
            <a:endParaRPr lang="en-US"/>
          </a:p>
        </p:txBody>
      </p:sp>
      <p:sp>
        <p:nvSpPr>
          <p:cNvPr id="6" name="Footer Placeholder 5">
            <a:extLst>
              <a:ext uri="{FF2B5EF4-FFF2-40B4-BE49-F238E27FC236}">
                <a16:creationId xmlns:a16="http://schemas.microsoft.com/office/drawing/2014/main" id="{67CD8FA7-BD4D-234C-9885-9E10A36B0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CE020-7B2B-B048-834A-4C855F8113F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6109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648F-0D4F-5246-84ED-EAAD01AC4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E1C718-68E2-1641-99EE-71C596217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2029F-47DF-E341-B679-567FB5437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0CCB-950F-B648-AB30-6C5231AA17E3}" type="datetime1">
              <a:rPr lang="en-US" smtClean="0"/>
              <a:t>11/10/21</a:t>
            </a:fld>
            <a:endParaRPr lang="en-US"/>
          </a:p>
        </p:txBody>
      </p:sp>
      <p:sp>
        <p:nvSpPr>
          <p:cNvPr id="5" name="Footer Placeholder 4">
            <a:extLst>
              <a:ext uri="{FF2B5EF4-FFF2-40B4-BE49-F238E27FC236}">
                <a16:creationId xmlns:a16="http://schemas.microsoft.com/office/drawing/2014/main" id="{84FF0D5B-F6A5-5148-A67B-1DCA0B93B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027A7-4F30-7E4A-83BC-48EC20553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98C49-481B-5940-955C-BA25B8A25E4C}" type="slidenum">
              <a:rPr lang="en-US" smtClean="0"/>
              <a:t>‹#›</a:t>
            </a:fld>
            <a:endParaRPr lang="en-US"/>
          </a:p>
        </p:txBody>
      </p:sp>
    </p:spTree>
    <p:extLst>
      <p:ext uri="{BB962C8B-B14F-4D97-AF65-F5344CB8AC3E}">
        <p14:creationId xmlns:p14="http://schemas.microsoft.com/office/powerpoint/2010/main" val="7220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DD6-BB25-A249-B56A-EEB98E2BCFD8}"/>
              </a:ext>
            </a:extLst>
          </p:cNvPr>
          <p:cNvSpPr>
            <a:spLocks noGrp="1"/>
          </p:cNvSpPr>
          <p:nvPr>
            <p:ph type="ctrTitle"/>
          </p:nvPr>
        </p:nvSpPr>
        <p:spPr>
          <a:xfrm>
            <a:off x="1523999" y="1122363"/>
            <a:ext cx="9466555" cy="2387600"/>
          </a:xfrm>
        </p:spPr>
        <p:txBody>
          <a:bodyPr/>
          <a:lstStyle/>
          <a:p>
            <a:r>
              <a:rPr lang="en-US" dirty="0"/>
              <a:t>CPU Scheduling For Disaggregated Memory</a:t>
            </a:r>
          </a:p>
        </p:txBody>
      </p:sp>
      <p:sp>
        <p:nvSpPr>
          <p:cNvPr id="3" name="Subtitle 2">
            <a:extLst>
              <a:ext uri="{FF2B5EF4-FFF2-40B4-BE49-F238E27FC236}">
                <a16:creationId xmlns:a16="http://schemas.microsoft.com/office/drawing/2014/main" id="{2A7DC376-42BE-8F41-8530-04819D8032F5}"/>
              </a:ext>
            </a:extLst>
          </p:cNvPr>
          <p:cNvSpPr>
            <a:spLocks noGrp="1"/>
          </p:cNvSpPr>
          <p:nvPr>
            <p:ph type="subTitle" idx="1"/>
          </p:nvPr>
        </p:nvSpPr>
        <p:spPr>
          <a:xfrm>
            <a:off x="1524000" y="4030134"/>
            <a:ext cx="9144000" cy="1227666"/>
          </a:xfrm>
        </p:spPr>
        <p:txBody>
          <a:bodyPr>
            <a:normAutofit/>
          </a:bodyPr>
          <a:lstStyle/>
          <a:p>
            <a:r>
              <a:rPr lang="en-US" u="sng" dirty="0"/>
              <a:t>Anil Yelam</a:t>
            </a:r>
            <a:r>
              <a:rPr lang="en-US" sz="2800" dirty="0"/>
              <a:t>, </a:t>
            </a:r>
            <a:r>
              <a:rPr lang="en-US" sz="2000" dirty="0"/>
              <a:t>Marcos K. Aguilera, Radhika Niranjan Mysore, Alex Snoeren </a:t>
            </a:r>
          </a:p>
        </p:txBody>
      </p:sp>
      <p:sp>
        <p:nvSpPr>
          <p:cNvPr id="4" name="Slide Number Placeholder 3">
            <a:extLst>
              <a:ext uri="{FF2B5EF4-FFF2-40B4-BE49-F238E27FC236}">
                <a16:creationId xmlns:a16="http://schemas.microsoft.com/office/drawing/2014/main" id="{9B121E6E-E5D6-A640-9262-5A7D9CA0EDD4}"/>
              </a:ext>
            </a:extLst>
          </p:cNvPr>
          <p:cNvSpPr>
            <a:spLocks noGrp="1"/>
          </p:cNvSpPr>
          <p:nvPr>
            <p:ph type="sldNum" sz="quarter" idx="12"/>
          </p:nvPr>
        </p:nvSpPr>
        <p:spPr/>
        <p:txBody>
          <a:bodyPr/>
          <a:lstStyle/>
          <a:p>
            <a:fld id="{C7B98C49-481B-5940-955C-BA25B8A25E4C}" type="slidenum">
              <a:rPr lang="en-US" smtClean="0"/>
              <a:t>1</a:t>
            </a:fld>
            <a:endParaRPr lang="en-US"/>
          </a:p>
        </p:txBody>
      </p:sp>
    </p:spTree>
    <p:extLst>
      <p:ext uri="{BB962C8B-B14F-4D97-AF65-F5344CB8AC3E}">
        <p14:creationId xmlns:p14="http://schemas.microsoft.com/office/powerpoint/2010/main" val="24877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User-space schedulers</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normAutofit lnSpcReduction="10000"/>
          </a:bodyPr>
          <a:lstStyle/>
          <a:p>
            <a:r>
              <a:rPr lang="en-US" dirty="0"/>
              <a:t>Lightweight Threads scheduled in User-space</a:t>
            </a:r>
          </a:p>
          <a:p>
            <a:r>
              <a:rPr lang="en-US" dirty="0"/>
              <a:t>Separates thread scheduling from core allocation</a:t>
            </a:r>
          </a:p>
          <a:p>
            <a:r>
              <a:rPr lang="en-US" dirty="0"/>
              <a:t>Runtimes provides super-light locks and kernel-bypass I/O </a:t>
            </a:r>
          </a:p>
          <a:p>
            <a:pPr lvl="1"/>
            <a:r>
              <a:rPr lang="en-US" dirty="0"/>
              <a:t>Keep things in user-space!</a:t>
            </a:r>
          </a:p>
          <a:p>
            <a:r>
              <a:rPr lang="en-US" dirty="0"/>
              <a:t>Con</a:t>
            </a:r>
          </a:p>
          <a:p>
            <a:pPr lvl="1"/>
            <a:r>
              <a:rPr lang="en-US" dirty="0"/>
              <a:t>Cooperative scheduling</a:t>
            </a:r>
          </a:p>
          <a:p>
            <a:pPr lvl="1"/>
            <a:r>
              <a:rPr lang="en-US" dirty="0"/>
              <a:t>Coarse-granular core allocation</a:t>
            </a:r>
          </a:p>
          <a:p>
            <a:pPr lvl="1"/>
            <a:r>
              <a:rPr lang="en-US" dirty="0"/>
              <a:t>Can’t work well with Kernel</a:t>
            </a:r>
          </a:p>
          <a:p>
            <a:pPr lvl="1"/>
            <a:endParaRPr lang="en-US" dirty="0">
              <a:sym typeface="Wingdings" pitchFamily="2" charset="2"/>
            </a:endParaRPr>
          </a:p>
          <a:p>
            <a:pPr marL="0" indent="0">
              <a:buNone/>
            </a:pPr>
            <a:r>
              <a:rPr lang="en-US" dirty="0"/>
              <a:t>e.g., Arachne, Shenango, </a:t>
            </a:r>
            <a:r>
              <a:rPr lang="en-US" dirty="0" err="1"/>
              <a:t>Caladan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10</a:t>
            </a:fld>
            <a:endParaRPr lang="en-US" dirty="0"/>
          </a:p>
        </p:txBody>
      </p:sp>
    </p:spTree>
    <p:extLst>
      <p:ext uri="{BB962C8B-B14F-4D97-AF65-F5344CB8AC3E}">
        <p14:creationId xmlns:p14="http://schemas.microsoft.com/office/powerpoint/2010/main" val="113101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05B5-74F3-7547-BF5D-B2720D07CA2D}"/>
              </a:ext>
            </a:extLst>
          </p:cNvPr>
          <p:cNvSpPr>
            <a:spLocks noGrp="1"/>
          </p:cNvSpPr>
          <p:nvPr>
            <p:ph type="title"/>
          </p:nvPr>
        </p:nvSpPr>
        <p:spPr/>
        <p:txBody>
          <a:bodyPr/>
          <a:lstStyle/>
          <a:p>
            <a:r>
              <a:rPr lang="en-US" dirty="0"/>
              <a:t>Why is this interesting?</a:t>
            </a:r>
          </a:p>
        </p:txBody>
      </p:sp>
      <p:sp>
        <p:nvSpPr>
          <p:cNvPr id="3" name="Content Placeholder 2">
            <a:extLst>
              <a:ext uri="{FF2B5EF4-FFF2-40B4-BE49-F238E27FC236}">
                <a16:creationId xmlns:a16="http://schemas.microsoft.com/office/drawing/2014/main" id="{B94F0510-E746-3045-BD2A-D58892199026}"/>
              </a:ext>
            </a:extLst>
          </p:cNvPr>
          <p:cNvSpPr>
            <a:spLocks noGrp="1"/>
          </p:cNvSpPr>
          <p:nvPr>
            <p:ph idx="1"/>
          </p:nvPr>
        </p:nvSpPr>
        <p:spPr/>
        <p:txBody>
          <a:bodyPr/>
          <a:lstStyle/>
          <a:p>
            <a:r>
              <a:rPr lang="en-US" dirty="0"/>
              <a:t>Would state-of-the-art schedulers work on remote memory?</a:t>
            </a:r>
          </a:p>
          <a:p>
            <a:r>
              <a:rPr lang="en-US" dirty="0"/>
              <a:t>Exploit parallelism to hide remote latencies</a:t>
            </a:r>
          </a:p>
          <a:p>
            <a:r>
              <a:rPr lang="en-US" dirty="0"/>
              <a:t>A step towards rack-scale scheduling</a:t>
            </a:r>
          </a:p>
          <a:p>
            <a:endParaRPr lang="en-US" dirty="0"/>
          </a:p>
        </p:txBody>
      </p:sp>
      <p:sp>
        <p:nvSpPr>
          <p:cNvPr id="4" name="Slide Number Placeholder 3">
            <a:extLst>
              <a:ext uri="{FF2B5EF4-FFF2-40B4-BE49-F238E27FC236}">
                <a16:creationId xmlns:a16="http://schemas.microsoft.com/office/drawing/2014/main" id="{17E06917-7EF3-8C44-8B51-7E14BF8C238A}"/>
              </a:ext>
            </a:extLst>
          </p:cNvPr>
          <p:cNvSpPr>
            <a:spLocks noGrp="1"/>
          </p:cNvSpPr>
          <p:nvPr>
            <p:ph type="sldNum" sz="quarter" idx="12"/>
          </p:nvPr>
        </p:nvSpPr>
        <p:spPr/>
        <p:txBody>
          <a:bodyPr/>
          <a:lstStyle/>
          <a:p>
            <a:fld id="{C7B98C49-481B-5940-955C-BA25B8A25E4C}" type="slidenum">
              <a:rPr lang="en-US" smtClean="0"/>
              <a:t>11</a:t>
            </a:fld>
            <a:endParaRPr lang="en-US" dirty="0"/>
          </a:p>
        </p:txBody>
      </p:sp>
      <p:pic>
        <p:nvPicPr>
          <p:cNvPr id="5" name="Picture 2" descr="Png Images Server Icon Free Download - Transparent Background Computer  Server Png,Servers Icon Png - free transparent png images - pngaaa.com">
            <a:extLst>
              <a:ext uri="{FF2B5EF4-FFF2-40B4-BE49-F238E27FC236}">
                <a16:creationId xmlns:a16="http://schemas.microsoft.com/office/drawing/2014/main" id="{8922C2E9-BE75-CD4C-99C1-7F01A38BC2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28225" y="3536519"/>
            <a:ext cx="4564750" cy="30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3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7A76-C847-4043-9AC9-ECBFD32DA104}"/>
              </a:ext>
            </a:extLst>
          </p:cNvPr>
          <p:cNvSpPr>
            <a:spLocks noGrp="1"/>
          </p:cNvSpPr>
          <p:nvPr>
            <p:ph type="title"/>
          </p:nvPr>
        </p:nvSpPr>
        <p:spPr/>
        <p:txBody>
          <a:bodyPr/>
          <a:lstStyle/>
          <a:p>
            <a:r>
              <a:rPr lang="en-US" dirty="0"/>
              <a:t>Out-of-the-box Performance</a:t>
            </a:r>
          </a:p>
        </p:txBody>
      </p:sp>
      <p:sp>
        <p:nvSpPr>
          <p:cNvPr id="3" name="Content Placeholder 2">
            <a:extLst>
              <a:ext uri="{FF2B5EF4-FFF2-40B4-BE49-F238E27FC236}">
                <a16:creationId xmlns:a16="http://schemas.microsoft.com/office/drawing/2014/main" id="{50518987-79E2-F54D-89A6-EAFDB96D3BA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u="sng" dirty="0"/>
              <a:t>Goal</a:t>
            </a:r>
            <a:r>
              <a:rPr lang="en-US" dirty="0"/>
              <a:t>: Characterize Performance</a:t>
            </a:r>
          </a:p>
        </p:txBody>
      </p:sp>
      <p:sp>
        <p:nvSpPr>
          <p:cNvPr id="4" name="Slide Number Placeholder 3">
            <a:extLst>
              <a:ext uri="{FF2B5EF4-FFF2-40B4-BE49-F238E27FC236}">
                <a16:creationId xmlns:a16="http://schemas.microsoft.com/office/drawing/2014/main" id="{FC05D7FE-9E10-FD4F-B352-77277BDAF4DC}"/>
              </a:ext>
            </a:extLst>
          </p:cNvPr>
          <p:cNvSpPr>
            <a:spLocks noGrp="1"/>
          </p:cNvSpPr>
          <p:nvPr>
            <p:ph type="sldNum" sz="quarter" idx="12"/>
          </p:nvPr>
        </p:nvSpPr>
        <p:spPr/>
        <p:txBody>
          <a:bodyPr/>
          <a:lstStyle/>
          <a:p>
            <a:fld id="{C7B98C49-481B-5940-955C-BA25B8A25E4C}" type="slidenum">
              <a:rPr lang="en-US" smtClean="0"/>
              <a:t>12</a:t>
            </a:fld>
            <a:endParaRPr lang="en-US"/>
          </a:p>
        </p:txBody>
      </p:sp>
      <p:sp>
        <p:nvSpPr>
          <p:cNvPr id="6" name="TextBox 5">
            <a:extLst>
              <a:ext uri="{FF2B5EF4-FFF2-40B4-BE49-F238E27FC236}">
                <a16:creationId xmlns:a16="http://schemas.microsoft.com/office/drawing/2014/main" id="{22BC304B-775E-C540-BB09-711268714383}"/>
              </a:ext>
            </a:extLst>
          </p:cNvPr>
          <p:cNvSpPr txBox="1"/>
          <p:nvPr/>
        </p:nvSpPr>
        <p:spPr>
          <a:xfrm>
            <a:off x="9038686" y="3059668"/>
            <a:ext cx="1663404" cy="369332"/>
          </a:xfrm>
          <a:prstGeom prst="rect">
            <a:avLst/>
          </a:prstGeom>
          <a:noFill/>
        </p:spPr>
        <p:txBody>
          <a:bodyPr wrap="none" rtlCol="0">
            <a:spAutoFit/>
          </a:bodyPr>
          <a:lstStyle/>
          <a:p>
            <a:r>
              <a:rPr lang="en-US" dirty="0"/>
              <a:t>(Details shortly)</a:t>
            </a:r>
          </a:p>
        </p:txBody>
      </p:sp>
      <p:pic>
        <p:nvPicPr>
          <p:cNvPr id="7" name="Picture 6">
            <a:extLst>
              <a:ext uri="{FF2B5EF4-FFF2-40B4-BE49-F238E27FC236}">
                <a16:creationId xmlns:a16="http://schemas.microsoft.com/office/drawing/2014/main" id="{8631FDC9-07ED-0348-B575-47007EAD821E}"/>
              </a:ext>
            </a:extLst>
          </p:cNvPr>
          <p:cNvPicPr>
            <a:picLocks noChangeAspect="1"/>
          </p:cNvPicPr>
          <p:nvPr/>
        </p:nvPicPr>
        <p:blipFill>
          <a:blip r:embed="rId2"/>
          <a:stretch>
            <a:fillRect/>
          </a:stretch>
        </p:blipFill>
        <p:spPr>
          <a:xfrm>
            <a:off x="1832707" y="2039063"/>
            <a:ext cx="6130159" cy="2971251"/>
          </a:xfrm>
          <a:prstGeom prst="rect">
            <a:avLst/>
          </a:prstGeom>
        </p:spPr>
      </p:pic>
    </p:spTree>
    <p:extLst>
      <p:ext uri="{BB962C8B-B14F-4D97-AF65-F5344CB8AC3E}">
        <p14:creationId xmlns:p14="http://schemas.microsoft.com/office/powerpoint/2010/main" val="415902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A suspect: Page faults</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6981497" cy="4351338"/>
          </a:xfrm>
        </p:spPr>
        <p:txBody>
          <a:bodyPr>
            <a:normAutofit fontScale="92500"/>
          </a:bodyPr>
          <a:lstStyle/>
          <a:p>
            <a:pPr marL="0" indent="0">
              <a:buNone/>
            </a:pPr>
            <a:r>
              <a:rPr lang="en-US" dirty="0"/>
              <a:t>Gateway to remote memory in transparent systems.</a:t>
            </a:r>
          </a:p>
          <a:p>
            <a:pPr marL="0" indent="0">
              <a:buNone/>
            </a:pPr>
            <a:endParaRPr lang="en-US" dirty="0"/>
          </a:p>
          <a:p>
            <a:pPr marL="0" indent="0">
              <a:buNone/>
            </a:pPr>
            <a:r>
              <a:rPr lang="en-US" dirty="0"/>
              <a:t>Today’s user-space schedulers use kernel thread as a proxy for cores (one thread per core) – to avoid kernel scheduler.</a:t>
            </a:r>
          </a:p>
          <a:p>
            <a:pPr marL="457200" lvl="1" indent="0">
              <a:buNone/>
            </a:pPr>
            <a:endParaRPr lang="en-US" dirty="0"/>
          </a:p>
          <a:p>
            <a:pPr marL="0" indent="0">
              <a:buNone/>
            </a:pPr>
            <a:r>
              <a:rPr lang="en-US" dirty="0"/>
              <a:t>Being blocking operations, they take the thread/core away </a:t>
            </a:r>
          </a:p>
          <a:p>
            <a:r>
              <a:rPr lang="en-US" dirty="0"/>
              <a:t>Limits page fault (remote access) concurrency  </a:t>
            </a:r>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13</a:t>
            </a:fld>
            <a:endParaRPr lang="en-US"/>
          </a:p>
        </p:txBody>
      </p:sp>
    </p:spTree>
    <p:extLst>
      <p:ext uri="{BB962C8B-B14F-4D97-AF65-F5344CB8AC3E}">
        <p14:creationId xmlns:p14="http://schemas.microsoft.com/office/powerpoint/2010/main" val="85226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err="1"/>
              <a:t>Asynchronizing</a:t>
            </a:r>
            <a:r>
              <a:rPr lang="en-US" dirty="0"/>
              <a:t> Page faults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normAutofit/>
          </a:bodyPr>
          <a:lstStyle/>
          <a:p>
            <a:pPr marL="0" indent="0">
              <a:buNone/>
            </a:pPr>
            <a:r>
              <a:rPr lang="en-US" dirty="0"/>
              <a:t>Some blocking kernel calls have been asynchronized</a:t>
            </a:r>
          </a:p>
          <a:p>
            <a:pPr lvl="1"/>
            <a:r>
              <a:rPr lang="en-US" dirty="0"/>
              <a:t>Custom I/O interfaces</a:t>
            </a:r>
          </a:p>
          <a:p>
            <a:pPr marL="457200" lvl="1" indent="0">
              <a:buNone/>
            </a:pPr>
            <a:endParaRPr lang="en-US" dirty="0"/>
          </a:p>
          <a:p>
            <a:pPr marL="0" indent="0">
              <a:buNone/>
            </a:pPr>
            <a:r>
              <a:rPr lang="en-US" dirty="0"/>
              <a:t>But Page faults trap in hardware.</a:t>
            </a:r>
          </a:p>
          <a:p>
            <a:pPr lvl="1"/>
            <a:r>
              <a:rPr lang="en-US" dirty="0"/>
              <a:t>All current schedulers ignore the issue; not an option in a remote memory system</a:t>
            </a:r>
          </a:p>
          <a:p>
            <a:pPr lvl="1"/>
            <a:r>
              <a:rPr lang="en-US" dirty="0"/>
              <a:t>May require kernel upcalls like scheduler activations</a:t>
            </a:r>
          </a:p>
          <a:p>
            <a:pPr marL="0" indent="0">
              <a:buNone/>
            </a:pPr>
            <a:endParaRPr lang="en-US" dirty="0"/>
          </a:p>
          <a:p>
            <a:pPr marL="0" indent="0">
              <a:buNone/>
            </a:pPr>
            <a:r>
              <a:rPr lang="en-US" dirty="0"/>
              <a:t>Wait, show me that this is a real problem first!</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14</a:t>
            </a:fld>
            <a:endParaRPr lang="en-US" dirty="0"/>
          </a:p>
        </p:txBody>
      </p:sp>
    </p:spTree>
    <p:extLst>
      <p:ext uri="{BB962C8B-B14F-4D97-AF65-F5344CB8AC3E}">
        <p14:creationId xmlns:p14="http://schemas.microsoft.com/office/powerpoint/2010/main" val="98462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15</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6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16</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06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experiment</a:t>
            </a:r>
          </a:p>
          <a:p>
            <a:r>
              <a:rPr lang="en-US" dirty="0"/>
              <a:t>Shouldn’t make a difference in my case</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17</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2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18</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81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19</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278043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In a nutshell</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2</a:t>
            </a:fld>
            <a:endParaRPr lang="en-US"/>
          </a:p>
        </p:txBody>
      </p:sp>
      <p:sp>
        <p:nvSpPr>
          <p:cNvPr id="7" name="Cross 6">
            <a:extLst>
              <a:ext uri="{FF2B5EF4-FFF2-40B4-BE49-F238E27FC236}">
                <a16:creationId xmlns:a16="http://schemas.microsoft.com/office/drawing/2014/main" id="{4AE61A37-9819-6A4F-94E0-9F37154CA88E}"/>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0A5A0D-443A-4444-B677-75E5A4DDDEB8}"/>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9" name="Oval 8">
            <a:extLst>
              <a:ext uri="{FF2B5EF4-FFF2-40B4-BE49-F238E27FC236}">
                <a16:creationId xmlns:a16="http://schemas.microsoft.com/office/drawing/2014/main" id="{C34F491F-45A2-7249-90B9-7764B7C26CBF}"/>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3" name="TextBox 2">
            <a:extLst>
              <a:ext uri="{FF2B5EF4-FFF2-40B4-BE49-F238E27FC236}">
                <a16:creationId xmlns:a16="http://schemas.microsoft.com/office/drawing/2014/main" id="{F820012C-D99A-BB48-8AEF-5A8C7A43B740}"/>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0" name="TextBox 9">
            <a:extLst>
              <a:ext uri="{FF2B5EF4-FFF2-40B4-BE49-F238E27FC236}">
                <a16:creationId xmlns:a16="http://schemas.microsoft.com/office/drawing/2014/main" id="{B909A070-4C26-4547-A46F-E508E7988D80}"/>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1972133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20</a:t>
            </a:fld>
            <a:endParaRPr lang="en-US"/>
          </a:p>
        </p:txBody>
      </p:sp>
      <p:pic>
        <p:nvPicPr>
          <p:cNvPr id="6" name="Picture 5">
            <a:extLst>
              <a:ext uri="{FF2B5EF4-FFF2-40B4-BE49-F238E27FC236}">
                <a16:creationId xmlns:a16="http://schemas.microsoft.com/office/drawing/2014/main" id="{465ACDD1-CD0E-E947-945E-114223CBB490}"/>
              </a:ext>
            </a:extLst>
          </p:cNvPr>
          <p:cNvPicPr>
            <a:picLocks noChangeAspect="1"/>
          </p:cNvPicPr>
          <p:nvPr/>
        </p:nvPicPr>
        <p:blipFill>
          <a:blip r:embed="rId3"/>
          <a:stretch>
            <a:fillRect/>
          </a:stretch>
        </p:blipFill>
        <p:spPr>
          <a:xfrm>
            <a:off x="5223641" y="3205712"/>
            <a:ext cx="6130159" cy="2971251"/>
          </a:xfrm>
          <a:prstGeom prst="rect">
            <a:avLst/>
          </a:prstGeom>
        </p:spPr>
      </p:pic>
    </p:spTree>
    <p:extLst>
      <p:ext uri="{BB962C8B-B14F-4D97-AF65-F5344CB8AC3E}">
        <p14:creationId xmlns:p14="http://schemas.microsoft.com/office/powerpoint/2010/main" val="65979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21</a:t>
            </a:fld>
            <a:endParaRPr lang="en-US"/>
          </a:p>
        </p:txBody>
      </p:sp>
      <p:pic>
        <p:nvPicPr>
          <p:cNvPr id="7" name="Picture 6" descr="Chart, line chart&#10;&#10;Description automatically generated">
            <a:extLst>
              <a:ext uri="{FF2B5EF4-FFF2-40B4-BE49-F238E27FC236}">
                <a16:creationId xmlns:a16="http://schemas.microsoft.com/office/drawing/2014/main" id="{B8FE9709-F5A6-E948-84C0-AEBE420CB862}"/>
              </a:ext>
            </a:extLst>
          </p:cNvPr>
          <p:cNvPicPr>
            <a:picLocks noChangeAspect="1"/>
          </p:cNvPicPr>
          <p:nvPr/>
        </p:nvPicPr>
        <p:blipFill>
          <a:blip r:embed="rId3"/>
          <a:stretch>
            <a:fillRect/>
          </a:stretch>
        </p:blipFill>
        <p:spPr>
          <a:xfrm>
            <a:off x="2059371" y="2266717"/>
            <a:ext cx="7547740" cy="3513603"/>
          </a:xfrm>
          <a:prstGeom prst="rect">
            <a:avLst/>
          </a:prstGeom>
        </p:spPr>
      </p:pic>
    </p:spTree>
    <p:extLst>
      <p:ext uri="{BB962C8B-B14F-4D97-AF65-F5344CB8AC3E}">
        <p14:creationId xmlns:p14="http://schemas.microsoft.com/office/powerpoint/2010/main" val="71111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22</a:t>
            </a:fld>
            <a:endParaRPr lang="en-US"/>
          </a:p>
        </p:txBody>
      </p:sp>
      <p:pic>
        <p:nvPicPr>
          <p:cNvPr id="5" name="Picture 4">
            <a:extLst>
              <a:ext uri="{FF2B5EF4-FFF2-40B4-BE49-F238E27FC236}">
                <a16:creationId xmlns:a16="http://schemas.microsoft.com/office/drawing/2014/main" id="{D0AE318D-919D-6248-B3F2-BF28353F74AF}"/>
              </a:ext>
            </a:extLst>
          </p:cNvPr>
          <p:cNvPicPr>
            <a:picLocks noChangeAspect="1"/>
          </p:cNvPicPr>
          <p:nvPr/>
        </p:nvPicPr>
        <p:blipFill>
          <a:blip r:embed="rId2"/>
          <a:stretch>
            <a:fillRect/>
          </a:stretch>
        </p:blipFill>
        <p:spPr>
          <a:xfrm>
            <a:off x="5223641" y="3340649"/>
            <a:ext cx="6130159" cy="2971251"/>
          </a:xfrm>
          <a:prstGeom prst="rect">
            <a:avLst/>
          </a:prstGeom>
        </p:spPr>
      </p:pic>
      <p:pic>
        <p:nvPicPr>
          <p:cNvPr id="6" name="Content Placeholder 3">
            <a:extLst>
              <a:ext uri="{FF2B5EF4-FFF2-40B4-BE49-F238E27FC236}">
                <a16:creationId xmlns:a16="http://schemas.microsoft.com/office/drawing/2014/main" id="{D2BB3FD8-BA01-1F4D-90A0-616F53D73DE6}"/>
              </a:ext>
            </a:extLst>
          </p:cNvPr>
          <p:cNvPicPr>
            <a:picLocks noChangeAspect="1"/>
          </p:cNvPicPr>
          <p:nvPr/>
        </p:nvPicPr>
        <p:blipFill>
          <a:blip r:embed="rId3"/>
          <a:stretch>
            <a:fillRect/>
          </a:stretch>
        </p:blipFill>
        <p:spPr>
          <a:xfrm>
            <a:off x="6096000" y="1113633"/>
            <a:ext cx="4720709" cy="2315367"/>
          </a:xfrm>
          <a:prstGeom prst="rect">
            <a:avLst/>
          </a:prstGeom>
        </p:spPr>
      </p:pic>
    </p:spTree>
    <p:extLst>
      <p:ext uri="{BB962C8B-B14F-4D97-AF65-F5344CB8AC3E}">
        <p14:creationId xmlns:p14="http://schemas.microsoft.com/office/powerpoint/2010/main" val="3734319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23</a:t>
            </a:fld>
            <a:endParaRPr lang="en-US"/>
          </a:p>
        </p:txBody>
      </p:sp>
      <p:pic>
        <p:nvPicPr>
          <p:cNvPr id="6" name="Content Placeholder 3">
            <a:extLst>
              <a:ext uri="{FF2B5EF4-FFF2-40B4-BE49-F238E27FC236}">
                <a16:creationId xmlns:a16="http://schemas.microsoft.com/office/drawing/2014/main" id="{CF83C804-DB76-E142-AE11-A03B6C1CB0CA}"/>
              </a:ext>
            </a:extLst>
          </p:cNvPr>
          <p:cNvPicPr>
            <a:picLocks noChangeAspect="1"/>
          </p:cNvPicPr>
          <p:nvPr/>
        </p:nvPicPr>
        <p:blipFill>
          <a:blip r:embed="rId2"/>
          <a:stretch>
            <a:fillRect/>
          </a:stretch>
        </p:blipFill>
        <p:spPr>
          <a:xfrm>
            <a:off x="5377668" y="3429000"/>
            <a:ext cx="5062777" cy="2410846"/>
          </a:xfrm>
          <a:prstGeom prst="rect">
            <a:avLst/>
          </a:prstGeom>
        </p:spPr>
      </p:pic>
    </p:spTree>
    <p:extLst>
      <p:ext uri="{BB962C8B-B14F-4D97-AF65-F5344CB8AC3E}">
        <p14:creationId xmlns:p14="http://schemas.microsoft.com/office/powerpoint/2010/main" val="26649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24</a:t>
            </a:fld>
            <a:endParaRPr lang="en-US"/>
          </a:p>
        </p:txBody>
      </p:sp>
      <p:pic>
        <p:nvPicPr>
          <p:cNvPr id="2050" name="Picture 2">
            <a:extLst>
              <a:ext uri="{FF2B5EF4-FFF2-40B4-BE49-F238E27FC236}">
                <a16:creationId xmlns:a16="http://schemas.microsoft.com/office/drawing/2014/main" id="{5CC1E3F9-5A13-6644-9F22-30A7F6E27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763" y="3429000"/>
            <a:ext cx="5346872" cy="259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909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a:p>
            <a:r>
              <a:rPr lang="en-US" dirty="0"/>
              <a:t>Eviction threshold</a:t>
            </a:r>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25</a:t>
            </a:fld>
            <a:endParaRPr lang="en-US"/>
          </a:p>
        </p:txBody>
      </p:sp>
      <p:pic>
        <p:nvPicPr>
          <p:cNvPr id="6" name="Picture 2">
            <a:extLst>
              <a:ext uri="{FF2B5EF4-FFF2-40B4-BE49-F238E27FC236}">
                <a16:creationId xmlns:a16="http://schemas.microsoft.com/office/drawing/2014/main" id="{ADD4886F-419E-8A4F-ABD8-A77DD57B96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 t="1292" r="66894" b="50377"/>
          <a:stretch/>
        </p:blipFill>
        <p:spPr bwMode="auto">
          <a:xfrm>
            <a:off x="7199586" y="2827281"/>
            <a:ext cx="4603531" cy="31005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92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a:xfrm>
            <a:off x="838200" y="1825625"/>
            <a:ext cx="6214241" cy="4351338"/>
          </a:xfrm>
        </p:spPr>
        <p:txBody>
          <a:bodyPr/>
          <a:lstStyle/>
          <a:p>
            <a:r>
              <a:rPr lang="en-US" dirty="0"/>
              <a:t>Working on improving eviction, but there might be others in Kona.</a:t>
            </a:r>
          </a:p>
          <a:p>
            <a:r>
              <a:rPr lang="en-US" dirty="0"/>
              <a:t>Expectation is that we’ll hit page fault concurrency after this.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26</a:t>
            </a:fld>
            <a:endParaRPr lang="en-US"/>
          </a:p>
        </p:txBody>
      </p:sp>
    </p:spTree>
    <p:extLst>
      <p:ext uri="{BB962C8B-B14F-4D97-AF65-F5344CB8AC3E}">
        <p14:creationId xmlns:p14="http://schemas.microsoft.com/office/powerpoint/2010/main" val="50659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Keep exploring performance bottlenecks</a:t>
            </a:r>
          </a:p>
          <a:p>
            <a:r>
              <a:rPr lang="en-US" dirty="0"/>
              <a:t>Opportunities for scheduler-remote memory co-design</a:t>
            </a:r>
          </a:p>
          <a:p>
            <a:endParaRPr lang="en-US" dirty="0"/>
          </a:p>
          <a:p>
            <a:pPr marL="0" indent="0">
              <a:buNone/>
            </a:pPr>
            <a:r>
              <a:rPr lang="en-US" dirty="0"/>
              <a:t>Longer-term</a:t>
            </a:r>
          </a:p>
          <a:p>
            <a:r>
              <a:rPr lang="en-US" dirty="0"/>
              <a:t>How could this fit into rack-scale scheduling?</a:t>
            </a:r>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27</a:t>
            </a:fld>
            <a:endParaRPr lang="en-US"/>
          </a:p>
        </p:txBody>
      </p:sp>
    </p:spTree>
    <p:extLst>
      <p:ext uri="{BB962C8B-B14F-4D97-AF65-F5344CB8AC3E}">
        <p14:creationId xmlns:p14="http://schemas.microsoft.com/office/powerpoint/2010/main" val="373594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1863-AE48-E84C-9F61-5CE82872B80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8283513-CC1F-8845-AD31-10C18E578BA3}"/>
              </a:ext>
            </a:extLst>
          </p:cNvPr>
          <p:cNvSpPr>
            <a:spLocks noGrp="1"/>
          </p:cNvSpPr>
          <p:nvPr>
            <p:ph idx="1"/>
          </p:nvPr>
        </p:nvSpPr>
        <p:spPr>
          <a:xfrm>
            <a:off x="838200" y="1825625"/>
            <a:ext cx="6235262" cy="4351338"/>
          </a:xfrm>
        </p:spPr>
        <p:txBody>
          <a:bodyPr/>
          <a:lstStyle/>
          <a:p>
            <a:pPr marL="0" indent="0">
              <a:buNone/>
            </a:pPr>
            <a:r>
              <a:rPr lang="en-US" dirty="0"/>
              <a:t>Exploring user-space CPU scheduling for remote memory.</a:t>
            </a:r>
          </a:p>
          <a:p>
            <a:pPr marL="0" indent="0">
              <a:buNone/>
            </a:pPr>
            <a:endParaRPr lang="en-US" dirty="0"/>
          </a:p>
          <a:p>
            <a:pPr marL="0" indent="0">
              <a:buNone/>
            </a:pPr>
            <a:endParaRPr lang="en-US" dirty="0"/>
          </a:p>
          <a:p>
            <a:pPr marL="0" indent="0">
              <a:buNone/>
            </a:pPr>
            <a:r>
              <a:rPr lang="en-US" dirty="0"/>
              <a:t>Sounds Interesting? Please reach out!</a:t>
            </a:r>
          </a:p>
          <a:p>
            <a:pPr marL="0" indent="0">
              <a:buNone/>
            </a:pPr>
            <a:endParaRPr lang="en-US" dirty="0"/>
          </a:p>
        </p:txBody>
      </p:sp>
      <p:sp>
        <p:nvSpPr>
          <p:cNvPr id="4" name="Slide Number Placeholder 3">
            <a:extLst>
              <a:ext uri="{FF2B5EF4-FFF2-40B4-BE49-F238E27FC236}">
                <a16:creationId xmlns:a16="http://schemas.microsoft.com/office/drawing/2014/main" id="{6548CF85-4861-0542-853B-CDFA719D65ED}"/>
              </a:ext>
            </a:extLst>
          </p:cNvPr>
          <p:cNvSpPr>
            <a:spLocks noGrp="1"/>
          </p:cNvSpPr>
          <p:nvPr>
            <p:ph type="sldNum" sz="quarter" idx="12"/>
          </p:nvPr>
        </p:nvSpPr>
        <p:spPr/>
        <p:txBody>
          <a:bodyPr/>
          <a:lstStyle/>
          <a:p>
            <a:fld id="{C7B98C49-481B-5940-955C-BA25B8A25E4C}" type="slidenum">
              <a:rPr lang="en-US" smtClean="0"/>
              <a:t>28</a:t>
            </a:fld>
            <a:endParaRPr lang="en-US"/>
          </a:p>
        </p:txBody>
      </p:sp>
    </p:spTree>
    <p:extLst>
      <p:ext uri="{BB962C8B-B14F-4D97-AF65-F5344CB8AC3E}">
        <p14:creationId xmlns:p14="http://schemas.microsoft.com/office/powerpoint/2010/main" val="3343042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B3D-8FFA-ED4D-8028-13027E6CCF5A}"/>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56488B5-B17A-3940-A110-8F32B11D1D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238DA7-AE5B-0843-AB78-7A5632E29BD2}"/>
              </a:ext>
            </a:extLst>
          </p:cNvPr>
          <p:cNvSpPr>
            <a:spLocks noGrp="1"/>
          </p:cNvSpPr>
          <p:nvPr>
            <p:ph type="sldNum" sz="quarter" idx="12"/>
          </p:nvPr>
        </p:nvSpPr>
        <p:spPr/>
        <p:txBody>
          <a:bodyPr/>
          <a:lstStyle/>
          <a:p>
            <a:fld id="{C7B98C49-481B-5940-955C-BA25B8A25E4C}" type="slidenum">
              <a:rPr lang="en-US" smtClean="0"/>
              <a:t>29</a:t>
            </a:fld>
            <a:endParaRPr lang="en-US"/>
          </a:p>
        </p:txBody>
      </p:sp>
    </p:spTree>
    <p:extLst>
      <p:ext uri="{BB962C8B-B14F-4D97-AF65-F5344CB8AC3E}">
        <p14:creationId xmlns:p14="http://schemas.microsoft.com/office/powerpoint/2010/main" val="283710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473D-A58D-054B-BC3A-D6941D8BBEE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8F5E607-639E-9D42-A081-8AB3CA41F37C}"/>
              </a:ext>
            </a:extLst>
          </p:cNvPr>
          <p:cNvSpPr>
            <a:spLocks noGrp="1"/>
          </p:cNvSpPr>
          <p:nvPr>
            <p:ph idx="1"/>
          </p:nvPr>
        </p:nvSpPr>
        <p:spPr/>
        <p:txBody>
          <a:bodyPr/>
          <a:lstStyle/>
          <a:p>
            <a:r>
              <a:rPr lang="en-US" dirty="0"/>
              <a:t>Background</a:t>
            </a:r>
          </a:p>
          <a:p>
            <a:r>
              <a:rPr lang="en-US" dirty="0"/>
              <a:t>What motivates this?</a:t>
            </a:r>
          </a:p>
          <a:p>
            <a:r>
              <a:rPr lang="en-US" dirty="0"/>
              <a:t>Performance challenges</a:t>
            </a:r>
          </a:p>
          <a:p>
            <a:r>
              <a:rPr lang="en-US" dirty="0"/>
              <a:t>Where I’m at</a:t>
            </a:r>
          </a:p>
          <a:p>
            <a:endParaRPr lang="en-US" dirty="0"/>
          </a:p>
          <a:p>
            <a:endParaRPr lang="en-US" dirty="0"/>
          </a:p>
        </p:txBody>
      </p:sp>
      <p:sp>
        <p:nvSpPr>
          <p:cNvPr id="4" name="Slide Number Placeholder 3">
            <a:extLst>
              <a:ext uri="{FF2B5EF4-FFF2-40B4-BE49-F238E27FC236}">
                <a16:creationId xmlns:a16="http://schemas.microsoft.com/office/drawing/2014/main" id="{085C9968-51E7-5F4D-AF80-EA558BDD5521}"/>
              </a:ext>
            </a:extLst>
          </p:cNvPr>
          <p:cNvSpPr>
            <a:spLocks noGrp="1"/>
          </p:cNvSpPr>
          <p:nvPr>
            <p:ph type="sldNum" sz="quarter" idx="12"/>
          </p:nvPr>
        </p:nvSpPr>
        <p:spPr/>
        <p:txBody>
          <a:bodyPr/>
          <a:lstStyle/>
          <a:p>
            <a:fld id="{C7B98C49-481B-5940-955C-BA25B8A25E4C}" type="slidenum">
              <a:rPr lang="en-US" smtClean="0"/>
              <a:t>3</a:t>
            </a:fld>
            <a:endParaRPr lang="en-US"/>
          </a:p>
        </p:txBody>
      </p:sp>
    </p:spTree>
    <p:extLst>
      <p:ext uri="{BB962C8B-B14F-4D97-AF65-F5344CB8AC3E}">
        <p14:creationId xmlns:p14="http://schemas.microsoft.com/office/powerpoint/2010/main" val="200207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6966-EBA3-2E47-83BC-24CA66321974}"/>
              </a:ext>
            </a:extLst>
          </p:cNvPr>
          <p:cNvSpPr>
            <a:spLocks noGrp="1"/>
          </p:cNvSpPr>
          <p:nvPr>
            <p:ph type="title"/>
          </p:nvPr>
        </p:nvSpPr>
        <p:spPr/>
        <p:txBody>
          <a:bodyPr/>
          <a:lstStyle/>
          <a:p>
            <a:r>
              <a:rPr lang="en-US" dirty="0"/>
              <a:t>Don’t go past this</a:t>
            </a:r>
          </a:p>
        </p:txBody>
      </p:sp>
      <p:sp>
        <p:nvSpPr>
          <p:cNvPr id="3" name="Content Placeholder 2">
            <a:extLst>
              <a:ext uri="{FF2B5EF4-FFF2-40B4-BE49-F238E27FC236}">
                <a16:creationId xmlns:a16="http://schemas.microsoft.com/office/drawing/2014/main" id="{8DD240EF-E881-B044-813C-B2648E32C1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7426036-135D-4E43-B65A-03D6EDC94730}"/>
              </a:ext>
            </a:extLst>
          </p:cNvPr>
          <p:cNvSpPr>
            <a:spLocks noGrp="1"/>
          </p:cNvSpPr>
          <p:nvPr>
            <p:ph type="sldNum" sz="quarter" idx="12"/>
          </p:nvPr>
        </p:nvSpPr>
        <p:spPr/>
        <p:txBody>
          <a:bodyPr/>
          <a:lstStyle/>
          <a:p>
            <a:fld id="{C7B98C49-481B-5940-955C-BA25B8A25E4C}" type="slidenum">
              <a:rPr lang="en-US" smtClean="0"/>
              <a:t>30</a:t>
            </a:fld>
            <a:endParaRPr lang="en-US"/>
          </a:p>
        </p:txBody>
      </p:sp>
    </p:spTree>
    <p:extLst>
      <p:ext uri="{BB962C8B-B14F-4D97-AF65-F5344CB8AC3E}">
        <p14:creationId xmlns:p14="http://schemas.microsoft.com/office/powerpoint/2010/main" val="1128776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3B1C-0CC3-6C45-A0EF-BCF15CF31568}"/>
              </a:ext>
            </a:extLst>
          </p:cNvPr>
          <p:cNvSpPr>
            <a:spLocks noGrp="1"/>
          </p:cNvSpPr>
          <p:nvPr>
            <p:ph type="title"/>
          </p:nvPr>
        </p:nvSpPr>
        <p:spPr/>
        <p:txBody>
          <a:bodyPr/>
          <a:lstStyle/>
          <a:p>
            <a:r>
              <a:rPr lang="en-US" dirty="0"/>
              <a:t>Please stop!</a:t>
            </a:r>
          </a:p>
        </p:txBody>
      </p:sp>
      <p:sp>
        <p:nvSpPr>
          <p:cNvPr id="3" name="Content Placeholder 2">
            <a:extLst>
              <a:ext uri="{FF2B5EF4-FFF2-40B4-BE49-F238E27FC236}">
                <a16:creationId xmlns:a16="http://schemas.microsoft.com/office/drawing/2014/main" id="{F9D59B6D-0466-FA42-8A75-C878B1CB30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673FDC7-5DBA-504D-AAF1-F4B778B04085}"/>
              </a:ext>
            </a:extLst>
          </p:cNvPr>
          <p:cNvSpPr>
            <a:spLocks noGrp="1"/>
          </p:cNvSpPr>
          <p:nvPr>
            <p:ph type="sldNum" sz="quarter" idx="12"/>
          </p:nvPr>
        </p:nvSpPr>
        <p:spPr/>
        <p:txBody>
          <a:bodyPr/>
          <a:lstStyle/>
          <a:p>
            <a:fld id="{C7B98C49-481B-5940-955C-BA25B8A25E4C}" type="slidenum">
              <a:rPr lang="en-US" smtClean="0"/>
              <a:t>31</a:t>
            </a:fld>
            <a:endParaRPr lang="en-US"/>
          </a:p>
        </p:txBody>
      </p:sp>
    </p:spTree>
    <p:extLst>
      <p:ext uri="{BB962C8B-B14F-4D97-AF65-F5344CB8AC3E}">
        <p14:creationId xmlns:p14="http://schemas.microsoft.com/office/powerpoint/2010/main" val="845293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err="1"/>
              <a:t>Racklette</a:t>
            </a:r>
            <a:r>
              <a:rPr lang="en-US" dirty="0"/>
              <a:t> Effort</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5"/>
            <a:ext cx="6561083" cy="4351338"/>
          </a:xfrm>
        </p:spPr>
        <p:txBody>
          <a:bodyPr/>
          <a:lstStyle/>
          <a:p>
            <a:pPr marL="0" indent="0">
              <a:buNone/>
            </a:pPr>
            <a:r>
              <a:rPr lang="en-US" dirty="0"/>
              <a:t>Redesigned software stack for Rack-scale applications</a:t>
            </a:r>
          </a:p>
          <a:p>
            <a:pPr lvl="1"/>
            <a:r>
              <a:rPr lang="en-US" dirty="0"/>
              <a:t>Simplified programming </a:t>
            </a:r>
          </a:p>
          <a:p>
            <a:pPr lvl="1"/>
            <a:r>
              <a:rPr lang="en-US" dirty="0"/>
              <a:t>Better/balanced resource utilization</a:t>
            </a:r>
          </a:p>
          <a:p>
            <a:pPr marL="0" indent="0">
              <a:buNone/>
            </a:pPr>
            <a:endParaRPr lang="en-US" dirty="0"/>
          </a:p>
          <a:p>
            <a:pPr marL="0" indent="0">
              <a:buNone/>
            </a:pPr>
            <a:r>
              <a:rPr lang="en-US" dirty="0"/>
              <a:t>Exploring CPU Scheduling, both on the rack-level and </a:t>
            </a:r>
            <a:r>
              <a:rPr lang="en-US" u="sng" dirty="0"/>
              <a:t>within each server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32</a:t>
            </a:fld>
            <a:endParaRPr lang="en-US"/>
          </a:p>
        </p:txBody>
      </p:sp>
      <p:pic>
        <p:nvPicPr>
          <p:cNvPr id="1026" name="Picture 2" descr="Png Images Server Icon Free Download - Transparent Background Computer  Server Png,Servers Icon Png - free transparent png images - pngaaa.com">
            <a:extLst>
              <a:ext uri="{FF2B5EF4-FFF2-40B4-BE49-F238E27FC236}">
                <a16:creationId xmlns:a16="http://schemas.microsoft.com/office/drawing/2014/main" id="{72355E53-D7CC-3B47-9879-CEBA0AEE7A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20769" y="1825625"/>
            <a:ext cx="6093883" cy="400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8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9547578" cy="4530725"/>
          </a:xfrm>
        </p:spPr>
        <p:txBody>
          <a:bodyPr/>
          <a:lstStyle/>
          <a:p>
            <a:r>
              <a:rPr lang="en-US" dirty="0"/>
              <a:t>Disaggregated Compute &amp; Memory (aka Remote Memory)</a:t>
            </a:r>
          </a:p>
          <a:p>
            <a:r>
              <a:rPr lang="en-US" dirty="0"/>
              <a:t>Run legacy applications: POSIX Threads and Virtual memory</a:t>
            </a:r>
          </a:p>
          <a:p>
            <a:r>
              <a:rPr lang="en-US" dirty="0"/>
              <a:t>Target applications: Recommender, Memcached</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33</a:t>
            </a:fld>
            <a:endParaRPr lang="en-US"/>
          </a:p>
        </p:txBody>
      </p:sp>
    </p:spTree>
    <p:extLst>
      <p:ext uri="{BB962C8B-B14F-4D97-AF65-F5344CB8AC3E}">
        <p14:creationId xmlns:p14="http://schemas.microsoft.com/office/powerpoint/2010/main" val="114487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8746067" cy="4530725"/>
          </a:xfrm>
        </p:spPr>
        <p:txBody>
          <a:bodyPr/>
          <a:lstStyle/>
          <a:p>
            <a:pPr marL="0" indent="0">
              <a:buNone/>
            </a:pPr>
            <a:r>
              <a:rPr lang="en-US" dirty="0"/>
              <a:t>What’s the best way to manage &amp; schedule threads, in the context of </a:t>
            </a:r>
            <a:r>
              <a:rPr lang="en-US" dirty="0" err="1"/>
              <a:t>Racklette</a:t>
            </a:r>
            <a:r>
              <a:rPr lang="en-US" dirty="0"/>
              <a:t> and Remote Memory? </a:t>
            </a:r>
          </a:p>
          <a:p>
            <a:pPr marL="0" indent="0">
              <a:buNone/>
            </a:pPr>
            <a:endParaRPr lang="en-US" dirty="0"/>
          </a:p>
          <a:p>
            <a:pPr marL="0" indent="0">
              <a:buNone/>
            </a:pPr>
            <a:r>
              <a:rPr lang="en-US" dirty="0"/>
              <a:t>Ideally, these properties:</a:t>
            </a:r>
          </a:p>
          <a:p>
            <a:pPr lvl="1"/>
            <a:r>
              <a:rPr lang="en-US" dirty="0"/>
              <a:t>Lightweight</a:t>
            </a:r>
          </a:p>
          <a:p>
            <a:pPr lvl="1"/>
            <a:r>
              <a:rPr lang="en-US" dirty="0"/>
              <a:t>Flexible scheduling e.g., prioritizing threads based on signals</a:t>
            </a:r>
          </a:p>
          <a:p>
            <a:pPr lvl="1"/>
            <a:r>
              <a:rPr lang="en-US" dirty="0"/>
              <a:t>Co-scheduling opportunities e.g., network</a:t>
            </a:r>
          </a:p>
          <a:p>
            <a:pPr lvl="1"/>
            <a:r>
              <a:rPr lang="en-US" dirty="0"/>
              <a:t>Migratable (longer-term)</a:t>
            </a:r>
          </a:p>
          <a:p>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34</a:t>
            </a:fld>
            <a:endParaRPr lang="en-US"/>
          </a:p>
        </p:txBody>
      </p:sp>
    </p:spTree>
    <p:extLst>
      <p:ext uri="{BB962C8B-B14F-4D97-AF65-F5344CB8AC3E}">
        <p14:creationId xmlns:p14="http://schemas.microsoft.com/office/powerpoint/2010/main" val="293255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Thread Management</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lstStyle/>
          <a:p>
            <a:pPr marL="0" indent="0">
              <a:buNone/>
            </a:pPr>
            <a:r>
              <a:rPr lang="en-US" dirty="0"/>
              <a:t>Kernel is a suitable location but </a:t>
            </a:r>
          </a:p>
          <a:p>
            <a:pPr lvl="1"/>
            <a:r>
              <a:rPr lang="en-US" dirty="0"/>
              <a:t>Kernel threading primitives are expensive</a:t>
            </a:r>
          </a:p>
          <a:p>
            <a:pPr marL="457200" lvl="1" indent="0">
              <a:buNone/>
            </a:pPr>
            <a:endParaRPr lang="en-US" dirty="0"/>
          </a:p>
          <a:p>
            <a:pPr marL="0" indent="0">
              <a:buNone/>
            </a:pPr>
            <a:r>
              <a:rPr lang="en-US" dirty="0"/>
              <a:t>User-level thread management (e.g., Arachne, Shenango, </a:t>
            </a:r>
            <a:r>
              <a:rPr lang="en-US" dirty="0" err="1"/>
              <a:t>Caladan</a:t>
            </a:r>
            <a:r>
              <a:rPr lang="en-US" dirty="0"/>
              <a:t>)</a:t>
            </a:r>
          </a:p>
          <a:p>
            <a:pPr lvl="1"/>
            <a:r>
              <a:rPr lang="en-US" dirty="0"/>
              <a:t>Separate thread scheduling from core allocation</a:t>
            </a:r>
          </a:p>
          <a:p>
            <a:pPr lvl="1"/>
            <a:r>
              <a:rPr lang="en-US" dirty="0"/>
              <a:t>Runtime provides locks and I/O etc. in </a:t>
            </a:r>
            <a:r>
              <a:rPr lang="en-US" dirty="0" err="1"/>
              <a:t>userspace</a:t>
            </a:r>
            <a:r>
              <a:rPr lang="en-US" dirty="0"/>
              <a:t> </a:t>
            </a:r>
          </a:p>
          <a:p>
            <a:pPr lvl="1"/>
            <a:r>
              <a:rPr lang="en-US" dirty="0"/>
              <a:t>Core allocation based on signals (</a:t>
            </a:r>
            <a:r>
              <a:rPr lang="en-US" dirty="0">
                <a:sym typeface="Wingdings" pitchFamily="2" charset="2"/>
              </a:rPr>
              <a:t>co-design)</a:t>
            </a:r>
          </a:p>
          <a:p>
            <a:pPr lvl="1"/>
            <a:endParaRPr lang="en-US" dirty="0">
              <a:sym typeface="Wingdings" pitchFamily="2" charset="2"/>
            </a:endParaRPr>
          </a:p>
          <a:p>
            <a:pPr marL="0" indent="0">
              <a:buNone/>
            </a:pPr>
            <a:r>
              <a:rPr lang="en-US" dirty="0"/>
              <a:t>But can they be run out-of-the-box on remote memory?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35</a:t>
            </a:fld>
            <a:endParaRPr lang="en-US" dirty="0"/>
          </a:p>
        </p:txBody>
      </p:sp>
    </p:spTree>
    <p:extLst>
      <p:ext uri="{BB962C8B-B14F-4D97-AF65-F5344CB8AC3E}">
        <p14:creationId xmlns:p14="http://schemas.microsoft.com/office/powerpoint/2010/main" val="748088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lstStyle/>
          <a:p>
            <a:pPr marL="0" indent="0">
              <a:buNone/>
            </a:pPr>
            <a:r>
              <a:rPr lang="en-US" dirty="0"/>
              <a:t>Pools of compute and memory, connected by low-latency network. </a:t>
            </a:r>
          </a:p>
          <a:p>
            <a:pPr marL="0" indent="0">
              <a:buNone/>
            </a:pPr>
            <a:endParaRPr lang="en-US" dirty="0"/>
          </a:p>
          <a:p>
            <a:pPr marL="0" indent="0">
              <a:buNone/>
            </a:pPr>
            <a:endParaRPr lang="en-US" dirty="0"/>
          </a:p>
          <a:p>
            <a:pPr marL="457200" lvl="1" indent="0">
              <a:buNone/>
            </a:pPr>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36</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4891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lstStyle/>
          <a:p>
            <a:pPr marL="0" indent="0">
              <a:buNone/>
            </a:pPr>
            <a:r>
              <a:rPr lang="en-US" dirty="0"/>
              <a:t>Presented as virtual memory and serviced through page faults</a:t>
            </a:r>
          </a:p>
          <a:p>
            <a:pPr marL="0" indent="0">
              <a:buNone/>
            </a:pPr>
            <a:r>
              <a:rPr lang="en-US" dirty="0"/>
              <a:t>Pros:</a:t>
            </a:r>
          </a:p>
          <a:p>
            <a:pPr lvl="1"/>
            <a:r>
              <a:rPr lang="en-US" dirty="0"/>
              <a:t>Native memory interface</a:t>
            </a:r>
          </a:p>
          <a:p>
            <a:pPr lvl="1"/>
            <a:r>
              <a:rPr lang="en-US" dirty="0"/>
              <a:t>No app changes</a:t>
            </a:r>
          </a:p>
          <a:p>
            <a:pPr marL="914400" lvl="2" indent="0">
              <a:buNone/>
            </a:pPr>
            <a:endParaRPr lang="en-US" dirty="0"/>
          </a:p>
          <a:p>
            <a:pPr marL="0" indent="0">
              <a:buNone/>
            </a:pPr>
            <a:r>
              <a:rPr lang="en-US" dirty="0"/>
              <a:t>But handled by the kernel.</a:t>
            </a:r>
          </a:p>
          <a:p>
            <a:pPr marL="457200" lvl="1" indent="0">
              <a:buNone/>
            </a:pPr>
            <a:endParaRPr lang="en-US" dirty="0"/>
          </a:p>
          <a:p>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37</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31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7772400" cy="4351338"/>
          </a:xfrm>
        </p:spPr>
        <p:txBody>
          <a:bodyPr/>
          <a:lstStyle/>
          <a:p>
            <a:pPr marL="0" indent="0">
              <a:buNone/>
            </a:pPr>
            <a:r>
              <a:rPr lang="en-US" dirty="0"/>
              <a:t>Today’s user-level schedulers use kernel thread as a proxy for cores (one thread per core).</a:t>
            </a:r>
          </a:p>
          <a:p>
            <a:pPr marL="0" indent="0">
              <a:buNone/>
            </a:pPr>
            <a:r>
              <a:rPr lang="en-US" sz="2400" dirty="0"/>
              <a:t>e.g., Arachne, Shenango, </a:t>
            </a:r>
            <a:r>
              <a:rPr lang="en-US" sz="2400" dirty="0" err="1"/>
              <a:t>Caladan</a:t>
            </a:r>
            <a:r>
              <a:rPr lang="en-US" sz="2400" dirty="0"/>
              <a:t>, GOLANG. </a:t>
            </a:r>
          </a:p>
          <a:p>
            <a:pPr marL="457200" lvl="1" indent="0">
              <a:buNone/>
            </a:pPr>
            <a:endParaRPr lang="en-US" dirty="0"/>
          </a:p>
          <a:p>
            <a:pPr marL="457200" lvl="1" indent="0">
              <a:buNone/>
            </a:pPr>
            <a:endParaRPr lang="en-US" dirty="0"/>
          </a:p>
          <a:p>
            <a:pPr marL="0" indent="0">
              <a:buNone/>
            </a:pPr>
            <a:r>
              <a:rPr lang="en-US" dirty="0"/>
              <a:t>But blocking kernel calls take the thread/core away. </a:t>
            </a:r>
          </a:p>
          <a:p>
            <a:pPr lvl="1"/>
            <a:r>
              <a:rPr lang="en-US" dirty="0"/>
              <a:t>Blocking calls – Sync I/O, System calls, Page faults</a:t>
            </a:r>
          </a:p>
          <a:p>
            <a:pPr lvl="1"/>
            <a:r>
              <a:rPr lang="en-US" dirty="0"/>
              <a:t>Multiple kernel threads per core not an option</a:t>
            </a:r>
          </a:p>
          <a:p>
            <a:pPr lvl="1"/>
            <a:endParaRPr lang="en-US" dirty="0"/>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38</a:t>
            </a:fld>
            <a:endParaRPr lang="en-US"/>
          </a:p>
        </p:txBody>
      </p:sp>
    </p:spTree>
    <p:extLst>
      <p:ext uri="{BB962C8B-B14F-4D97-AF65-F5344CB8AC3E}">
        <p14:creationId xmlns:p14="http://schemas.microsoft.com/office/powerpoint/2010/main" val="2982578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lstStyle/>
          <a:p>
            <a:pPr marL="0" indent="0">
              <a:buNone/>
            </a:pPr>
            <a:r>
              <a:rPr lang="en-US" dirty="0"/>
              <a:t>Various solutions, none of which work for page faults.</a:t>
            </a:r>
          </a:p>
          <a:p>
            <a:pPr lvl="1"/>
            <a:r>
              <a:rPr lang="en-US" dirty="0"/>
              <a:t>Custom I/O interfaces</a:t>
            </a:r>
          </a:p>
          <a:p>
            <a:pPr marL="457200" lvl="1" indent="0">
              <a:buNone/>
            </a:pPr>
            <a:endParaRPr lang="en-US" dirty="0"/>
          </a:p>
          <a:p>
            <a:pPr marL="0" indent="0">
              <a:buNone/>
            </a:pPr>
            <a:r>
              <a:rPr lang="en-US" dirty="0"/>
              <a:t>Because Page faults trap in hardware.</a:t>
            </a:r>
          </a:p>
          <a:p>
            <a:pPr lvl="1"/>
            <a:r>
              <a:rPr lang="en-US" dirty="0"/>
              <a:t>All current schedulers ignore the issue</a:t>
            </a:r>
          </a:p>
          <a:p>
            <a:pPr lvl="1"/>
            <a:r>
              <a:rPr lang="en-US" dirty="0"/>
              <a:t>Not an option in a remote memory system</a:t>
            </a:r>
          </a:p>
          <a:p>
            <a:pPr marL="0" indent="0">
              <a:buNone/>
            </a:pPr>
            <a:endParaRPr lang="en-US" dirty="0"/>
          </a:p>
          <a:p>
            <a:pPr marL="0" indent="0">
              <a:buNone/>
            </a:pPr>
            <a:r>
              <a:rPr lang="en-US" u="sng" dirty="0"/>
              <a:t>Concrete Goal</a:t>
            </a:r>
            <a:r>
              <a:rPr lang="en-US" dirty="0"/>
              <a:t>: Demonstrate and quantify the performance effect of blocking due to page faults</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39</a:t>
            </a:fld>
            <a:endParaRPr lang="en-US"/>
          </a:p>
        </p:txBody>
      </p:sp>
    </p:spTree>
    <p:extLst>
      <p:ext uri="{BB962C8B-B14F-4D97-AF65-F5344CB8AC3E}">
        <p14:creationId xmlns:p14="http://schemas.microsoft.com/office/powerpoint/2010/main" val="398729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4</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3" name="Up Arrow 12">
            <a:extLst>
              <a:ext uri="{FF2B5EF4-FFF2-40B4-BE49-F238E27FC236}">
                <a16:creationId xmlns:a16="http://schemas.microsoft.com/office/drawing/2014/main" id="{D9ACF78A-E887-4E48-9B56-562A1E391558}"/>
              </a:ext>
            </a:extLst>
          </p:cNvPr>
          <p:cNvSpPr/>
          <p:nvPr/>
        </p:nvSpPr>
        <p:spPr>
          <a:xfrm rot="13158633">
            <a:off x="7272319" y="1539365"/>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642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in-house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40</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96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41</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5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adopt</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42</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00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43</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608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44</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1584336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45</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622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46</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Oval 3">
            <a:extLst>
              <a:ext uri="{FF2B5EF4-FFF2-40B4-BE49-F238E27FC236}">
                <a16:creationId xmlns:a16="http://schemas.microsoft.com/office/drawing/2014/main" id="{119EF7B4-C8B2-7148-A4AD-8A8E1AED08E5}"/>
              </a:ext>
            </a:extLst>
          </p:cNvPr>
          <p:cNvSpPr/>
          <p:nvPr/>
        </p:nvSpPr>
        <p:spPr>
          <a:xfrm>
            <a:off x="7168444" y="4505237"/>
            <a:ext cx="496712" cy="948267"/>
          </a:xfrm>
          <a:prstGeom prst="ellipse">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576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pic>
        <p:nvPicPr>
          <p:cNvPr id="6" name="Content Placeholder 5" descr="Chart, line chart&#10;&#10;Description automatically generated">
            <a:extLst>
              <a:ext uri="{FF2B5EF4-FFF2-40B4-BE49-F238E27FC236}">
                <a16:creationId xmlns:a16="http://schemas.microsoft.com/office/drawing/2014/main" id="{3B2A260C-ED97-2E43-A7B8-4BAA8C815030}"/>
              </a:ext>
            </a:extLst>
          </p:cNvPr>
          <p:cNvPicPr>
            <a:picLocks noGrp="1" noChangeAspect="1"/>
          </p:cNvPicPr>
          <p:nvPr>
            <p:ph idx="1"/>
          </p:nvPr>
        </p:nvPicPr>
        <p:blipFill>
          <a:blip r:embed="rId2"/>
          <a:stretch>
            <a:fillRect/>
          </a:stretch>
        </p:blipFill>
        <p:spPr>
          <a:xfrm>
            <a:off x="2438400" y="2172494"/>
            <a:ext cx="7315200" cy="3657600"/>
          </a:xfrm>
        </p:spPr>
      </p:pic>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47</a:t>
            </a:fld>
            <a:endParaRPr lang="en-US"/>
          </a:p>
        </p:txBody>
      </p:sp>
    </p:spTree>
    <p:extLst>
      <p:ext uri="{BB962C8B-B14F-4D97-AF65-F5344CB8AC3E}">
        <p14:creationId xmlns:p14="http://schemas.microsoft.com/office/powerpoint/2010/main" val="2375678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48</a:t>
            </a:fld>
            <a:endParaRPr lang="en-US"/>
          </a:p>
        </p:txBody>
      </p:sp>
      <p:pic>
        <p:nvPicPr>
          <p:cNvPr id="10" name="Picture 9" descr="Chart, line chart&#10;&#10;Description automatically generated">
            <a:extLst>
              <a:ext uri="{FF2B5EF4-FFF2-40B4-BE49-F238E27FC236}">
                <a16:creationId xmlns:a16="http://schemas.microsoft.com/office/drawing/2014/main" id="{0EFFC364-BAE9-4F4C-8D64-A6E944BC784C}"/>
              </a:ext>
            </a:extLst>
          </p:cNvPr>
          <p:cNvPicPr>
            <a:picLocks noChangeAspect="1"/>
          </p:cNvPicPr>
          <p:nvPr/>
        </p:nvPicPr>
        <p:blipFill>
          <a:blip r:embed="rId2"/>
          <a:stretch>
            <a:fillRect/>
          </a:stretch>
        </p:blipFill>
        <p:spPr>
          <a:xfrm>
            <a:off x="2438400" y="2172494"/>
            <a:ext cx="7857067" cy="3657600"/>
          </a:xfrm>
          <a:prstGeom prst="rect">
            <a:avLst/>
          </a:prstGeom>
        </p:spPr>
      </p:pic>
    </p:spTree>
    <p:extLst>
      <p:ext uri="{BB962C8B-B14F-4D97-AF65-F5344CB8AC3E}">
        <p14:creationId xmlns:p14="http://schemas.microsoft.com/office/powerpoint/2010/main" val="694891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49</a:t>
            </a:fld>
            <a:endParaRPr lang="en-US"/>
          </a:p>
        </p:txBody>
      </p:sp>
      <p:pic>
        <p:nvPicPr>
          <p:cNvPr id="6" name="Content Placeholder 5" descr="Chart, line chart&#10;&#10;Description automatically generated">
            <a:extLst>
              <a:ext uri="{FF2B5EF4-FFF2-40B4-BE49-F238E27FC236}">
                <a16:creationId xmlns:a16="http://schemas.microsoft.com/office/drawing/2014/main" id="{104004B2-74E5-C048-831E-C15D2FC9468E}"/>
              </a:ext>
            </a:extLst>
          </p:cNvPr>
          <p:cNvPicPr>
            <a:picLocks noGrp="1" noChangeAspect="1"/>
          </p:cNvPicPr>
          <p:nvPr>
            <p:ph idx="1"/>
          </p:nvPr>
        </p:nvPicPr>
        <p:blipFill>
          <a:blip r:embed="rId3"/>
          <a:stretch>
            <a:fillRect/>
          </a:stretch>
        </p:blipFill>
        <p:spPr>
          <a:xfrm>
            <a:off x="2438400" y="2172494"/>
            <a:ext cx="7315200" cy="3657600"/>
          </a:xfrm>
        </p:spPr>
      </p:pic>
    </p:spTree>
    <p:extLst>
      <p:ext uri="{BB962C8B-B14F-4D97-AF65-F5344CB8AC3E}">
        <p14:creationId xmlns:p14="http://schemas.microsoft.com/office/powerpoint/2010/main" val="69068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normAutofit/>
          </a:bodyPr>
          <a:lstStyle/>
          <a:p>
            <a:pPr marL="0" indent="0">
              <a:buNone/>
            </a:pPr>
            <a:r>
              <a:rPr lang="en-US" dirty="0"/>
              <a:t>Pools of compute and memory, connected by low-latency network.</a:t>
            </a:r>
          </a:p>
          <a:p>
            <a:pPr marL="0" indent="0">
              <a:buNone/>
            </a:pPr>
            <a:endParaRPr lang="en-US" dirty="0"/>
          </a:p>
          <a:p>
            <a:pPr marL="0" indent="0">
              <a:buNone/>
            </a:pPr>
            <a:r>
              <a:rPr lang="en-US" dirty="0"/>
              <a:t>Benefits? Talk to Stew.</a:t>
            </a:r>
          </a:p>
          <a:p>
            <a:pPr marL="0" indent="0">
              <a:buNone/>
            </a:pPr>
            <a:endParaRPr lang="en-US" dirty="0"/>
          </a:p>
          <a:p>
            <a:pPr marL="0" indent="0">
              <a:buNone/>
            </a:pPr>
            <a:r>
              <a:rPr lang="en-US" dirty="0"/>
              <a:t>Challenge: Performance affect of remote memory accesses. </a:t>
            </a:r>
          </a:p>
          <a:p>
            <a:pPr lvl="1"/>
            <a:r>
              <a:rPr lang="en-US" dirty="0"/>
              <a:t>Common mitigation is to exploit locality.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5</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4944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3732-7641-984B-B359-8B26553CA3CF}"/>
              </a:ext>
            </a:extLst>
          </p:cNvPr>
          <p:cNvSpPr>
            <a:spLocks noGrp="1"/>
          </p:cNvSpPr>
          <p:nvPr>
            <p:ph type="title"/>
          </p:nvPr>
        </p:nvSpPr>
        <p:spPr/>
        <p:txBody>
          <a:bodyPr/>
          <a:lstStyle/>
          <a:p>
            <a:r>
              <a:rPr lang="en-US" dirty="0"/>
              <a:t>Well, what about page faults?</a:t>
            </a:r>
          </a:p>
        </p:txBody>
      </p:sp>
      <p:sp>
        <p:nvSpPr>
          <p:cNvPr id="3" name="Content Placeholder 2">
            <a:extLst>
              <a:ext uri="{FF2B5EF4-FFF2-40B4-BE49-F238E27FC236}">
                <a16:creationId xmlns:a16="http://schemas.microsoft.com/office/drawing/2014/main" id="{CEB9E573-B2C6-6C40-815B-6EB5C55A4355}"/>
              </a:ext>
            </a:extLst>
          </p:cNvPr>
          <p:cNvSpPr>
            <a:spLocks noGrp="1"/>
          </p:cNvSpPr>
          <p:nvPr>
            <p:ph idx="1"/>
          </p:nvPr>
        </p:nvSpPr>
        <p:spPr/>
        <p:txBody>
          <a:bodyPr/>
          <a:lstStyle/>
          <a:p>
            <a:pPr marL="0" indent="0">
              <a:buNone/>
            </a:pPr>
            <a:r>
              <a:rPr lang="en-US" dirty="0"/>
              <a:t>Perhaps the next bottleneck we’ll hit. But for a flavor…</a:t>
            </a:r>
          </a:p>
        </p:txBody>
      </p:sp>
      <p:sp>
        <p:nvSpPr>
          <p:cNvPr id="4" name="Slide Number Placeholder 3">
            <a:extLst>
              <a:ext uri="{FF2B5EF4-FFF2-40B4-BE49-F238E27FC236}">
                <a16:creationId xmlns:a16="http://schemas.microsoft.com/office/drawing/2014/main" id="{7CCD53F0-1173-9C42-B9C4-4C8FF14092BA}"/>
              </a:ext>
            </a:extLst>
          </p:cNvPr>
          <p:cNvSpPr>
            <a:spLocks noGrp="1"/>
          </p:cNvSpPr>
          <p:nvPr>
            <p:ph type="sldNum" sz="quarter" idx="12"/>
          </p:nvPr>
        </p:nvSpPr>
        <p:spPr/>
        <p:txBody>
          <a:bodyPr/>
          <a:lstStyle/>
          <a:p>
            <a:fld id="{C7B98C49-481B-5940-955C-BA25B8A25E4C}" type="slidenum">
              <a:rPr lang="en-US" smtClean="0"/>
              <a:t>50</a:t>
            </a:fld>
            <a:endParaRPr lang="en-US"/>
          </a:p>
        </p:txBody>
      </p:sp>
      <p:pic>
        <p:nvPicPr>
          <p:cNvPr id="7" name="Picture 6">
            <a:extLst>
              <a:ext uri="{FF2B5EF4-FFF2-40B4-BE49-F238E27FC236}">
                <a16:creationId xmlns:a16="http://schemas.microsoft.com/office/drawing/2014/main" id="{FE5086B3-4C9C-4844-9E82-A755D2D91F35}"/>
              </a:ext>
            </a:extLst>
          </p:cNvPr>
          <p:cNvPicPr>
            <a:picLocks noChangeAspect="1"/>
          </p:cNvPicPr>
          <p:nvPr/>
        </p:nvPicPr>
        <p:blipFill>
          <a:blip r:embed="rId3"/>
          <a:stretch>
            <a:fillRect/>
          </a:stretch>
        </p:blipFill>
        <p:spPr>
          <a:xfrm>
            <a:off x="1989667" y="2540329"/>
            <a:ext cx="7549444" cy="3726328"/>
          </a:xfrm>
          <a:prstGeom prst="rect">
            <a:avLst/>
          </a:prstGeom>
        </p:spPr>
      </p:pic>
    </p:spTree>
    <p:extLst>
      <p:ext uri="{BB962C8B-B14F-4D97-AF65-F5344CB8AC3E}">
        <p14:creationId xmlns:p14="http://schemas.microsoft.com/office/powerpoint/2010/main" val="274528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Potential Solutions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p:txBody>
          <a:bodyPr/>
          <a:lstStyle/>
          <a:p>
            <a:pPr marL="0" indent="0">
              <a:buNone/>
            </a:pPr>
            <a:r>
              <a:rPr lang="en-US" dirty="0"/>
              <a:t>Kona bottlenecks</a:t>
            </a:r>
          </a:p>
          <a:p>
            <a:r>
              <a:rPr lang="en-US" dirty="0"/>
              <a:t>Optimizing some kernel operations</a:t>
            </a:r>
          </a:p>
          <a:p>
            <a:r>
              <a:rPr lang="en-US" dirty="0"/>
              <a:t>Co-design with Shenango scheduler</a:t>
            </a:r>
          </a:p>
          <a:p>
            <a:pPr lvl="1"/>
            <a:r>
              <a:rPr lang="en-US" dirty="0"/>
              <a:t>Kona threads to User threads</a:t>
            </a:r>
          </a:p>
          <a:p>
            <a:pPr lvl="1"/>
            <a:r>
              <a:rPr lang="en-US" dirty="0"/>
              <a:t>Increase/decrease threads based on paging activity</a:t>
            </a:r>
          </a:p>
          <a:p>
            <a:pPr marL="0" indent="0">
              <a:buNone/>
            </a:pPr>
            <a:endParaRPr lang="en-US" dirty="0"/>
          </a:p>
          <a:p>
            <a:pPr marL="0" indent="0">
              <a:buNone/>
            </a:pPr>
            <a:r>
              <a:rPr lang="en-US" dirty="0" err="1"/>
              <a:t>Asynchronizing</a:t>
            </a:r>
            <a:r>
              <a:rPr lang="en-US" dirty="0"/>
              <a:t> page faults</a:t>
            </a:r>
          </a:p>
          <a:p>
            <a:r>
              <a:rPr lang="en-US" dirty="0"/>
              <a:t>Upcalls </a:t>
            </a:r>
            <a:r>
              <a:rPr lang="en-US" dirty="0" err="1"/>
              <a:t>à</a:t>
            </a:r>
            <a:r>
              <a:rPr lang="en-US" dirty="0"/>
              <a:t> la scheduler activations</a:t>
            </a:r>
          </a:p>
          <a:p>
            <a:pPr marL="457200" lvl="1"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EFD4563-50A0-C649-8C65-753CEEA9789B}"/>
              </a:ext>
            </a:extLst>
          </p:cNvPr>
          <p:cNvSpPr>
            <a:spLocks noGrp="1"/>
          </p:cNvSpPr>
          <p:nvPr>
            <p:ph type="sldNum" sz="quarter" idx="12"/>
          </p:nvPr>
        </p:nvSpPr>
        <p:spPr/>
        <p:txBody>
          <a:bodyPr/>
          <a:lstStyle/>
          <a:p>
            <a:fld id="{C7B98C49-481B-5940-955C-BA25B8A25E4C}" type="slidenum">
              <a:rPr lang="en-US" smtClean="0"/>
              <a:t>51</a:t>
            </a:fld>
            <a:endParaRPr lang="en-US"/>
          </a:p>
        </p:txBody>
      </p:sp>
    </p:spTree>
    <p:extLst>
      <p:ext uri="{BB962C8B-B14F-4D97-AF65-F5344CB8AC3E}">
        <p14:creationId xmlns:p14="http://schemas.microsoft.com/office/powerpoint/2010/main" val="1595615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Implementing these solutions </a:t>
            </a:r>
          </a:p>
          <a:p>
            <a:r>
              <a:rPr lang="en-US" dirty="0"/>
              <a:t>Exploring how this fits into rack-level scheduling</a:t>
            </a:r>
          </a:p>
          <a:p>
            <a:endParaRPr lang="en-US" dirty="0"/>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52</a:t>
            </a:fld>
            <a:endParaRPr lang="en-US"/>
          </a:p>
        </p:txBody>
      </p:sp>
    </p:spTree>
    <p:extLst>
      <p:ext uri="{BB962C8B-B14F-4D97-AF65-F5344CB8AC3E}">
        <p14:creationId xmlns:p14="http://schemas.microsoft.com/office/powerpoint/2010/main" val="284649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B8A5-FBFF-F441-BBF3-734D672FED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C9A977-436D-AB40-BBF2-52C7873AA12F}"/>
              </a:ext>
            </a:extLst>
          </p:cNvPr>
          <p:cNvSpPr>
            <a:spLocks noGrp="1"/>
          </p:cNvSpPr>
          <p:nvPr>
            <p:ph idx="1"/>
          </p:nvPr>
        </p:nvSpPr>
        <p:spPr/>
        <p:txBody>
          <a:bodyPr/>
          <a:lstStyle/>
          <a:p>
            <a:pPr marL="0" indent="0">
              <a:buNone/>
            </a:pPr>
            <a:r>
              <a:rPr lang="en-US" dirty="0"/>
              <a:t>Investigated the user-level threading as a scheduling option for remote memory</a:t>
            </a:r>
          </a:p>
          <a:p>
            <a:r>
              <a:rPr lang="en-US" dirty="0"/>
              <a:t>Identified &amp; demonstrated some perf challenges</a:t>
            </a:r>
          </a:p>
          <a:p>
            <a:r>
              <a:rPr lang="en-US" dirty="0"/>
              <a:t>Proposed potential solutions</a:t>
            </a:r>
          </a:p>
        </p:txBody>
      </p:sp>
      <p:sp>
        <p:nvSpPr>
          <p:cNvPr id="4" name="Slide Number Placeholder 3">
            <a:extLst>
              <a:ext uri="{FF2B5EF4-FFF2-40B4-BE49-F238E27FC236}">
                <a16:creationId xmlns:a16="http://schemas.microsoft.com/office/drawing/2014/main" id="{1A6E650C-EEC5-4C43-A965-E43B26ADFACF}"/>
              </a:ext>
            </a:extLst>
          </p:cNvPr>
          <p:cNvSpPr>
            <a:spLocks noGrp="1"/>
          </p:cNvSpPr>
          <p:nvPr>
            <p:ph type="sldNum" sz="quarter" idx="12"/>
          </p:nvPr>
        </p:nvSpPr>
        <p:spPr/>
        <p:txBody>
          <a:bodyPr/>
          <a:lstStyle/>
          <a:p>
            <a:fld id="{C7B98C49-481B-5940-955C-BA25B8A25E4C}" type="slidenum">
              <a:rPr lang="en-US" smtClean="0"/>
              <a:t>53</a:t>
            </a:fld>
            <a:endParaRPr lang="en-US"/>
          </a:p>
        </p:txBody>
      </p:sp>
    </p:spTree>
    <p:extLst>
      <p:ext uri="{BB962C8B-B14F-4D97-AF65-F5344CB8AC3E}">
        <p14:creationId xmlns:p14="http://schemas.microsoft.com/office/powerpoint/2010/main" val="1865608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FF2C-610E-E24A-AAD0-749AE6EE130D}"/>
              </a:ext>
            </a:extLst>
          </p:cNvPr>
          <p:cNvSpPr>
            <a:spLocks noGrp="1"/>
          </p:cNvSpPr>
          <p:nvPr>
            <p:ph type="title"/>
          </p:nvPr>
        </p:nvSpPr>
        <p:spPr/>
        <p:txBody>
          <a:bodyPr/>
          <a:lstStyle/>
          <a:p>
            <a:r>
              <a:rPr lang="en-US" dirty="0"/>
              <a:t>Thanks &amp; Questions</a:t>
            </a:r>
          </a:p>
        </p:txBody>
      </p:sp>
      <p:sp>
        <p:nvSpPr>
          <p:cNvPr id="3" name="Content Placeholder 2">
            <a:extLst>
              <a:ext uri="{FF2B5EF4-FFF2-40B4-BE49-F238E27FC236}">
                <a16:creationId xmlns:a16="http://schemas.microsoft.com/office/drawing/2014/main" id="{537A1CA5-B68C-4545-83A6-E57B1D833F0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2AE171-36DF-D747-BFA2-83EFFA273BCF}"/>
              </a:ext>
            </a:extLst>
          </p:cNvPr>
          <p:cNvSpPr>
            <a:spLocks noGrp="1"/>
          </p:cNvSpPr>
          <p:nvPr>
            <p:ph type="sldNum" sz="quarter" idx="12"/>
          </p:nvPr>
        </p:nvSpPr>
        <p:spPr/>
        <p:txBody>
          <a:bodyPr/>
          <a:lstStyle/>
          <a:p>
            <a:fld id="{C7B98C49-481B-5940-955C-BA25B8A25E4C}" type="slidenum">
              <a:rPr lang="en-US" smtClean="0"/>
              <a:t>54</a:t>
            </a:fld>
            <a:endParaRPr lang="en-US"/>
          </a:p>
        </p:txBody>
      </p:sp>
    </p:spTree>
    <p:extLst>
      <p:ext uri="{BB962C8B-B14F-4D97-AF65-F5344CB8AC3E}">
        <p14:creationId xmlns:p14="http://schemas.microsoft.com/office/powerpoint/2010/main" val="2804504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F1A7-30F0-434B-A4AE-43F427226318}"/>
              </a:ext>
            </a:extLst>
          </p:cNvPr>
          <p:cNvSpPr>
            <a:spLocks noGrp="1"/>
          </p:cNvSpPr>
          <p:nvPr>
            <p:ph type="title"/>
          </p:nvPr>
        </p:nvSpPr>
        <p:spPr/>
        <p:txBody>
          <a:bodyPr/>
          <a:lstStyle/>
          <a:p>
            <a:r>
              <a:rPr lang="en-US" dirty="0"/>
              <a:t>Where I’m at</a:t>
            </a:r>
          </a:p>
        </p:txBody>
      </p:sp>
      <p:sp>
        <p:nvSpPr>
          <p:cNvPr id="4" name="Slide Number Placeholder 3">
            <a:extLst>
              <a:ext uri="{FF2B5EF4-FFF2-40B4-BE49-F238E27FC236}">
                <a16:creationId xmlns:a16="http://schemas.microsoft.com/office/drawing/2014/main" id="{5EAEF669-6C12-754B-AA01-DBAC8C6C3848}"/>
              </a:ext>
            </a:extLst>
          </p:cNvPr>
          <p:cNvSpPr>
            <a:spLocks noGrp="1"/>
          </p:cNvSpPr>
          <p:nvPr>
            <p:ph type="sldNum" sz="quarter" idx="12"/>
          </p:nvPr>
        </p:nvSpPr>
        <p:spPr/>
        <p:txBody>
          <a:bodyPr/>
          <a:lstStyle/>
          <a:p>
            <a:fld id="{C7B98C49-481B-5940-955C-BA25B8A25E4C}" type="slidenum">
              <a:rPr lang="en-US" smtClean="0"/>
              <a:t>55</a:t>
            </a:fld>
            <a:endParaRPr lang="en-US"/>
          </a:p>
        </p:txBody>
      </p:sp>
      <p:cxnSp>
        <p:nvCxnSpPr>
          <p:cNvPr id="6" name="Straight Arrow Connector 5">
            <a:extLst>
              <a:ext uri="{FF2B5EF4-FFF2-40B4-BE49-F238E27FC236}">
                <a16:creationId xmlns:a16="http://schemas.microsoft.com/office/drawing/2014/main" id="{A00E1F4A-2AC3-4C40-84F7-6F8B6D231EF6}"/>
              </a:ext>
            </a:extLst>
          </p:cNvPr>
          <p:cNvCxnSpPr>
            <a:cxnSpLocks/>
          </p:cNvCxnSpPr>
          <p:nvPr/>
        </p:nvCxnSpPr>
        <p:spPr>
          <a:xfrm flipV="1">
            <a:off x="5683988" y="2410673"/>
            <a:ext cx="11221" cy="3225692"/>
          </a:xfrm>
          <a:prstGeom prst="straightConnector1">
            <a:avLst/>
          </a:prstGeom>
          <a:ln w="60325">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881DD1-DC5D-C24B-AC65-F1BB84D573AD}"/>
              </a:ext>
            </a:extLst>
          </p:cNvPr>
          <p:cNvSpPr txBox="1"/>
          <p:nvPr/>
        </p:nvSpPr>
        <p:spPr>
          <a:xfrm>
            <a:off x="5346810" y="1766777"/>
            <a:ext cx="2334293" cy="646331"/>
          </a:xfrm>
          <a:prstGeom prst="rect">
            <a:avLst/>
          </a:prstGeom>
          <a:noFill/>
          <a:ln>
            <a:solidFill>
              <a:schemeClr val="accent1"/>
            </a:solidFill>
          </a:ln>
        </p:spPr>
        <p:txBody>
          <a:bodyPr wrap="none" rtlCol="0">
            <a:spAutoFit/>
          </a:bodyPr>
          <a:lstStyle/>
          <a:p>
            <a:r>
              <a:rPr lang="en-US" dirty="0"/>
              <a:t>An Amazing Scheduler </a:t>
            </a:r>
          </a:p>
          <a:p>
            <a:r>
              <a:rPr lang="en-US" dirty="0"/>
              <a:t>For Remote Memory</a:t>
            </a:r>
          </a:p>
        </p:txBody>
      </p:sp>
      <p:sp>
        <p:nvSpPr>
          <p:cNvPr id="13" name="TextBox 12">
            <a:extLst>
              <a:ext uri="{FF2B5EF4-FFF2-40B4-BE49-F238E27FC236}">
                <a16:creationId xmlns:a16="http://schemas.microsoft.com/office/drawing/2014/main" id="{A1DAF3B5-BE85-EE40-A9AD-FFC5BA789FBC}"/>
              </a:ext>
            </a:extLst>
          </p:cNvPr>
          <p:cNvSpPr txBox="1"/>
          <p:nvPr/>
        </p:nvSpPr>
        <p:spPr>
          <a:xfrm>
            <a:off x="5689599" y="3059668"/>
            <a:ext cx="1287404" cy="369332"/>
          </a:xfrm>
          <a:prstGeom prst="rect">
            <a:avLst/>
          </a:prstGeom>
          <a:noFill/>
        </p:spPr>
        <p:txBody>
          <a:bodyPr wrap="none" rtlCol="0">
            <a:spAutoFit/>
          </a:bodyPr>
          <a:lstStyle/>
          <a:p>
            <a:r>
              <a:rPr lang="en-US" dirty="0"/>
              <a:t>Expectation</a:t>
            </a:r>
          </a:p>
        </p:txBody>
      </p:sp>
      <p:sp>
        <p:nvSpPr>
          <p:cNvPr id="16" name="Freeform 15">
            <a:extLst>
              <a:ext uri="{FF2B5EF4-FFF2-40B4-BE49-F238E27FC236}">
                <a16:creationId xmlns:a16="http://schemas.microsoft.com/office/drawing/2014/main" id="{3EDB6063-D142-C444-BEE9-48A5B07AC071}"/>
              </a:ext>
            </a:extLst>
          </p:cNvPr>
          <p:cNvSpPr/>
          <p:nvPr/>
        </p:nvSpPr>
        <p:spPr>
          <a:xfrm>
            <a:off x="5700820" y="3350476"/>
            <a:ext cx="2501900" cy="2209800"/>
          </a:xfrm>
          <a:custGeom>
            <a:avLst/>
            <a:gdLst>
              <a:gd name="connsiteX0" fmla="*/ 0 w 2501900"/>
              <a:gd name="connsiteY0" fmla="*/ 2209800 h 2209800"/>
              <a:gd name="connsiteX1" fmla="*/ 38100 w 2501900"/>
              <a:gd name="connsiteY1" fmla="*/ 1727200 h 2209800"/>
              <a:gd name="connsiteX2" fmla="*/ 50800 w 2501900"/>
              <a:gd name="connsiteY2" fmla="*/ 1676400 h 2209800"/>
              <a:gd name="connsiteX3" fmla="*/ 88900 w 2501900"/>
              <a:gd name="connsiteY3" fmla="*/ 1536700 h 2209800"/>
              <a:gd name="connsiteX4" fmla="*/ 101600 w 2501900"/>
              <a:gd name="connsiteY4" fmla="*/ 1498600 h 2209800"/>
              <a:gd name="connsiteX5" fmla="*/ 114300 w 2501900"/>
              <a:gd name="connsiteY5" fmla="*/ 1460500 h 2209800"/>
              <a:gd name="connsiteX6" fmla="*/ 190500 w 2501900"/>
              <a:gd name="connsiteY6" fmla="*/ 1346200 h 2209800"/>
              <a:gd name="connsiteX7" fmla="*/ 215900 w 2501900"/>
              <a:gd name="connsiteY7" fmla="*/ 1308100 h 2209800"/>
              <a:gd name="connsiteX8" fmla="*/ 254000 w 2501900"/>
              <a:gd name="connsiteY8" fmla="*/ 1270000 h 2209800"/>
              <a:gd name="connsiteX9" fmla="*/ 279400 w 2501900"/>
              <a:gd name="connsiteY9" fmla="*/ 1231900 h 2209800"/>
              <a:gd name="connsiteX10" fmla="*/ 355600 w 2501900"/>
              <a:gd name="connsiteY10" fmla="*/ 1181100 h 2209800"/>
              <a:gd name="connsiteX11" fmla="*/ 393700 w 2501900"/>
              <a:gd name="connsiteY11" fmla="*/ 1155700 h 2209800"/>
              <a:gd name="connsiteX12" fmla="*/ 431800 w 2501900"/>
              <a:gd name="connsiteY12" fmla="*/ 1130300 h 2209800"/>
              <a:gd name="connsiteX13" fmla="*/ 508000 w 2501900"/>
              <a:gd name="connsiteY13" fmla="*/ 1104900 h 2209800"/>
              <a:gd name="connsiteX14" fmla="*/ 622300 w 2501900"/>
              <a:gd name="connsiteY14" fmla="*/ 1054100 h 2209800"/>
              <a:gd name="connsiteX15" fmla="*/ 698500 w 2501900"/>
              <a:gd name="connsiteY15" fmla="*/ 1028700 h 2209800"/>
              <a:gd name="connsiteX16" fmla="*/ 736600 w 2501900"/>
              <a:gd name="connsiteY16" fmla="*/ 1016000 h 2209800"/>
              <a:gd name="connsiteX17" fmla="*/ 825500 w 2501900"/>
              <a:gd name="connsiteY17" fmla="*/ 1003300 h 2209800"/>
              <a:gd name="connsiteX18" fmla="*/ 1016000 w 2501900"/>
              <a:gd name="connsiteY18" fmla="*/ 1016000 h 2209800"/>
              <a:gd name="connsiteX19" fmla="*/ 1054100 w 2501900"/>
              <a:gd name="connsiteY19" fmla="*/ 1028700 h 2209800"/>
              <a:gd name="connsiteX20" fmla="*/ 1079500 w 2501900"/>
              <a:gd name="connsiteY20" fmla="*/ 1066800 h 2209800"/>
              <a:gd name="connsiteX21" fmla="*/ 1155700 w 2501900"/>
              <a:gd name="connsiteY21" fmla="*/ 1092200 h 2209800"/>
              <a:gd name="connsiteX22" fmla="*/ 1193800 w 2501900"/>
              <a:gd name="connsiteY22" fmla="*/ 1117600 h 2209800"/>
              <a:gd name="connsiteX23" fmla="*/ 1231900 w 2501900"/>
              <a:gd name="connsiteY23" fmla="*/ 1193800 h 2209800"/>
              <a:gd name="connsiteX24" fmla="*/ 1206500 w 2501900"/>
              <a:gd name="connsiteY24" fmla="*/ 1320800 h 2209800"/>
              <a:gd name="connsiteX25" fmla="*/ 1155700 w 2501900"/>
              <a:gd name="connsiteY25" fmla="*/ 1397000 h 2209800"/>
              <a:gd name="connsiteX26" fmla="*/ 1130300 w 2501900"/>
              <a:gd name="connsiteY26" fmla="*/ 1435100 h 2209800"/>
              <a:gd name="connsiteX27" fmla="*/ 1066800 w 2501900"/>
              <a:gd name="connsiteY27" fmla="*/ 1511300 h 2209800"/>
              <a:gd name="connsiteX28" fmla="*/ 990600 w 2501900"/>
              <a:gd name="connsiteY28" fmla="*/ 1536700 h 2209800"/>
              <a:gd name="connsiteX29" fmla="*/ 952500 w 2501900"/>
              <a:gd name="connsiteY29" fmla="*/ 1549400 h 2209800"/>
              <a:gd name="connsiteX30" fmla="*/ 914400 w 2501900"/>
              <a:gd name="connsiteY30" fmla="*/ 1562100 h 2209800"/>
              <a:gd name="connsiteX31" fmla="*/ 762000 w 2501900"/>
              <a:gd name="connsiteY31" fmla="*/ 1524000 h 2209800"/>
              <a:gd name="connsiteX32" fmla="*/ 647700 w 2501900"/>
              <a:gd name="connsiteY32" fmla="*/ 1460500 h 2209800"/>
              <a:gd name="connsiteX33" fmla="*/ 622300 w 2501900"/>
              <a:gd name="connsiteY33" fmla="*/ 1422400 h 2209800"/>
              <a:gd name="connsiteX34" fmla="*/ 596900 w 2501900"/>
              <a:gd name="connsiteY34" fmla="*/ 1346200 h 2209800"/>
              <a:gd name="connsiteX35" fmla="*/ 635000 w 2501900"/>
              <a:gd name="connsiteY35" fmla="*/ 1193800 h 2209800"/>
              <a:gd name="connsiteX36" fmla="*/ 673100 w 2501900"/>
              <a:gd name="connsiteY36" fmla="*/ 1155700 h 2209800"/>
              <a:gd name="connsiteX37" fmla="*/ 749300 w 2501900"/>
              <a:gd name="connsiteY37" fmla="*/ 1104900 h 2209800"/>
              <a:gd name="connsiteX38" fmla="*/ 1003300 w 2501900"/>
              <a:gd name="connsiteY38" fmla="*/ 1117600 h 2209800"/>
              <a:gd name="connsiteX39" fmla="*/ 1041400 w 2501900"/>
              <a:gd name="connsiteY39" fmla="*/ 1130300 h 2209800"/>
              <a:gd name="connsiteX40" fmla="*/ 1079500 w 2501900"/>
              <a:gd name="connsiteY40" fmla="*/ 1270000 h 2209800"/>
              <a:gd name="connsiteX41" fmla="*/ 1054100 w 2501900"/>
              <a:gd name="connsiteY41" fmla="*/ 1384300 h 2209800"/>
              <a:gd name="connsiteX42" fmla="*/ 1028700 w 2501900"/>
              <a:gd name="connsiteY42" fmla="*/ 1422400 h 2209800"/>
              <a:gd name="connsiteX43" fmla="*/ 990600 w 2501900"/>
              <a:gd name="connsiteY43" fmla="*/ 1435100 h 2209800"/>
              <a:gd name="connsiteX44" fmla="*/ 901700 w 2501900"/>
              <a:gd name="connsiteY44" fmla="*/ 1422400 h 2209800"/>
              <a:gd name="connsiteX45" fmla="*/ 863600 w 2501900"/>
              <a:gd name="connsiteY45" fmla="*/ 1409700 h 2209800"/>
              <a:gd name="connsiteX46" fmla="*/ 850900 w 2501900"/>
              <a:gd name="connsiteY46" fmla="*/ 1371600 h 2209800"/>
              <a:gd name="connsiteX47" fmla="*/ 889000 w 2501900"/>
              <a:gd name="connsiteY47" fmla="*/ 1206500 h 2209800"/>
              <a:gd name="connsiteX48" fmla="*/ 927100 w 2501900"/>
              <a:gd name="connsiteY48" fmla="*/ 1181100 h 2209800"/>
              <a:gd name="connsiteX49" fmla="*/ 990600 w 2501900"/>
              <a:gd name="connsiteY49" fmla="*/ 1117600 h 2209800"/>
              <a:gd name="connsiteX50" fmla="*/ 1054100 w 2501900"/>
              <a:gd name="connsiteY50" fmla="*/ 1054100 h 2209800"/>
              <a:gd name="connsiteX51" fmla="*/ 1104900 w 2501900"/>
              <a:gd name="connsiteY51" fmla="*/ 990600 h 2209800"/>
              <a:gd name="connsiteX52" fmla="*/ 1155700 w 2501900"/>
              <a:gd name="connsiteY52" fmla="*/ 927100 h 2209800"/>
              <a:gd name="connsiteX53" fmla="*/ 1193800 w 2501900"/>
              <a:gd name="connsiteY53" fmla="*/ 850900 h 2209800"/>
              <a:gd name="connsiteX54" fmla="*/ 1219200 w 2501900"/>
              <a:gd name="connsiteY54" fmla="*/ 812800 h 2209800"/>
              <a:gd name="connsiteX55" fmla="*/ 1257300 w 2501900"/>
              <a:gd name="connsiteY55" fmla="*/ 698500 h 2209800"/>
              <a:gd name="connsiteX56" fmla="*/ 1270000 w 2501900"/>
              <a:gd name="connsiteY56" fmla="*/ 660400 h 2209800"/>
              <a:gd name="connsiteX57" fmla="*/ 1295400 w 2501900"/>
              <a:gd name="connsiteY57" fmla="*/ 622300 h 2209800"/>
              <a:gd name="connsiteX58" fmla="*/ 1320800 w 2501900"/>
              <a:gd name="connsiteY58" fmla="*/ 546100 h 2209800"/>
              <a:gd name="connsiteX59" fmla="*/ 1308100 w 2501900"/>
              <a:gd name="connsiteY59" fmla="*/ 431800 h 2209800"/>
              <a:gd name="connsiteX60" fmla="*/ 1181100 w 2501900"/>
              <a:gd name="connsiteY60" fmla="*/ 368300 h 2209800"/>
              <a:gd name="connsiteX61" fmla="*/ 1079500 w 2501900"/>
              <a:gd name="connsiteY61" fmla="*/ 381000 h 2209800"/>
              <a:gd name="connsiteX62" fmla="*/ 1016000 w 2501900"/>
              <a:gd name="connsiteY62" fmla="*/ 444500 h 2209800"/>
              <a:gd name="connsiteX63" fmla="*/ 1003300 w 2501900"/>
              <a:gd name="connsiteY63" fmla="*/ 482600 h 2209800"/>
              <a:gd name="connsiteX64" fmla="*/ 1016000 w 2501900"/>
              <a:gd name="connsiteY64" fmla="*/ 546100 h 2209800"/>
              <a:gd name="connsiteX65" fmla="*/ 1028700 w 2501900"/>
              <a:gd name="connsiteY65" fmla="*/ 584200 h 2209800"/>
              <a:gd name="connsiteX66" fmla="*/ 1104900 w 2501900"/>
              <a:gd name="connsiteY66" fmla="*/ 609600 h 2209800"/>
              <a:gd name="connsiteX67" fmla="*/ 1257300 w 2501900"/>
              <a:gd name="connsiteY67" fmla="*/ 660400 h 2209800"/>
              <a:gd name="connsiteX68" fmla="*/ 1295400 w 2501900"/>
              <a:gd name="connsiteY68" fmla="*/ 673100 h 2209800"/>
              <a:gd name="connsiteX69" fmla="*/ 1333500 w 2501900"/>
              <a:gd name="connsiteY69" fmla="*/ 685800 h 2209800"/>
              <a:gd name="connsiteX70" fmla="*/ 1511300 w 2501900"/>
              <a:gd name="connsiteY70" fmla="*/ 711200 h 2209800"/>
              <a:gd name="connsiteX71" fmla="*/ 1955800 w 2501900"/>
              <a:gd name="connsiteY71" fmla="*/ 698500 h 2209800"/>
              <a:gd name="connsiteX72" fmla="*/ 2070100 w 2501900"/>
              <a:gd name="connsiteY72" fmla="*/ 660400 h 2209800"/>
              <a:gd name="connsiteX73" fmla="*/ 2108200 w 2501900"/>
              <a:gd name="connsiteY73" fmla="*/ 647700 h 2209800"/>
              <a:gd name="connsiteX74" fmla="*/ 2146300 w 2501900"/>
              <a:gd name="connsiteY74" fmla="*/ 622300 h 2209800"/>
              <a:gd name="connsiteX75" fmla="*/ 2222500 w 2501900"/>
              <a:gd name="connsiteY75" fmla="*/ 596900 h 2209800"/>
              <a:gd name="connsiteX76" fmla="*/ 2311400 w 2501900"/>
              <a:gd name="connsiteY76" fmla="*/ 571500 h 2209800"/>
              <a:gd name="connsiteX77" fmla="*/ 2349500 w 2501900"/>
              <a:gd name="connsiteY77" fmla="*/ 546100 h 2209800"/>
              <a:gd name="connsiteX78" fmla="*/ 2374900 w 2501900"/>
              <a:gd name="connsiteY78" fmla="*/ 508000 h 2209800"/>
              <a:gd name="connsiteX79" fmla="*/ 2463800 w 2501900"/>
              <a:gd name="connsiteY79" fmla="*/ 393700 h 2209800"/>
              <a:gd name="connsiteX80" fmla="*/ 2489200 w 2501900"/>
              <a:gd name="connsiteY80" fmla="*/ 317500 h 2209800"/>
              <a:gd name="connsiteX81" fmla="*/ 2501900 w 2501900"/>
              <a:gd name="connsiteY81" fmla="*/ 279400 h 2209800"/>
              <a:gd name="connsiteX82" fmla="*/ 2476500 w 2501900"/>
              <a:gd name="connsiteY82" fmla="*/ 114300 h 2209800"/>
              <a:gd name="connsiteX83" fmla="*/ 2463800 w 2501900"/>
              <a:gd name="connsiteY83" fmla="*/ 76200 h 2209800"/>
              <a:gd name="connsiteX84" fmla="*/ 2387600 w 2501900"/>
              <a:gd name="connsiteY84" fmla="*/ 25400 h 2209800"/>
              <a:gd name="connsiteX85" fmla="*/ 2311400 w 2501900"/>
              <a:gd name="connsiteY85" fmla="*/ 0 h 2209800"/>
              <a:gd name="connsiteX86" fmla="*/ 2120900 w 2501900"/>
              <a:gd name="connsiteY86" fmla="*/ 63500 h 2209800"/>
              <a:gd name="connsiteX87" fmla="*/ 2082800 w 2501900"/>
              <a:gd name="connsiteY87" fmla="*/ 88900 h 2209800"/>
              <a:gd name="connsiteX88" fmla="*/ 2044700 w 2501900"/>
              <a:gd name="connsiteY88" fmla="*/ 114300 h 2209800"/>
              <a:gd name="connsiteX89" fmla="*/ 1993900 w 2501900"/>
              <a:gd name="connsiteY89" fmla="*/ 228600 h 2209800"/>
              <a:gd name="connsiteX90" fmla="*/ 1981200 w 2501900"/>
              <a:gd name="connsiteY90" fmla="*/ 266700 h 2209800"/>
              <a:gd name="connsiteX91" fmla="*/ 1993900 w 2501900"/>
              <a:gd name="connsiteY91" fmla="*/ 419100 h 2209800"/>
              <a:gd name="connsiteX92" fmla="*/ 2032000 w 2501900"/>
              <a:gd name="connsiteY92" fmla="*/ 444500 h 2209800"/>
              <a:gd name="connsiteX93" fmla="*/ 2108200 w 2501900"/>
              <a:gd name="connsiteY93" fmla="*/ 469900 h 2209800"/>
              <a:gd name="connsiteX94" fmla="*/ 2222500 w 2501900"/>
              <a:gd name="connsiteY94" fmla="*/ 533400 h 2209800"/>
              <a:gd name="connsiteX95" fmla="*/ 2298700 w 2501900"/>
              <a:gd name="connsiteY95" fmla="*/ 596900 h 2209800"/>
              <a:gd name="connsiteX96" fmla="*/ 2374900 w 2501900"/>
              <a:gd name="connsiteY96" fmla="*/ 749300 h 2209800"/>
              <a:gd name="connsiteX97" fmla="*/ 2374900 w 2501900"/>
              <a:gd name="connsiteY97" fmla="*/ 749300 h 2209800"/>
              <a:gd name="connsiteX98" fmla="*/ 2425700 w 2501900"/>
              <a:gd name="connsiteY98" fmla="*/ 825500 h 2209800"/>
              <a:gd name="connsiteX99" fmla="*/ 2463800 w 2501900"/>
              <a:gd name="connsiteY99" fmla="*/ 939800 h 2209800"/>
              <a:gd name="connsiteX100" fmla="*/ 2476500 w 2501900"/>
              <a:gd name="connsiteY100" fmla="*/ 977900 h 2209800"/>
              <a:gd name="connsiteX101" fmla="*/ 2463800 w 2501900"/>
              <a:gd name="connsiteY101" fmla="*/ 1257300 h 2209800"/>
              <a:gd name="connsiteX102" fmla="*/ 2400300 w 2501900"/>
              <a:gd name="connsiteY102" fmla="*/ 1371600 h 2209800"/>
              <a:gd name="connsiteX103" fmla="*/ 2374900 w 2501900"/>
              <a:gd name="connsiteY103" fmla="*/ 1409700 h 2209800"/>
              <a:gd name="connsiteX104" fmla="*/ 2349500 w 2501900"/>
              <a:gd name="connsiteY104" fmla="*/ 1447800 h 2209800"/>
              <a:gd name="connsiteX105" fmla="*/ 2311400 w 2501900"/>
              <a:gd name="connsiteY105" fmla="*/ 1473200 h 2209800"/>
              <a:gd name="connsiteX106" fmla="*/ 2235200 w 2501900"/>
              <a:gd name="connsiteY106" fmla="*/ 1536700 h 2209800"/>
              <a:gd name="connsiteX107" fmla="*/ 2197100 w 2501900"/>
              <a:gd name="connsiteY107" fmla="*/ 1549400 h 2209800"/>
              <a:gd name="connsiteX108" fmla="*/ 2159000 w 2501900"/>
              <a:gd name="connsiteY108" fmla="*/ 1574800 h 2209800"/>
              <a:gd name="connsiteX109" fmla="*/ 2120900 w 2501900"/>
              <a:gd name="connsiteY109" fmla="*/ 1587500 h 2209800"/>
              <a:gd name="connsiteX110" fmla="*/ 1981200 w 2501900"/>
              <a:gd name="connsiteY110" fmla="*/ 1612900 h 2209800"/>
              <a:gd name="connsiteX111" fmla="*/ 1854200 w 2501900"/>
              <a:gd name="connsiteY111" fmla="*/ 1600200 h 2209800"/>
              <a:gd name="connsiteX112" fmla="*/ 1739900 w 2501900"/>
              <a:gd name="connsiteY112" fmla="*/ 1536700 h 2209800"/>
              <a:gd name="connsiteX113" fmla="*/ 1676400 w 2501900"/>
              <a:gd name="connsiteY113" fmla="*/ 1460500 h 2209800"/>
              <a:gd name="connsiteX114" fmla="*/ 1651000 w 2501900"/>
              <a:gd name="connsiteY114" fmla="*/ 1384300 h 2209800"/>
              <a:gd name="connsiteX115" fmla="*/ 1663700 w 2501900"/>
              <a:gd name="connsiteY115" fmla="*/ 1257300 h 2209800"/>
              <a:gd name="connsiteX116" fmla="*/ 1765300 w 2501900"/>
              <a:gd name="connsiteY116" fmla="*/ 1168400 h 2209800"/>
              <a:gd name="connsiteX117" fmla="*/ 1803400 w 2501900"/>
              <a:gd name="connsiteY117" fmla="*/ 1143000 h 2209800"/>
              <a:gd name="connsiteX118" fmla="*/ 1892300 w 2501900"/>
              <a:gd name="connsiteY118" fmla="*/ 1092200 h 2209800"/>
              <a:gd name="connsiteX119" fmla="*/ 2006600 w 2501900"/>
              <a:gd name="connsiteY119" fmla="*/ 1104900 h 2209800"/>
              <a:gd name="connsiteX120" fmla="*/ 2044700 w 2501900"/>
              <a:gd name="connsiteY120" fmla="*/ 1117600 h 2209800"/>
              <a:gd name="connsiteX121" fmla="*/ 2108200 w 2501900"/>
              <a:gd name="connsiteY121" fmla="*/ 1231900 h 2209800"/>
              <a:gd name="connsiteX122" fmla="*/ 2095500 w 2501900"/>
              <a:gd name="connsiteY122" fmla="*/ 1346200 h 2209800"/>
              <a:gd name="connsiteX123" fmla="*/ 2070100 w 2501900"/>
              <a:gd name="connsiteY123" fmla="*/ 1384300 h 2209800"/>
              <a:gd name="connsiteX124" fmla="*/ 1993900 w 2501900"/>
              <a:gd name="connsiteY124" fmla="*/ 1447800 h 2209800"/>
              <a:gd name="connsiteX125" fmla="*/ 1955800 w 2501900"/>
              <a:gd name="connsiteY125" fmla="*/ 1460500 h 2209800"/>
              <a:gd name="connsiteX126" fmla="*/ 1866900 w 2501900"/>
              <a:gd name="connsiteY126" fmla="*/ 1409700 h 2209800"/>
              <a:gd name="connsiteX127" fmla="*/ 1841500 w 2501900"/>
              <a:gd name="connsiteY127" fmla="*/ 1333500 h 2209800"/>
              <a:gd name="connsiteX128" fmla="*/ 1854200 w 2501900"/>
              <a:gd name="connsiteY128" fmla="*/ 1270000 h 2209800"/>
              <a:gd name="connsiteX129" fmla="*/ 1892300 w 2501900"/>
              <a:gd name="connsiteY129" fmla="*/ 1257300 h 2209800"/>
              <a:gd name="connsiteX130" fmla="*/ 1943100 w 2501900"/>
              <a:gd name="connsiteY130" fmla="*/ 12954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501900" h="2209800">
                <a:moveTo>
                  <a:pt x="0" y="2209800"/>
                </a:moveTo>
                <a:cubicBezTo>
                  <a:pt x="4581" y="2109024"/>
                  <a:pt x="9350" y="1842198"/>
                  <a:pt x="38100" y="1727200"/>
                </a:cubicBezTo>
                <a:cubicBezTo>
                  <a:pt x="42333" y="1710267"/>
                  <a:pt x="47014" y="1693439"/>
                  <a:pt x="50800" y="1676400"/>
                </a:cubicBezTo>
                <a:cubicBezTo>
                  <a:pt x="74734" y="1568695"/>
                  <a:pt x="49252" y="1655643"/>
                  <a:pt x="88900" y="1536700"/>
                </a:cubicBezTo>
                <a:lnTo>
                  <a:pt x="101600" y="1498600"/>
                </a:lnTo>
                <a:cubicBezTo>
                  <a:pt x="105833" y="1485900"/>
                  <a:pt x="106874" y="1471639"/>
                  <a:pt x="114300" y="1460500"/>
                </a:cubicBezTo>
                <a:lnTo>
                  <a:pt x="190500" y="1346200"/>
                </a:lnTo>
                <a:cubicBezTo>
                  <a:pt x="198967" y="1333500"/>
                  <a:pt x="205107" y="1318893"/>
                  <a:pt x="215900" y="1308100"/>
                </a:cubicBezTo>
                <a:cubicBezTo>
                  <a:pt x="228600" y="1295400"/>
                  <a:pt x="242502" y="1283798"/>
                  <a:pt x="254000" y="1270000"/>
                </a:cubicBezTo>
                <a:cubicBezTo>
                  <a:pt x="263771" y="1258274"/>
                  <a:pt x="267913" y="1241951"/>
                  <a:pt x="279400" y="1231900"/>
                </a:cubicBezTo>
                <a:cubicBezTo>
                  <a:pt x="302374" y="1211798"/>
                  <a:pt x="330200" y="1198033"/>
                  <a:pt x="355600" y="1181100"/>
                </a:cubicBezTo>
                <a:lnTo>
                  <a:pt x="393700" y="1155700"/>
                </a:lnTo>
                <a:cubicBezTo>
                  <a:pt x="406400" y="1147233"/>
                  <a:pt x="417320" y="1135127"/>
                  <a:pt x="431800" y="1130300"/>
                </a:cubicBezTo>
                <a:cubicBezTo>
                  <a:pt x="457200" y="1121833"/>
                  <a:pt x="485723" y="1119752"/>
                  <a:pt x="508000" y="1104900"/>
                </a:cubicBezTo>
                <a:cubicBezTo>
                  <a:pt x="568377" y="1064648"/>
                  <a:pt x="531620" y="1084327"/>
                  <a:pt x="622300" y="1054100"/>
                </a:cubicBezTo>
                <a:lnTo>
                  <a:pt x="698500" y="1028700"/>
                </a:lnTo>
                <a:cubicBezTo>
                  <a:pt x="711200" y="1024467"/>
                  <a:pt x="723348" y="1017893"/>
                  <a:pt x="736600" y="1016000"/>
                </a:cubicBezTo>
                <a:lnTo>
                  <a:pt x="825500" y="1003300"/>
                </a:lnTo>
                <a:cubicBezTo>
                  <a:pt x="889000" y="1007533"/>
                  <a:pt x="952748" y="1008972"/>
                  <a:pt x="1016000" y="1016000"/>
                </a:cubicBezTo>
                <a:cubicBezTo>
                  <a:pt x="1029305" y="1017478"/>
                  <a:pt x="1043647" y="1020337"/>
                  <a:pt x="1054100" y="1028700"/>
                </a:cubicBezTo>
                <a:cubicBezTo>
                  <a:pt x="1066019" y="1038235"/>
                  <a:pt x="1066557" y="1058710"/>
                  <a:pt x="1079500" y="1066800"/>
                </a:cubicBezTo>
                <a:cubicBezTo>
                  <a:pt x="1102204" y="1080990"/>
                  <a:pt x="1133423" y="1077348"/>
                  <a:pt x="1155700" y="1092200"/>
                </a:cubicBezTo>
                <a:lnTo>
                  <a:pt x="1193800" y="1117600"/>
                </a:lnTo>
                <a:cubicBezTo>
                  <a:pt x="1206642" y="1136863"/>
                  <a:pt x="1231900" y="1167510"/>
                  <a:pt x="1231900" y="1193800"/>
                </a:cubicBezTo>
                <a:cubicBezTo>
                  <a:pt x="1231900" y="1210207"/>
                  <a:pt x="1222140" y="1292648"/>
                  <a:pt x="1206500" y="1320800"/>
                </a:cubicBezTo>
                <a:cubicBezTo>
                  <a:pt x="1191675" y="1347485"/>
                  <a:pt x="1172633" y="1371600"/>
                  <a:pt x="1155700" y="1397000"/>
                </a:cubicBezTo>
                <a:lnTo>
                  <a:pt x="1130300" y="1435100"/>
                </a:lnTo>
                <a:cubicBezTo>
                  <a:pt x="1114491" y="1458814"/>
                  <a:pt x="1092684" y="1496920"/>
                  <a:pt x="1066800" y="1511300"/>
                </a:cubicBezTo>
                <a:cubicBezTo>
                  <a:pt x="1043395" y="1524303"/>
                  <a:pt x="1016000" y="1528233"/>
                  <a:pt x="990600" y="1536700"/>
                </a:cubicBezTo>
                <a:lnTo>
                  <a:pt x="952500" y="1549400"/>
                </a:lnTo>
                <a:lnTo>
                  <a:pt x="914400" y="1562100"/>
                </a:lnTo>
                <a:cubicBezTo>
                  <a:pt x="876312" y="1555752"/>
                  <a:pt x="795543" y="1546362"/>
                  <a:pt x="762000" y="1524000"/>
                </a:cubicBezTo>
                <a:cubicBezTo>
                  <a:pt x="674661" y="1465774"/>
                  <a:pt x="714760" y="1482853"/>
                  <a:pt x="647700" y="1460500"/>
                </a:cubicBezTo>
                <a:cubicBezTo>
                  <a:pt x="639233" y="1447800"/>
                  <a:pt x="628499" y="1436348"/>
                  <a:pt x="622300" y="1422400"/>
                </a:cubicBezTo>
                <a:cubicBezTo>
                  <a:pt x="611426" y="1397934"/>
                  <a:pt x="596900" y="1346200"/>
                  <a:pt x="596900" y="1346200"/>
                </a:cubicBezTo>
                <a:cubicBezTo>
                  <a:pt x="606778" y="1257298"/>
                  <a:pt x="590131" y="1247643"/>
                  <a:pt x="635000" y="1193800"/>
                </a:cubicBezTo>
                <a:cubicBezTo>
                  <a:pt x="646498" y="1180002"/>
                  <a:pt x="658923" y="1166727"/>
                  <a:pt x="673100" y="1155700"/>
                </a:cubicBezTo>
                <a:cubicBezTo>
                  <a:pt x="697197" y="1136958"/>
                  <a:pt x="749300" y="1104900"/>
                  <a:pt x="749300" y="1104900"/>
                </a:cubicBezTo>
                <a:cubicBezTo>
                  <a:pt x="833967" y="1109133"/>
                  <a:pt x="918846" y="1110256"/>
                  <a:pt x="1003300" y="1117600"/>
                </a:cubicBezTo>
                <a:cubicBezTo>
                  <a:pt x="1016637" y="1118760"/>
                  <a:pt x="1033619" y="1119407"/>
                  <a:pt x="1041400" y="1130300"/>
                </a:cubicBezTo>
                <a:cubicBezTo>
                  <a:pt x="1059303" y="1155365"/>
                  <a:pt x="1073097" y="1237983"/>
                  <a:pt x="1079500" y="1270000"/>
                </a:cubicBezTo>
                <a:cubicBezTo>
                  <a:pt x="1074622" y="1299266"/>
                  <a:pt x="1069732" y="1353036"/>
                  <a:pt x="1054100" y="1384300"/>
                </a:cubicBezTo>
                <a:cubicBezTo>
                  <a:pt x="1047274" y="1397952"/>
                  <a:pt x="1040619" y="1412865"/>
                  <a:pt x="1028700" y="1422400"/>
                </a:cubicBezTo>
                <a:cubicBezTo>
                  <a:pt x="1018247" y="1430763"/>
                  <a:pt x="1003300" y="1430867"/>
                  <a:pt x="990600" y="1435100"/>
                </a:cubicBezTo>
                <a:cubicBezTo>
                  <a:pt x="960967" y="1430867"/>
                  <a:pt x="931053" y="1428271"/>
                  <a:pt x="901700" y="1422400"/>
                </a:cubicBezTo>
                <a:cubicBezTo>
                  <a:pt x="888573" y="1419775"/>
                  <a:pt x="873066" y="1419166"/>
                  <a:pt x="863600" y="1409700"/>
                </a:cubicBezTo>
                <a:cubicBezTo>
                  <a:pt x="854134" y="1400234"/>
                  <a:pt x="855133" y="1384300"/>
                  <a:pt x="850900" y="1371600"/>
                </a:cubicBezTo>
                <a:cubicBezTo>
                  <a:pt x="853025" y="1356726"/>
                  <a:pt x="866979" y="1221180"/>
                  <a:pt x="889000" y="1206500"/>
                </a:cubicBezTo>
                <a:lnTo>
                  <a:pt x="927100" y="1181100"/>
                </a:lnTo>
                <a:cubicBezTo>
                  <a:pt x="994833" y="1079500"/>
                  <a:pt x="905933" y="1202267"/>
                  <a:pt x="990600" y="1117600"/>
                </a:cubicBezTo>
                <a:cubicBezTo>
                  <a:pt x="1075267" y="1032933"/>
                  <a:pt x="952500" y="1121833"/>
                  <a:pt x="1054100" y="1054100"/>
                </a:cubicBezTo>
                <a:cubicBezTo>
                  <a:pt x="1086022" y="958335"/>
                  <a:pt x="1039248" y="1072664"/>
                  <a:pt x="1104900" y="990600"/>
                </a:cubicBezTo>
                <a:cubicBezTo>
                  <a:pt x="1175007" y="902966"/>
                  <a:pt x="1046511" y="999893"/>
                  <a:pt x="1155700" y="927100"/>
                </a:cubicBezTo>
                <a:cubicBezTo>
                  <a:pt x="1228493" y="817911"/>
                  <a:pt x="1141220" y="956060"/>
                  <a:pt x="1193800" y="850900"/>
                </a:cubicBezTo>
                <a:cubicBezTo>
                  <a:pt x="1200626" y="837248"/>
                  <a:pt x="1213001" y="826748"/>
                  <a:pt x="1219200" y="812800"/>
                </a:cubicBezTo>
                <a:lnTo>
                  <a:pt x="1257300" y="698500"/>
                </a:lnTo>
                <a:cubicBezTo>
                  <a:pt x="1261533" y="685800"/>
                  <a:pt x="1262574" y="671539"/>
                  <a:pt x="1270000" y="660400"/>
                </a:cubicBezTo>
                <a:cubicBezTo>
                  <a:pt x="1278467" y="647700"/>
                  <a:pt x="1289201" y="636248"/>
                  <a:pt x="1295400" y="622300"/>
                </a:cubicBezTo>
                <a:cubicBezTo>
                  <a:pt x="1306274" y="597834"/>
                  <a:pt x="1320800" y="546100"/>
                  <a:pt x="1320800" y="546100"/>
                </a:cubicBezTo>
                <a:cubicBezTo>
                  <a:pt x="1316567" y="508000"/>
                  <a:pt x="1326274" y="465552"/>
                  <a:pt x="1308100" y="431800"/>
                </a:cubicBezTo>
                <a:cubicBezTo>
                  <a:pt x="1284579" y="388119"/>
                  <a:pt x="1223091" y="378798"/>
                  <a:pt x="1181100" y="368300"/>
                </a:cubicBezTo>
                <a:cubicBezTo>
                  <a:pt x="1147233" y="372533"/>
                  <a:pt x="1112428" y="372020"/>
                  <a:pt x="1079500" y="381000"/>
                </a:cubicBezTo>
                <a:cubicBezTo>
                  <a:pt x="1050089" y="389021"/>
                  <a:pt x="1028477" y="419546"/>
                  <a:pt x="1016000" y="444500"/>
                </a:cubicBezTo>
                <a:cubicBezTo>
                  <a:pt x="1010013" y="456474"/>
                  <a:pt x="1007533" y="469900"/>
                  <a:pt x="1003300" y="482600"/>
                </a:cubicBezTo>
                <a:cubicBezTo>
                  <a:pt x="1007533" y="503767"/>
                  <a:pt x="1010765" y="525159"/>
                  <a:pt x="1016000" y="546100"/>
                </a:cubicBezTo>
                <a:cubicBezTo>
                  <a:pt x="1019247" y="559087"/>
                  <a:pt x="1017807" y="576419"/>
                  <a:pt x="1028700" y="584200"/>
                </a:cubicBezTo>
                <a:cubicBezTo>
                  <a:pt x="1050487" y="599762"/>
                  <a:pt x="1079500" y="601133"/>
                  <a:pt x="1104900" y="609600"/>
                </a:cubicBezTo>
                <a:lnTo>
                  <a:pt x="1257300" y="660400"/>
                </a:lnTo>
                <a:lnTo>
                  <a:pt x="1295400" y="673100"/>
                </a:lnTo>
                <a:cubicBezTo>
                  <a:pt x="1308100" y="677333"/>
                  <a:pt x="1320248" y="683907"/>
                  <a:pt x="1333500" y="685800"/>
                </a:cubicBezTo>
                <a:lnTo>
                  <a:pt x="1511300" y="711200"/>
                </a:lnTo>
                <a:cubicBezTo>
                  <a:pt x="1659467" y="706967"/>
                  <a:pt x="1807968" y="709317"/>
                  <a:pt x="1955800" y="698500"/>
                </a:cubicBezTo>
                <a:lnTo>
                  <a:pt x="2070100" y="660400"/>
                </a:lnTo>
                <a:cubicBezTo>
                  <a:pt x="2082800" y="656167"/>
                  <a:pt x="2097061" y="655126"/>
                  <a:pt x="2108200" y="647700"/>
                </a:cubicBezTo>
                <a:cubicBezTo>
                  <a:pt x="2120900" y="639233"/>
                  <a:pt x="2132352" y="628499"/>
                  <a:pt x="2146300" y="622300"/>
                </a:cubicBezTo>
                <a:cubicBezTo>
                  <a:pt x="2170766" y="611426"/>
                  <a:pt x="2196525" y="603394"/>
                  <a:pt x="2222500" y="596900"/>
                </a:cubicBezTo>
                <a:cubicBezTo>
                  <a:pt x="2238776" y="592831"/>
                  <a:pt x="2293180" y="580610"/>
                  <a:pt x="2311400" y="571500"/>
                </a:cubicBezTo>
                <a:cubicBezTo>
                  <a:pt x="2325052" y="564674"/>
                  <a:pt x="2336800" y="554567"/>
                  <a:pt x="2349500" y="546100"/>
                </a:cubicBezTo>
                <a:cubicBezTo>
                  <a:pt x="2357967" y="533400"/>
                  <a:pt x="2365129" y="519726"/>
                  <a:pt x="2374900" y="508000"/>
                </a:cubicBezTo>
                <a:cubicBezTo>
                  <a:pt x="2411426" y="464169"/>
                  <a:pt x="2442401" y="457897"/>
                  <a:pt x="2463800" y="393700"/>
                </a:cubicBezTo>
                <a:lnTo>
                  <a:pt x="2489200" y="317500"/>
                </a:lnTo>
                <a:lnTo>
                  <a:pt x="2501900" y="279400"/>
                </a:lnTo>
                <a:cubicBezTo>
                  <a:pt x="2491664" y="187280"/>
                  <a:pt x="2496498" y="184292"/>
                  <a:pt x="2476500" y="114300"/>
                </a:cubicBezTo>
                <a:cubicBezTo>
                  <a:pt x="2472822" y="101428"/>
                  <a:pt x="2473266" y="85666"/>
                  <a:pt x="2463800" y="76200"/>
                </a:cubicBezTo>
                <a:cubicBezTo>
                  <a:pt x="2442214" y="54614"/>
                  <a:pt x="2416560" y="35053"/>
                  <a:pt x="2387600" y="25400"/>
                </a:cubicBezTo>
                <a:lnTo>
                  <a:pt x="2311400" y="0"/>
                </a:lnTo>
                <a:cubicBezTo>
                  <a:pt x="2166760" y="16071"/>
                  <a:pt x="2228996" y="-8564"/>
                  <a:pt x="2120900" y="63500"/>
                </a:cubicBezTo>
                <a:lnTo>
                  <a:pt x="2082800" y="88900"/>
                </a:lnTo>
                <a:lnTo>
                  <a:pt x="2044700" y="114300"/>
                </a:lnTo>
                <a:cubicBezTo>
                  <a:pt x="2004448" y="174677"/>
                  <a:pt x="2024127" y="137920"/>
                  <a:pt x="1993900" y="228600"/>
                </a:cubicBezTo>
                <a:lnTo>
                  <a:pt x="1981200" y="266700"/>
                </a:lnTo>
                <a:cubicBezTo>
                  <a:pt x="1985433" y="317500"/>
                  <a:pt x="1979896" y="370085"/>
                  <a:pt x="1993900" y="419100"/>
                </a:cubicBezTo>
                <a:cubicBezTo>
                  <a:pt x="1998093" y="433776"/>
                  <a:pt x="2018052" y="438301"/>
                  <a:pt x="2032000" y="444500"/>
                </a:cubicBezTo>
                <a:cubicBezTo>
                  <a:pt x="2056466" y="455374"/>
                  <a:pt x="2082800" y="461433"/>
                  <a:pt x="2108200" y="469900"/>
                </a:cubicBezTo>
                <a:cubicBezTo>
                  <a:pt x="2175260" y="492253"/>
                  <a:pt x="2135161" y="475174"/>
                  <a:pt x="2222500" y="533400"/>
                </a:cubicBezTo>
                <a:cubicBezTo>
                  <a:pt x="2256367" y="555978"/>
                  <a:pt x="2272373" y="563051"/>
                  <a:pt x="2298700" y="596900"/>
                </a:cubicBezTo>
                <a:cubicBezTo>
                  <a:pt x="2356145" y="670758"/>
                  <a:pt x="2347044" y="665732"/>
                  <a:pt x="2374900" y="749300"/>
                </a:cubicBezTo>
                <a:lnTo>
                  <a:pt x="2374900" y="749300"/>
                </a:lnTo>
                <a:cubicBezTo>
                  <a:pt x="2391833" y="774700"/>
                  <a:pt x="2416047" y="796540"/>
                  <a:pt x="2425700" y="825500"/>
                </a:cubicBezTo>
                <a:lnTo>
                  <a:pt x="2463800" y="939800"/>
                </a:lnTo>
                <a:lnTo>
                  <a:pt x="2476500" y="977900"/>
                </a:lnTo>
                <a:cubicBezTo>
                  <a:pt x="2472267" y="1071033"/>
                  <a:pt x="2471235" y="1164367"/>
                  <a:pt x="2463800" y="1257300"/>
                </a:cubicBezTo>
                <a:cubicBezTo>
                  <a:pt x="2460752" y="1295403"/>
                  <a:pt x="2414503" y="1350296"/>
                  <a:pt x="2400300" y="1371600"/>
                </a:cubicBezTo>
                <a:lnTo>
                  <a:pt x="2374900" y="1409700"/>
                </a:lnTo>
                <a:cubicBezTo>
                  <a:pt x="2366433" y="1422400"/>
                  <a:pt x="2362200" y="1439333"/>
                  <a:pt x="2349500" y="1447800"/>
                </a:cubicBezTo>
                <a:cubicBezTo>
                  <a:pt x="2336800" y="1456267"/>
                  <a:pt x="2323126" y="1463429"/>
                  <a:pt x="2311400" y="1473200"/>
                </a:cubicBezTo>
                <a:cubicBezTo>
                  <a:pt x="2269269" y="1508309"/>
                  <a:pt x="2282498" y="1513051"/>
                  <a:pt x="2235200" y="1536700"/>
                </a:cubicBezTo>
                <a:cubicBezTo>
                  <a:pt x="2223226" y="1542687"/>
                  <a:pt x="2209074" y="1543413"/>
                  <a:pt x="2197100" y="1549400"/>
                </a:cubicBezTo>
                <a:cubicBezTo>
                  <a:pt x="2183448" y="1556226"/>
                  <a:pt x="2172652" y="1567974"/>
                  <a:pt x="2159000" y="1574800"/>
                </a:cubicBezTo>
                <a:cubicBezTo>
                  <a:pt x="2147026" y="1580787"/>
                  <a:pt x="2133772" y="1583822"/>
                  <a:pt x="2120900" y="1587500"/>
                </a:cubicBezTo>
                <a:cubicBezTo>
                  <a:pt x="2061020" y="1604609"/>
                  <a:pt x="2053148" y="1602622"/>
                  <a:pt x="1981200" y="1612900"/>
                </a:cubicBezTo>
                <a:cubicBezTo>
                  <a:pt x="1938867" y="1608667"/>
                  <a:pt x="1896250" y="1606669"/>
                  <a:pt x="1854200" y="1600200"/>
                </a:cubicBezTo>
                <a:cubicBezTo>
                  <a:pt x="1816453" y="1594393"/>
                  <a:pt x="1760395" y="1557195"/>
                  <a:pt x="1739900" y="1536700"/>
                </a:cubicBezTo>
                <a:cubicBezTo>
                  <a:pt x="1715974" y="1512774"/>
                  <a:pt x="1690545" y="1492326"/>
                  <a:pt x="1676400" y="1460500"/>
                </a:cubicBezTo>
                <a:cubicBezTo>
                  <a:pt x="1665526" y="1436034"/>
                  <a:pt x="1651000" y="1384300"/>
                  <a:pt x="1651000" y="1384300"/>
                </a:cubicBezTo>
                <a:cubicBezTo>
                  <a:pt x="1655233" y="1341967"/>
                  <a:pt x="1654133" y="1298755"/>
                  <a:pt x="1663700" y="1257300"/>
                </a:cubicBezTo>
                <a:cubicBezTo>
                  <a:pt x="1673321" y="1215608"/>
                  <a:pt x="1741824" y="1184051"/>
                  <a:pt x="1765300" y="1168400"/>
                </a:cubicBezTo>
                <a:cubicBezTo>
                  <a:pt x="1778000" y="1159933"/>
                  <a:pt x="1789748" y="1149826"/>
                  <a:pt x="1803400" y="1143000"/>
                </a:cubicBezTo>
                <a:cubicBezTo>
                  <a:pt x="1867852" y="1110774"/>
                  <a:pt x="1838448" y="1128102"/>
                  <a:pt x="1892300" y="1092200"/>
                </a:cubicBezTo>
                <a:cubicBezTo>
                  <a:pt x="1930400" y="1096433"/>
                  <a:pt x="1968787" y="1098598"/>
                  <a:pt x="2006600" y="1104900"/>
                </a:cubicBezTo>
                <a:cubicBezTo>
                  <a:pt x="2019805" y="1107101"/>
                  <a:pt x="2035234" y="1108134"/>
                  <a:pt x="2044700" y="1117600"/>
                </a:cubicBezTo>
                <a:cubicBezTo>
                  <a:pt x="2088369" y="1161269"/>
                  <a:pt x="2092230" y="1183990"/>
                  <a:pt x="2108200" y="1231900"/>
                </a:cubicBezTo>
                <a:cubicBezTo>
                  <a:pt x="2103967" y="1270000"/>
                  <a:pt x="2104797" y="1309010"/>
                  <a:pt x="2095500" y="1346200"/>
                </a:cubicBezTo>
                <a:cubicBezTo>
                  <a:pt x="2091798" y="1361008"/>
                  <a:pt x="2079871" y="1372574"/>
                  <a:pt x="2070100" y="1384300"/>
                </a:cubicBezTo>
                <a:cubicBezTo>
                  <a:pt x="2050038" y="1408375"/>
                  <a:pt x="2022443" y="1433529"/>
                  <a:pt x="1993900" y="1447800"/>
                </a:cubicBezTo>
                <a:cubicBezTo>
                  <a:pt x="1981926" y="1453787"/>
                  <a:pt x="1968500" y="1456267"/>
                  <a:pt x="1955800" y="1460500"/>
                </a:cubicBezTo>
                <a:cubicBezTo>
                  <a:pt x="1896670" y="1448674"/>
                  <a:pt x="1890600" y="1463026"/>
                  <a:pt x="1866900" y="1409700"/>
                </a:cubicBezTo>
                <a:cubicBezTo>
                  <a:pt x="1856026" y="1385234"/>
                  <a:pt x="1841500" y="1333500"/>
                  <a:pt x="1841500" y="1333500"/>
                </a:cubicBezTo>
                <a:cubicBezTo>
                  <a:pt x="1845733" y="1312333"/>
                  <a:pt x="1842226" y="1287961"/>
                  <a:pt x="1854200" y="1270000"/>
                </a:cubicBezTo>
                <a:cubicBezTo>
                  <a:pt x="1861626" y="1258861"/>
                  <a:pt x="1879095" y="1255099"/>
                  <a:pt x="1892300" y="1257300"/>
                </a:cubicBezTo>
                <a:cubicBezTo>
                  <a:pt x="1909533" y="1260172"/>
                  <a:pt x="1929746" y="1282046"/>
                  <a:pt x="1943100" y="1295400"/>
                </a:cubicBezTo>
              </a:path>
            </a:pathLst>
          </a:custGeom>
          <a:noFill/>
          <a:ln w="25400">
            <a:solidFill>
              <a:srgbClr val="C00000"/>
            </a:solidFill>
            <a:prstDash val="sysDash"/>
            <a:head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23E12B9-84B7-FE47-8F21-9337B0FB7585}"/>
              </a:ext>
            </a:extLst>
          </p:cNvPr>
          <p:cNvSpPr/>
          <p:nvPr/>
        </p:nvSpPr>
        <p:spPr>
          <a:xfrm>
            <a:off x="7583675" y="4565650"/>
            <a:ext cx="127000" cy="1651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2C25DB-FEFB-784A-8DC2-7772709E7097}"/>
              </a:ext>
            </a:extLst>
          </p:cNvPr>
          <p:cNvSpPr txBox="1"/>
          <p:nvPr/>
        </p:nvSpPr>
        <p:spPr>
          <a:xfrm>
            <a:off x="8164557" y="4463534"/>
            <a:ext cx="818622" cy="369332"/>
          </a:xfrm>
          <a:prstGeom prst="rect">
            <a:avLst/>
          </a:prstGeom>
          <a:noFill/>
        </p:spPr>
        <p:txBody>
          <a:bodyPr wrap="none" rtlCol="0">
            <a:spAutoFit/>
          </a:bodyPr>
          <a:lstStyle/>
          <a:p>
            <a:r>
              <a:rPr lang="en-US" dirty="0"/>
              <a:t>Reality</a:t>
            </a:r>
          </a:p>
        </p:txBody>
      </p:sp>
      <p:pic>
        <p:nvPicPr>
          <p:cNvPr id="3" name="Picture 2">
            <a:extLst>
              <a:ext uri="{FF2B5EF4-FFF2-40B4-BE49-F238E27FC236}">
                <a16:creationId xmlns:a16="http://schemas.microsoft.com/office/drawing/2014/main" id="{7917AF18-C352-C140-8C5D-4F33964139E8}"/>
              </a:ext>
            </a:extLst>
          </p:cNvPr>
          <p:cNvPicPr>
            <a:picLocks noChangeAspect="1"/>
          </p:cNvPicPr>
          <p:nvPr/>
        </p:nvPicPr>
        <p:blipFill rotWithShape="1">
          <a:blip r:embed="rId3"/>
          <a:srcRect l="22063" t="1" r="36025" b="71970"/>
          <a:stretch/>
        </p:blipFill>
        <p:spPr>
          <a:xfrm>
            <a:off x="4285265" y="1759899"/>
            <a:ext cx="1061545" cy="653209"/>
          </a:xfrm>
          <a:prstGeom prst="rect">
            <a:avLst/>
          </a:prstGeom>
        </p:spPr>
      </p:pic>
    </p:spTree>
    <p:extLst>
      <p:ext uri="{BB962C8B-B14F-4D97-AF65-F5344CB8AC3E}">
        <p14:creationId xmlns:p14="http://schemas.microsoft.com/office/powerpoint/2010/main" val="417159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B46F-B362-6044-9E84-3A294A2B2734}"/>
              </a:ext>
            </a:extLst>
          </p:cNvPr>
          <p:cNvSpPr>
            <a:spLocks noGrp="1"/>
          </p:cNvSpPr>
          <p:nvPr>
            <p:ph type="title"/>
          </p:nvPr>
        </p:nvSpPr>
        <p:spPr/>
        <p:txBody>
          <a:bodyPr/>
          <a:lstStyle/>
          <a:p>
            <a:r>
              <a:rPr lang="en-US" dirty="0"/>
              <a:t>How is the memory exposed?</a:t>
            </a:r>
          </a:p>
        </p:txBody>
      </p:sp>
      <p:sp>
        <p:nvSpPr>
          <p:cNvPr id="3" name="Content Placeholder 2">
            <a:extLst>
              <a:ext uri="{FF2B5EF4-FFF2-40B4-BE49-F238E27FC236}">
                <a16:creationId xmlns:a16="http://schemas.microsoft.com/office/drawing/2014/main" id="{52736854-4CD8-7A41-951B-A13C08761B91}"/>
              </a:ext>
            </a:extLst>
          </p:cNvPr>
          <p:cNvSpPr>
            <a:spLocks noGrp="1"/>
          </p:cNvSpPr>
          <p:nvPr>
            <p:ph idx="1"/>
          </p:nvPr>
        </p:nvSpPr>
        <p:spPr>
          <a:xfrm>
            <a:off x="426600" y="3528903"/>
            <a:ext cx="5058103" cy="2162011"/>
          </a:xfrm>
          <a:ln>
            <a:solidFill>
              <a:schemeClr val="tx1"/>
            </a:solidFill>
          </a:ln>
        </p:spPr>
        <p:txBody>
          <a:bodyPr/>
          <a:lstStyle/>
          <a:p>
            <a:pPr marL="0" indent="0" algn="ctr">
              <a:buNone/>
            </a:pPr>
            <a:r>
              <a:rPr lang="en-US" dirty="0"/>
              <a:t>Native Apps</a:t>
            </a:r>
          </a:p>
          <a:p>
            <a:pPr lvl="1"/>
            <a:r>
              <a:rPr lang="en-US" dirty="0"/>
              <a:t>Low-level RDMA interface</a:t>
            </a:r>
          </a:p>
          <a:p>
            <a:pPr lvl="1"/>
            <a:r>
              <a:rPr lang="en-US" dirty="0"/>
              <a:t>No memory management</a:t>
            </a:r>
          </a:p>
        </p:txBody>
      </p:sp>
      <p:sp>
        <p:nvSpPr>
          <p:cNvPr id="4" name="Slide Number Placeholder 3">
            <a:extLst>
              <a:ext uri="{FF2B5EF4-FFF2-40B4-BE49-F238E27FC236}">
                <a16:creationId xmlns:a16="http://schemas.microsoft.com/office/drawing/2014/main" id="{2C384D68-0964-6444-A654-ED3C69C2AB99}"/>
              </a:ext>
            </a:extLst>
          </p:cNvPr>
          <p:cNvSpPr>
            <a:spLocks noGrp="1"/>
          </p:cNvSpPr>
          <p:nvPr>
            <p:ph type="sldNum" sz="quarter" idx="12"/>
          </p:nvPr>
        </p:nvSpPr>
        <p:spPr/>
        <p:txBody>
          <a:bodyPr/>
          <a:lstStyle/>
          <a:p>
            <a:fld id="{C7B98C49-481B-5940-955C-BA25B8A25E4C}" type="slidenum">
              <a:rPr lang="en-US" smtClean="0"/>
              <a:t>6</a:t>
            </a:fld>
            <a:endParaRPr lang="en-US"/>
          </a:p>
        </p:txBody>
      </p:sp>
      <p:sp>
        <p:nvSpPr>
          <p:cNvPr id="5" name="Content Placeholder 2">
            <a:extLst>
              <a:ext uri="{FF2B5EF4-FFF2-40B4-BE49-F238E27FC236}">
                <a16:creationId xmlns:a16="http://schemas.microsoft.com/office/drawing/2014/main" id="{201AC544-2830-5D47-8AC9-7B3C0FD079C0}"/>
              </a:ext>
            </a:extLst>
          </p:cNvPr>
          <p:cNvSpPr txBox="1">
            <a:spLocks/>
          </p:cNvSpPr>
          <p:nvPr/>
        </p:nvSpPr>
        <p:spPr>
          <a:xfrm>
            <a:off x="6813331" y="3528903"/>
            <a:ext cx="5058103" cy="2207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OS/Runtimes</a:t>
            </a:r>
          </a:p>
          <a:p>
            <a:pPr lvl="1"/>
            <a:r>
              <a:rPr lang="en-US" dirty="0"/>
              <a:t>Focus on transparency and     ease of adoption</a:t>
            </a:r>
          </a:p>
          <a:p>
            <a:pPr lvl="1"/>
            <a:r>
              <a:rPr lang="en-US" dirty="0"/>
              <a:t>Common abstraction: virtual memory</a:t>
            </a:r>
          </a:p>
          <a:p>
            <a:pPr lvl="1"/>
            <a:endParaRPr lang="en-US" dirty="0"/>
          </a:p>
          <a:p>
            <a:endParaRPr lang="en-US" dirty="0"/>
          </a:p>
        </p:txBody>
      </p:sp>
      <p:cxnSp>
        <p:nvCxnSpPr>
          <p:cNvPr id="7" name="Straight Arrow Connector 6">
            <a:extLst>
              <a:ext uri="{FF2B5EF4-FFF2-40B4-BE49-F238E27FC236}">
                <a16:creationId xmlns:a16="http://schemas.microsoft.com/office/drawing/2014/main" id="{D1BF908F-2F84-CB4D-8FC2-A8ED7192A773}"/>
              </a:ext>
            </a:extLst>
          </p:cNvPr>
          <p:cNvCxnSpPr>
            <a:cxnSpLocks/>
          </p:cNvCxnSpPr>
          <p:nvPr/>
        </p:nvCxnSpPr>
        <p:spPr>
          <a:xfrm>
            <a:off x="1524000" y="3195145"/>
            <a:ext cx="8870731"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32DCE7-3CA5-3246-8982-F729CC04FEA1}"/>
              </a:ext>
            </a:extLst>
          </p:cNvPr>
          <p:cNvSpPr txBox="1"/>
          <p:nvPr/>
        </p:nvSpPr>
        <p:spPr>
          <a:xfrm>
            <a:off x="1900553" y="2753583"/>
            <a:ext cx="1391856" cy="369332"/>
          </a:xfrm>
          <a:prstGeom prst="rect">
            <a:avLst/>
          </a:prstGeom>
          <a:noFill/>
        </p:spPr>
        <p:txBody>
          <a:bodyPr wrap="none" rtlCol="0">
            <a:spAutoFit/>
          </a:bodyPr>
          <a:lstStyle/>
          <a:p>
            <a:r>
              <a:rPr lang="en-US" dirty="0"/>
              <a:t>Performance</a:t>
            </a:r>
          </a:p>
        </p:txBody>
      </p:sp>
      <p:sp>
        <p:nvSpPr>
          <p:cNvPr id="11" name="TextBox 10">
            <a:extLst>
              <a:ext uri="{FF2B5EF4-FFF2-40B4-BE49-F238E27FC236}">
                <a16:creationId xmlns:a16="http://schemas.microsoft.com/office/drawing/2014/main" id="{A233AAA3-B128-5948-B9B0-5E79B4432110}"/>
              </a:ext>
            </a:extLst>
          </p:cNvPr>
          <p:cNvSpPr txBox="1"/>
          <p:nvPr/>
        </p:nvSpPr>
        <p:spPr>
          <a:xfrm>
            <a:off x="8553219" y="2753583"/>
            <a:ext cx="1428981" cy="369332"/>
          </a:xfrm>
          <a:prstGeom prst="rect">
            <a:avLst/>
          </a:prstGeom>
          <a:noFill/>
        </p:spPr>
        <p:txBody>
          <a:bodyPr wrap="none" rtlCol="0">
            <a:spAutoFit/>
          </a:bodyPr>
          <a:lstStyle/>
          <a:p>
            <a:r>
              <a:rPr lang="en-US" dirty="0"/>
              <a:t>Transparency</a:t>
            </a:r>
          </a:p>
        </p:txBody>
      </p:sp>
    </p:spTree>
    <p:extLst>
      <p:ext uri="{BB962C8B-B14F-4D97-AF65-F5344CB8AC3E}">
        <p14:creationId xmlns:p14="http://schemas.microsoft.com/office/powerpoint/2010/main" val="109705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normAutofit fontScale="92500" lnSpcReduction="10000"/>
          </a:bodyPr>
          <a:lstStyle/>
          <a:p>
            <a:pPr marL="0" indent="0">
              <a:buNone/>
            </a:pPr>
            <a:r>
              <a:rPr lang="en-US" dirty="0"/>
              <a:t>Presented as virtual memory and serviced through page faults</a:t>
            </a:r>
          </a:p>
          <a:p>
            <a:pPr marL="0" indent="0">
              <a:buNone/>
            </a:pPr>
            <a:r>
              <a:rPr lang="en-US" u="sng" dirty="0"/>
              <a:t>Pros</a:t>
            </a:r>
            <a:r>
              <a:rPr lang="en-US" dirty="0"/>
              <a:t>:</a:t>
            </a:r>
          </a:p>
          <a:p>
            <a:pPr lvl="1"/>
            <a:r>
              <a:rPr lang="en-US" dirty="0"/>
              <a:t>No application changes</a:t>
            </a:r>
          </a:p>
          <a:p>
            <a:pPr lvl="1"/>
            <a:r>
              <a:rPr lang="en-US" dirty="0"/>
              <a:t>Generality</a:t>
            </a:r>
          </a:p>
          <a:p>
            <a:pPr marL="0" indent="0">
              <a:buNone/>
            </a:pPr>
            <a:endParaRPr lang="en-US" dirty="0"/>
          </a:p>
          <a:p>
            <a:pPr marL="0" indent="0">
              <a:buNone/>
            </a:pPr>
            <a:r>
              <a:rPr lang="en-US" dirty="0"/>
              <a:t>e.g., </a:t>
            </a:r>
            <a:r>
              <a:rPr lang="en-US" dirty="0" err="1"/>
              <a:t>Infiniswap</a:t>
            </a:r>
            <a:r>
              <a:rPr lang="en-US" dirty="0"/>
              <a:t>, </a:t>
            </a:r>
            <a:r>
              <a:rPr lang="en-US" dirty="0" err="1"/>
              <a:t>Fastswap</a:t>
            </a:r>
            <a:r>
              <a:rPr lang="en-US" dirty="0"/>
              <a:t>, </a:t>
            </a:r>
            <a:r>
              <a:rPr lang="en-US" dirty="0" err="1"/>
              <a:t>zSwap</a:t>
            </a:r>
            <a:r>
              <a:rPr lang="en-US" dirty="0"/>
              <a:t>, </a:t>
            </a:r>
            <a:r>
              <a:rPr lang="en-US" dirty="0" err="1"/>
              <a:t>LegoOS</a:t>
            </a:r>
            <a:r>
              <a:rPr lang="en-US" dirty="0"/>
              <a:t>, Leap, Kona</a:t>
            </a:r>
          </a:p>
          <a:p>
            <a:pPr marL="0" indent="0">
              <a:buNone/>
            </a:pPr>
            <a:endParaRPr lang="en-US" dirty="0"/>
          </a:p>
          <a:p>
            <a:pPr marL="0" indent="0">
              <a:buNone/>
            </a:pPr>
            <a:r>
              <a:rPr lang="en-US" dirty="0"/>
              <a:t>Will be looking at such systems.</a:t>
            </a:r>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7</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74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8</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4" name="Up Arrow 13">
            <a:extLst>
              <a:ext uri="{FF2B5EF4-FFF2-40B4-BE49-F238E27FC236}">
                <a16:creationId xmlns:a16="http://schemas.microsoft.com/office/drawing/2014/main" id="{504D640E-697A-C246-8024-D9B5D8280AA7}"/>
              </a:ext>
            </a:extLst>
          </p:cNvPr>
          <p:cNvSpPr/>
          <p:nvPr/>
        </p:nvSpPr>
        <p:spPr>
          <a:xfrm rot="13158633">
            <a:off x="3407277" y="1640438"/>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51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6650-B555-8145-8CE2-A8FC52CCE43B}"/>
              </a:ext>
            </a:extLst>
          </p:cNvPr>
          <p:cNvSpPr>
            <a:spLocks noGrp="1"/>
          </p:cNvSpPr>
          <p:nvPr>
            <p:ph type="title"/>
          </p:nvPr>
        </p:nvSpPr>
        <p:spPr/>
        <p:txBody>
          <a:bodyPr/>
          <a:lstStyle/>
          <a:p>
            <a:r>
              <a:rPr lang="en-US" dirty="0"/>
              <a:t>Scheduling: The usual way</a:t>
            </a:r>
          </a:p>
        </p:txBody>
      </p:sp>
      <p:sp>
        <p:nvSpPr>
          <p:cNvPr id="3" name="Content Placeholder 2">
            <a:extLst>
              <a:ext uri="{FF2B5EF4-FFF2-40B4-BE49-F238E27FC236}">
                <a16:creationId xmlns:a16="http://schemas.microsoft.com/office/drawing/2014/main" id="{51EF4951-833D-1545-909B-21603D45AE80}"/>
              </a:ext>
            </a:extLst>
          </p:cNvPr>
          <p:cNvSpPr>
            <a:spLocks noGrp="1"/>
          </p:cNvSpPr>
          <p:nvPr>
            <p:ph idx="1"/>
          </p:nvPr>
        </p:nvSpPr>
        <p:spPr/>
        <p:txBody>
          <a:bodyPr>
            <a:normAutofit/>
          </a:bodyPr>
          <a:lstStyle/>
          <a:p>
            <a:r>
              <a:rPr lang="en-US" dirty="0"/>
              <a:t>Scheduling in Kernel</a:t>
            </a:r>
          </a:p>
          <a:p>
            <a:r>
              <a:rPr lang="en-US" dirty="0"/>
              <a:t>Kernel threads to express parallelism</a:t>
            </a:r>
          </a:p>
          <a:p>
            <a:r>
              <a:rPr lang="en-US" dirty="0"/>
              <a:t>But Kernel threading primitives are expensive!</a:t>
            </a:r>
          </a:p>
          <a:p>
            <a:pPr lvl="1"/>
            <a:r>
              <a:rPr lang="en-US" dirty="0"/>
              <a:t>Large number of threads not feasible</a:t>
            </a:r>
          </a:p>
          <a:p>
            <a:pPr lvl="1"/>
            <a:r>
              <a:rPr lang="en-US" dirty="0"/>
              <a:t>Hides parallelism from the scheduler</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F39F7AA-DF0C-724D-8DF8-91CE818930F3}"/>
              </a:ext>
            </a:extLst>
          </p:cNvPr>
          <p:cNvSpPr>
            <a:spLocks noGrp="1"/>
          </p:cNvSpPr>
          <p:nvPr>
            <p:ph type="sldNum" sz="quarter" idx="12"/>
          </p:nvPr>
        </p:nvSpPr>
        <p:spPr/>
        <p:txBody>
          <a:bodyPr/>
          <a:lstStyle/>
          <a:p>
            <a:fld id="{C7B98C49-481B-5940-955C-BA25B8A25E4C}" type="slidenum">
              <a:rPr lang="en-US" smtClean="0"/>
              <a:t>9</a:t>
            </a:fld>
            <a:endParaRPr lang="en-US"/>
          </a:p>
        </p:txBody>
      </p:sp>
      <p:pic>
        <p:nvPicPr>
          <p:cNvPr id="5" name="Picture 4">
            <a:extLst>
              <a:ext uri="{FF2B5EF4-FFF2-40B4-BE49-F238E27FC236}">
                <a16:creationId xmlns:a16="http://schemas.microsoft.com/office/drawing/2014/main" id="{ED5E17E9-1C7E-7449-8B22-3AF54813425D}"/>
              </a:ext>
            </a:extLst>
          </p:cNvPr>
          <p:cNvPicPr>
            <a:picLocks noChangeAspect="1"/>
          </p:cNvPicPr>
          <p:nvPr/>
        </p:nvPicPr>
        <p:blipFill>
          <a:blip r:embed="rId3"/>
          <a:stretch>
            <a:fillRect/>
          </a:stretch>
        </p:blipFill>
        <p:spPr>
          <a:xfrm>
            <a:off x="5066090" y="4275440"/>
            <a:ext cx="6382303" cy="2080910"/>
          </a:xfrm>
          <a:prstGeom prst="rect">
            <a:avLst/>
          </a:prstGeom>
          <a:ln>
            <a:solidFill>
              <a:schemeClr val="tx1"/>
            </a:solidFill>
          </a:ln>
        </p:spPr>
      </p:pic>
      <p:sp>
        <p:nvSpPr>
          <p:cNvPr id="6" name="Rounded Rectangle 5">
            <a:extLst>
              <a:ext uri="{FF2B5EF4-FFF2-40B4-BE49-F238E27FC236}">
                <a16:creationId xmlns:a16="http://schemas.microsoft.com/office/drawing/2014/main" id="{87BD8909-9C89-5042-8905-D5645AA33F08}"/>
              </a:ext>
            </a:extLst>
          </p:cNvPr>
          <p:cNvSpPr/>
          <p:nvPr/>
        </p:nvSpPr>
        <p:spPr>
          <a:xfrm>
            <a:off x="7294179" y="4456386"/>
            <a:ext cx="1156138" cy="1807780"/>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81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60827</TotalTime>
  <Words>1989</Words>
  <Application>Microsoft Macintosh PowerPoint</Application>
  <PresentationFormat>Widescreen</PresentationFormat>
  <Paragraphs>533</Paragraphs>
  <Slides>55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Abadi</vt:lpstr>
      <vt:lpstr>Arial</vt:lpstr>
      <vt:lpstr>Calibri</vt:lpstr>
      <vt:lpstr>Calibri Light</vt:lpstr>
      <vt:lpstr>Times</vt:lpstr>
      <vt:lpstr>Office Theme</vt:lpstr>
      <vt:lpstr>CPU Scheduling For Disaggregated Memory</vt:lpstr>
      <vt:lpstr>In a nutshell</vt:lpstr>
      <vt:lpstr>Outline</vt:lpstr>
      <vt:lpstr>Background</vt:lpstr>
      <vt:lpstr>Remote/Disaggregated Memory</vt:lpstr>
      <vt:lpstr>How is the memory exposed?</vt:lpstr>
      <vt:lpstr>Paging-based Remote Memory</vt:lpstr>
      <vt:lpstr>Background</vt:lpstr>
      <vt:lpstr>Scheduling: The usual way</vt:lpstr>
      <vt:lpstr>User-space schedulers</vt:lpstr>
      <vt:lpstr>Why is this interesting?</vt:lpstr>
      <vt:lpstr>Out-of-the-box Performance</vt:lpstr>
      <vt:lpstr>A suspect: Page faults</vt:lpstr>
      <vt:lpstr>Asynchronizing Page faults</vt:lpstr>
      <vt:lpstr>Approach</vt:lpstr>
      <vt:lpstr>Kona</vt:lpstr>
      <vt:lpstr>Kona</vt:lpstr>
      <vt:lpstr>Kona</vt:lpstr>
      <vt:lpstr>Kona + Shenango</vt:lpstr>
      <vt:lpstr>Memcached Throughput</vt:lpstr>
      <vt:lpstr>First in line: Kona Bottlenecks</vt:lpstr>
      <vt:lpstr>Eviction Bottleneck</vt:lpstr>
      <vt:lpstr>Eviction Bottleneck</vt:lpstr>
      <vt:lpstr>Eviction Bottleneck</vt:lpstr>
      <vt:lpstr>Eviction Bottleneck</vt:lpstr>
      <vt:lpstr>First in line: Kona Bottlenecks</vt:lpstr>
      <vt:lpstr>Going forward</vt:lpstr>
      <vt:lpstr>Conclusion </vt:lpstr>
      <vt:lpstr>The end</vt:lpstr>
      <vt:lpstr>Don’t go past this</vt:lpstr>
      <vt:lpstr>Please stop!</vt:lpstr>
      <vt:lpstr>Racklette Effort</vt:lpstr>
      <vt:lpstr>Assumptions</vt:lpstr>
      <vt:lpstr>Question</vt:lpstr>
      <vt:lpstr>Thread Management</vt:lpstr>
      <vt:lpstr>Remote/Disaggregated Memory</vt:lpstr>
      <vt:lpstr>Paging-based Remote Memory</vt:lpstr>
      <vt:lpstr>Page faults are a problem</vt:lpstr>
      <vt:lpstr>Page faults are a problem</vt:lpstr>
      <vt:lpstr>Approach</vt:lpstr>
      <vt:lpstr>Kona</vt:lpstr>
      <vt:lpstr>Kona</vt:lpstr>
      <vt:lpstr>Kona</vt:lpstr>
      <vt:lpstr>Kona + Shenango</vt:lpstr>
      <vt:lpstr>Memcached Throughput</vt:lpstr>
      <vt:lpstr>Memcached Throughput</vt:lpstr>
      <vt:lpstr>Throwing more CPU at it</vt:lpstr>
      <vt:lpstr>Throwing more CPU at it</vt:lpstr>
      <vt:lpstr>Throwing more CPU at it</vt:lpstr>
      <vt:lpstr>Well, what about page faults?</vt:lpstr>
      <vt:lpstr>Potential Solutions</vt:lpstr>
      <vt:lpstr>Going forward</vt:lpstr>
      <vt:lpstr>Conclusion</vt:lpstr>
      <vt:lpstr>Thanks &amp; Questions</vt:lpstr>
      <vt:lpstr>Where I’m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(Co)Scheduling Threads On Remote Memory</dc:title>
  <dc:creator>Anil Yelam</dc:creator>
  <cp:lastModifiedBy>Anil Yelam (c)</cp:lastModifiedBy>
  <cp:revision>10</cp:revision>
  <dcterms:created xsi:type="dcterms:W3CDTF">2021-08-13T00:31:44Z</dcterms:created>
  <dcterms:modified xsi:type="dcterms:W3CDTF">2021-11-10T22:13:22Z</dcterms:modified>
</cp:coreProperties>
</file>