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65" r:id="rId2"/>
    <p:sldId id="366" r:id="rId3"/>
    <p:sldId id="374" r:id="rId4"/>
    <p:sldId id="387" r:id="rId5"/>
    <p:sldId id="398" r:id="rId6"/>
    <p:sldId id="399" r:id="rId7"/>
    <p:sldId id="383" r:id="rId8"/>
    <p:sldId id="400" r:id="rId9"/>
    <p:sldId id="392" r:id="rId10"/>
    <p:sldId id="3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/>
    <p:restoredTop sz="83959"/>
  </p:normalViewPr>
  <p:slideViewPr>
    <p:cSldViewPr snapToGrid="0" snapToObjects="1">
      <p:cViewPr varScale="1">
        <p:scale>
          <a:sx n="127" d="100"/>
          <a:sy n="12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66F4-3CA6-CC4D-AFCF-BD5EC58DFDC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88C8-8B38-C04F-BEE7-35504AA8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541-80EA-2645-9B6A-AA679982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13AE-9B80-B94B-A8C0-BDE6B992B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5B1-2D25-AB45-A5D1-2704AFFD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780-D7ED-FC4F-BDF5-1C725B21E8BC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BDBE-94C7-144C-BF3C-898EE77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3711-3997-2B4B-B48C-67B34C8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992A-3619-C04E-AA9B-24D4C7CF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88FB-E353-1B47-AFBA-A0A11224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43AA-28F6-6B4D-9FDA-A1A2C06A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6758-A1B2-1B41-81E1-86C30385E9D7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183-2E02-3C46-A833-1FD3853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26F2-F828-4D4B-A57B-16A1C52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3EE7B-D5B8-7346-B542-48065A2E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5BCC-A4C2-1F48-B792-B453675E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0088-271E-C849-94DA-CD9A73C0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F925-0A80-E442-8423-5112284B33C8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8D9E-2F73-6549-8A07-5A47BA7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E54-A9DE-B549-8770-26E65A4F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381-6A8D-B542-A98B-F5B98D76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C99E-0099-3D40-B8B6-D8EF75BA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5F21-E3EB-5C40-9216-19DF28B6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4C4-ABDD-BA42-A670-DDF274C72072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789A-D582-DD4F-B5F3-D9D9D15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B645-596E-DF47-A4BE-BF259894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5CCD-9753-7646-A139-647CA408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8FFF-BAFC-F443-8DF2-400342D6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1664-3B1D-5745-AB77-ABF23EC8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81-BA44-DF44-88D1-173987F7871A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3320-E2F5-2B42-A4BA-9DB8D5E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2972-FF9B-1347-A6F1-5C8C801A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BAC-96D0-D548-825C-36FF89C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7EA1-1DBB-914F-8535-C5C33A5D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FDB1-3FA3-C847-BAB3-E8A723AB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7676-CB56-6048-B685-1559831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E906-88C5-1240-A06E-0ACD18001770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0A39-E7AA-9A41-B3D8-DF61E671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0553-6AC0-5B49-B42F-3E3DBFC7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410-1C60-1645-B825-F38D396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96C42-EA7D-E446-AFA9-5C966346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45B7-564B-0042-9506-95A720C48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DD630-7124-6C44-907C-071DDF6A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79C0-E07D-B944-B105-D0185DA8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84734-B584-3D4A-B973-B33C6690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06FE-EC6C-EF49-9EC0-045EB6B9B93D}" type="datetime1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DBC7C-CD4F-A041-AA82-C12266D7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8547D-B4C4-1945-BAF3-1A3877DB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EF99-2667-BE42-AC7D-648C8135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8E41-CFFA-BD4C-9D1D-99DE875A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1164-7C98-7745-8D50-9827C1E72B27}" type="datetime1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987D-4F20-4C41-ABC0-4F73D4A9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18DC6-1D85-BD41-B2A1-4A3D3F4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FC951-0E6A-694C-9C27-E3B3E05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FD1-455B-DD42-82A8-D630B4CC4E50}" type="datetime1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BB0B-3E69-474D-B4D2-6DA6D8FE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059A1-C67B-154C-82D9-76B164A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002A-C329-B747-A525-EAD8763B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59FB-9C06-D34A-8BA3-8672FEF7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6BE0-4D9B-4A49-871D-2CAC9040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A74C-8F13-F14E-A0E4-D59C07C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E092-DEBA-D64F-A476-0C466999F429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4F13-2A7B-6146-B18C-6750A93C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119C-41D4-4944-B181-6C997082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BE4-3C70-F14B-92EB-8DD63247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37355-664C-354B-8057-84CB1751B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9E93-6EB1-454F-8594-A9CD9871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3ADA-F9D3-C84B-872A-1A7A1737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149E-67D7-764D-B189-4B902C67F92F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8FA7-BD4D-234C-9885-9E10A36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E020-7B2B-B048-834A-4C855F81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E648F-0D4F-5246-84ED-EAAD01AC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C718-68E2-1641-99EE-71C59621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029F-47DF-E341-B679-567FB5437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0CCB-950F-B648-AB30-6C5231AA17E3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0D5B-F6A5-5148-A67B-1DCA0B93B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27A7-4F30-7E4A-83BC-48EC2055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15F-FCC3-CA43-BC17-D079E94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for Racklette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667A-92F3-3647-B51C-038D19BE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3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Racklette opens new challenges/opportunities for CPU scheduling.</a:t>
            </a:r>
            <a:endParaRPr lang="en-US" sz="2400" dirty="0"/>
          </a:p>
          <a:p>
            <a:pPr lvl="1"/>
            <a:r>
              <a:rPr lang="en-US" sz="2000" dirty="0"/>
              <a:t>Performance – </a:t>
            </a:r>
            <a:r>
              <a:rPr lang="en-US" sz="2000" b="1" dirty="0"/>
              <a:t>with disaggregated memory</a:t>
            </a:r>
          </a:p>
          <a:p>
            <a:pPr lvl="1"/>
            <a:r>
              <a:rPr lang="en-US" sz="2000" dirty="0"/>
              <a:t>Co-scheduling with other resources e.g., Network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First step</a:t>
            </a:r>
            <a:r>
              <a:rPr lang="en-US" sz="2400" dirty="0"/>
              <a:t>: Exploring intra-node scheduling options in the disaggregated setting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4992E-9D57-B74D-927F-09AF4D27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 to the next bottleneck i.e., keep teasing out performance factors</a:t>
            </a:r>
          </a:p>
          <a:p>
            <a:r>
              <a:rPr lang="en-US" sz="2400" dirty="0"/>
              <a:t>We quantified the effect of some factors but how to address them? – Open questions.</a:t>
            </a:r>
          </a:p>
          <a:p>
            <a:r>
              <a:rPr lang="en-US" sz="2400" dirty="0"/>
              <a:t>Scheduler-Kona Co-design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for Racklette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0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Goal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Studying performance of traditional schedulers on disaggregated memory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picks (to start with):</a:t>
            </a:r>
          </a:p>
          <a:p>
            <a:r>
              <a:rPr lang="en-US" sz="2400" dirty="0"/>
              <a:t>Shenango 	– </a:t>
            </a:r>
            <a:r>
              <a:rPr lang="en-US" sz="2400" i="1" dirty="0"/>
              <a:t>user-space </a:t>
            </a:r>
            <a:r>
              <a:rPr lang="en-US" sz="2400" dirty="0"/>
              <a:t>scheduler</a:t>
            </a:r>
          </a:p>
          <a:p>
            <a:r>
              <a:rPr lang="en-US" sz="2400" dirty="0"/>
              <a:t>Kona 	– </a:t>
            </a:r>
            <a:r>
              <a:rPr lang="en-US" sz="2400" i="1" dirty="0"/>
              <a:t>user-managed</a:t>
            </a:r>
            <a:r>
              <a:rPr lang="en-US" sz="2400" dirty="0"/>
              <a:t> disaggregated memory </a:t>
            </a:r>
          </a:p>
          <a:p>
            <a:r>
              <a:rPr lang="en-US" sz="2400" dirty="0"/>
              <a:t>Memcached – benchmarking application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1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Breaking down performance degradation:</a:t>
            </a:r>
          </a:p>
          <a:p>
            <a:pPr>
              <a:buFontTx/>
              <a:buChar char="-"/>
            </a:pPr>
            <a:r>
              <a:rPr lang="en-US" dirty="0"/>
              <a:t>Expected scheduling-related bottlenecks due to Page faults</a:t>
            </a:r>
          </a:p>
          <a:p>
            <a:pPr>
              <a:buFontTx/>
              <a:buChar char="-"/>
            </a:pPr>
            <a:r>
              <a:rPr lang="en-US" dirty="0"/>
              <a:t>But we hit other issues first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3820E-4E5C-A247-99FE-C9360C2D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71" y="3133452"/>
            <a:ext cx="4367429" cy="285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D658B1-2597-9A43-A6E9-5F3E4E48EEA4}"/>
              </a:ext>
            </a:extLst>
          </p:cNvPr>
          <p:cNvSpPr txBox="1">
            <a:spLocks/>
          </p:cNvSpPr>
          <p:nvPr/>
        </p:nvSpPr>
        <p:spPr>
          <a:xfrm>
            <a:off x="6986370" y="6001410"/>
            <a:ext cx="4367429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(4 CPU cores, 2 Mops load, Mostly Read, Uniform Key Hits)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Kona Eviction bandwidth</a:t>
            </a:r>
          </a:p>
          <a:p>
            <a:pPr lvl="1"/>
            <a:r>
              <a:rPr lang="en-US" dirty="0"/>
              <a:t>Runs on 1 core</a:t>
            </a:r>
          </a:p>
          <a:p>
            <a:pPr lvl="1"/>
            <a:r>
              <a:rPr lang="en-US" dirty="0"/>
              <a:t>Significant cost per page e.g., </a:t>
            </a:r>
            <a:r>
              <a:rPr lang="en-US" dirty="0" err="1"/>
              <a:t>Madvise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A42252-9C02-BC49-B1B9-90327BBAA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21"/>
          <a:stretch/>
        </p:blipFill>
        <p:spPr>
          <a:xfrm>
            <a:off x="10198037" y="311342"/>
            <a:ext cx="1608142" cy="4381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56D73-8CB0-3C47-B7E8-C68BA2E79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93" y="3601304"/>
            <a:ext cx="4997414" cy="2452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15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Kona Eviction bandwidth</a:t>
            </a:r>
          </a:p>
          <a:p>
            <a:pPr lvl="1"/>
            <a:r>
              <a:rPr lang="en-US" dirty="0"/>
              <a:t>Runs on 1 core</a:t>
            </a:r>
          </a:p>
          <a:p>
            <a:pPr lvl="1"/>
            <a:r>
              <a:rPr lang="en-US" dirty="0"/>
              <a:t>Significant cost per page e.g., </a:t>
            </a:r>
            <a:r>
              <a:rPr lang="en-US" b="1" dirty="0" err="1"/>
              <a:t>Madvise</a:t>
            </a:r>
            <a:endParaRPr lang="en-US" b="1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58997-8F29-FF4C-9DC4-69C2E8CAA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21"/>
          <a:stretch/>
        </p:blipFill>
        <p:spPr>
          <a:xfrm>
            <a:off x="10198037" y="311342"/>
            <a:ext cx="1608142" cy="4381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0C605-5AC4-8840-8BE5-FFEAB453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93" y="3601303"/>
            <a:ext cx="4997414" cy="2452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B959D7C-691A-8F4E-8041-0ADE9EB783F2}"/>
              </a:ext>
            </a:extLst>
          </p:cNvPr>
          <p:cNvSpPr/>
          <p:nvPr/>
        </p:nvSpPr>
        <p:spPr>
          <a:xfrm>
            <a:off x="9184192" y="4291835"/>
            <a:ext cx="986859" cy="163669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5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Kona Eviction bandwidth</a:t>
            </a:r>
          </a:p>
          <a:p>
            <a:pPr lvl="1"/>
            <a:r>
              <a:rPr lang="en-US" dirty="0"/>
              <a:t>Runs on 1 core</a:t>
            </a:r>
          </a:p>
          <a:p>
            <a:pPr lvl="1"/>
            <a:r>
              <a:rPr lang="en-US" dirty="0"/>
              <a:t>Significant cost per page e.g., </a:t>
            </a:r>
            <a:r>
              <a:rPr lang="en-US" b="1" dirty="0" err="1"/>
              <a:t>Madvise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2. Write cost for every page</a:t>
            </a:r>
          </a:p>
          <a:p>
            <a:pPr lvl="1"/>
            <a:r>
              <a:rPr lang="en-US" dirty="0"/>
              <a:t>Memcached dirties every item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82A23-A292-6141-8C8F-D9418687F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21"/>
          <a:stretch/>
        </p:blipFill>
        <p:spPr>
          <a:xfrm>
            <a:off x="10198037" y="311342"/>
            <a:ext cx="1608142" cy="4381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8461B-215E-764F-BF3B-ECE52B5A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93" y="3601303"/>
            <a:ext cx="4997412" cy="245235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730E224-66B7-B947-9607-26365D7F8F37}"/>
              </a:ext>
            </a:extLst>
          </p:cNvPr>
          <p:cNvSpPr/>
          <p:nvPr/>
        </p:nvSpPr>
        <p:spPr>
          <a:xfrm rot="16200000">
            <a:off x="7999914" y="4445961"/>
            <a:ext cx="880173" cy="2004348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Dirtying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6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LRU maintenance both while serving the requests and in background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+</a:t>
            </a:r>
          </a:p>
          <a:p>
            <a:pPr marL="0" indent="0">
              <a:buNone/>
            </a:pPr>
            <a:r>
              <a:rPr lang="en-US" dirty="0"/>
              <a:t>Consolidated KV item with data &amp; metadata.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Turning off the maintenance removes all dirtying.</a:t>
            </a:r>
          </a:p>
          <a:p>
            <a:pPr marL="0" indent="0">
              <a:buNone/>
            </a:pPr>
            <a:r>
              <a:rPr lang="en-US" sz="2000" dirty="0"/>
              <a:t> (to understand the performance effect)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D5581-87CA-6244-BAE6-88E8C2FC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0" y="598971"/>
            <a:ext cx="4914241" cy="5893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BA0775C-F657-9F47-939E-CE790C2436AD}"/>
              </a:ext>
            </a:extLst>
          </p:cNvPr>
          <p:cNvSpPr/>
          <p:nvPr/>
        </p:nvSpPr>
        <p:spPr>
          <a:xfrm rot="1845951">
            <a:off x="7054964" y="2853002"/>
            <a:ext cx="906126" cy="225932"/>
          </a:xfrm>
          <a:prstGeom prst="rightArrow">
            <a:avLst>
              <a:gd name="adj1" fmla="val 50000"/>
              <a:gd name="adj2" fmla="val 98441"/>
            </a:avLst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E7E07CB-7B46-7042-A12F-799DAB5068FB}"/>
              </a:ext>
            </a:extLst>
          </p:cNvPr>
          <p:cNvSpPr/>
          <p:nvPr/>
        </p:nvSpPr>
        <p:spPr>
          <a:xfrm rot="1845951">
            <a:off x="9175531" y="3432956"/>
            <a:ext cx="906126" cy="225932"/>
          </a:xfrm>
          <a:prstGeom prst="rightArrow">
            <a:avLst>
              <a:gd name="adj1" fmla="val 50000"/>
              <a:gd name="adj2" fmla="val 98441"/>
            </a:avLst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Overall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Kona Eviction bandwidth</a:t>
            </a:r>
          </a:p>
          <a:p>
            <a:pPr lvl="1"/>
            <a:r>
              <a:rPr lang="en-US" dirty="0"/>
              <a:t>Runs on 1 core</a:t>
            </a:r>
          </a:p>
          <a:p>
            <a:pPr lvl="1"/>
            <a:r>
              <a:rPr lang="en-US" dirty="0"/>
              <a:t>Significant cost per page e.g., </a:t>
            </a:r>
            <a:r>
              <a:rPr lang="en-US" b="1" dirty="0" err="1"/>
              <a:t>Madvise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2. Write cost for every page</a:t>
            </a:r>
          </a:p>
          <a:p>
            <a:pPr lvl="1"/>
            <a:r>
              <a:rPr lang="en-US" dirty="0"/>
              <a:t>Memcached dirties every item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632EC-9541-9C41-9A14-7CA2485711C7}"/>
              </a:ext>
            </a:extLst>
          </p:cNvPr>
          <p:cNvSpPr txBox="1">
            <a:spLocks/>
          </p:cNvSpPr>
          <p:nvPr/>
        </p:nvSpPr>
        <p:spPr>
          <a:xfrm>
            <a:off x="6986370" y="6001410"/>
            <a:ext cx="4367429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(4 CPU cores, 2 Mops load, Mostly Read, Uniform Key Hits)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6A0BE-DCEF-0B47-AE39-92DDE57F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70" y="3133450"/>
            <a:ext cx="4367429" cy="28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4E4D-7E65-FF48-B4A0-CBD110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539-0683-C94A-824E-7B5CD86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48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Kona</a:t>
            </a:r>
          </a:p>
          <a:p>
            <a:pPr lvl="1"/>
            <a:r>
              <a:rPr lang="en-US" sz="2000" dirty="0"/>
              <a:t>that there are overheads we need to address</a:t>
            </a:r>
          </a:p>
          <a:p>
            <a:pPr lvl="1"/>
            <a:r>
              <a:rPr lang="en-US" sz="2000" dirty="0"/>
              <a:t>But not our goal</a:t>
            </a:r>
          </a:p>
          <a:p>
            <a:r>
              <a:rPr lang="en-US" sz="2400" dirty="0"/>
              <a:t>For Memcached (&amp; apps in general)</a:t>
            </a:r>
          </a:p>
          <a:p>
            <a:pPr lvl="1"/>
            <a:r>
              <a:rPr lang="en-US" sz="2000" dirty="0"/>
              <a:t>that some programming/data placement choices need to be revisited when porting apps to disaggregated memory</a:t>
            </a:r>
          </a:p>
          <a:p>
            <a:pPr lvl="1"/>
            <a:r>
              <a:rPr lang="en-US" sz="2000" dirty="0"/>
              <a:t>Something we’d like to explore</a:t>
            </a:r>
          </a:p>
          <a:p>
            <a:r>
              <a:rPr lang="en-US" sz="2400" dirty="0"/>
              <a:t>Didn’t get to the scheduling yet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6D02-D9F4-E244-9E55-1E7FAB8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78127</TotalTime>
  <Words>378</Words>
  <Application>Microsoft Macintosh PowerPoint</Application>
  <PresentationFormat>Widescreen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Local Scheduler for Racklette</vt:lpstr>
      <vt:lpstr>Local Scheduler for Racklette</vt:lpstr>
      <vt:lpstr>Out of the Box Performance</vt:lpstr>
      <vt:lpstr>Performance Bottlenecks</vt:lpstr>
      <vt:lpstr>Performance Bottlenecks</vt:lpstr>
      <vt:lpstr>Performance Bottlenecks</vt:lpstr>
      <vt:lpstr>Memcached Dirtying</vt:lpstr>
      <vt:lpstr>Effect on Overall Performance</vt:lpstr>
      <vt:lpstr>Takeaways so far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(Co)Scheduling Threads On Remote Memory</dc:title>
  <dc:creator>Anil Yelam</dc:creator>
  <cp:lastModifiedBy>Anil Yelam (c)</cp:lastModifiedBy>
  <cp:revision>22</cp:revision>
  <dcterms:created xsi:type="dcterms:W3CDTF">2021-08-13T00:31:44Z</dcterms:created>
  <dcterms:modified xsi:type="dcterms:W3CDTF">2021-11-29T21:26:04Z</dcterms:modified>
</cp:coreProperties>
</file>