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1" r:id="rId2"/>
    <p:sldId id="291" r:id="rId3"/>
    <p:sldId id="299" r:id="rId4"/>
    <p:sldId id="306" r:id="rId5"/>
    <p:sldId id="305" r:id="rId6"/>
    <p:sldId id="302" r:id="rId7"/>
    <p:sldId id="304" r:id="rId8"/>
    <p:sldId id="288" r:id="rId9"/>
    <p:sldId id="268" r:id="rId10"/>
    <p:sldId id="297" r:id="rId11"/>
    <p:sldId id="298" r:id="rId12"/>
    <p:sldId id="296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1"/>
    <p:restoredTop sz="96928"/>
  </p:normalViewPr>
  <p:slideViewPr>
    <p:cSldViewPr snapToGrid="0" snapToObjects="1">
      <p:cViewPr varScale="1">
        <p:scale>
          <a:sx n="128" d="100"/>
          <a:sy n="128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9E83-419E-E248-A4DC-CB8600E6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47A1C-743B-AF4E-A38A-D45FD2ADA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90D7-2159-9D4B-88C6-0A5CFB02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A0E0-21C6-8D47-909E-63BB18C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EB3C-EBC3-5D47-8F26-D4F5AE72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FF29-8A07-5E49-AD62-0526D1E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4975A-4144-DE42-B287-CC5C1A1A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BC45-22FF-A54B-A2F0-4AE7D0B0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BD0F-0A9D-1C47-A9B9-77DEEA35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B05-ABB1-AD4A-95B7-AB636E64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DE53-C508-8045-81F4-BCBC454B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EB8E-A94E-1648-BAF5-F0634987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7D3A-BC8B-3F4C-80DB-A14BD8F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AA57-2A2B-CB4F-9E48-7AB73FC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3DD6-61AE-6A47-817C-6484684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37DA-A963-A44F-B263-672CAEB9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5DDC-78F0-6C43-8C0A-AC89CDDE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3917-557B-F94F-BB7A-C4E9FD8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81E7-8509-5D4E-9A3B-2CE06847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5FA7-CE5F-034B-A5B8-EFEBB7F1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8A0-43D9-5546-AE1A-AC71870C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C3E6-098A-FB47-AB3F-17F00AEA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5BD2-CEC6-8149-B6D6-B6462BF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677-D117-2344-9FF0-D72BCDC7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5257-73D7-E248-AC79-D2967264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F4A-15AC-EA4A-AA3F-867525F1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465F-DAC1-4842-9CA9-BB349F47A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8C4C-95AA-304A-ACBE-B6584C8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4CC0-FEDC-E745-A293-E03812EF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2598-0EAD-874E-81C9-53F640E4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94AC-7022-DF4E-AD00-86D1F419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ABA3-085E-6E4C-AA28-57D02B2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50AC-4CA4-1943-B009-E263FBB7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00D9-025C-7143-84BD-EE0D7C36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B847C-BC43-544A-8A36-D8D997EF3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A936-78B0-CC41-A27E-1706C6279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D22C6-16A4-6144-8686-A12639B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4D324-2C32-3E4A-AC77-C58EC56A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7BC1-BD80-B24D-AAF3-AD4A4A0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0010-991C-0844-B208-338520CF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C7016-8BD8-D140-946A-69E8D205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EDED-AD56-FF4B-8619-96F8FD91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D3CA8-C08B-C949-887C-513FE494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DE3D-F7D6-064E-B060-F131312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CC44-82EE-D942-9C58-013F4F6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F018-76CF-3444-9A0D-B2041B1E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76B-86D4-6B41-A84C-98C992ED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5378-AABB-9A4E-962F-38CB7B30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60CE-1F8D-414B-A081-F556984C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BAA93-D2E0-A045-AA52-7E8E0110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385F-3F55-4E45-B942-9B3410BD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240F-A05E-7646-A594-8CBAAB5D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A3B5-B2D3-8544-A8A3-01AD569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8DEE8-F23D-6742-BF30-EF429D7E6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7C740-5797-FE4A-9023-544898CF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BA22-FED8-6C40-A63B-B3C06B19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8A27-67E9-7C40-99E2-1E2D2E3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A07B-1806-D844-B584-6C98321F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CE46C-732E-B340-9D53-6494AE4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5B8D-E76D-D645-9F0B-789BF9CE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31E5-2B4B-3944-B5EE-2E8574164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07C3-12ED-5D42-B995-924FA1324FD4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1B01-B818-FB4A-9588-82DE09F2E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B024-5B2E-AD4F-86DC-FD578C23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CDF8-1A1E-9C4C-A620-6C3CFB79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 Kona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6A45-15BD-C24A-AA97-33021F53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Reducing cost of some operations</a:t>
            </a:r>
          </a:p>
          <a:p>
            <a:pPr lvl="1"/>
            <a:r>
              <a:rPr lang="en-US" dirty="0"/>
              <a:t>Nadav’s patches for </a:t>
            </a:r>
            <a:r>
              <a:rPr lang="en-US" dirty="0" err="1"/>
              <a:t>madvise</a:t>
            </a:r>
            <a:r>
              <a:rPr lang="en-US" dirty="0"/>
              <a:t>, </a:t>
            </a:r>
            <a:r>
              <a:rPr lang="en-US" dirty="0" err="1"/>
              <a:t>wprotect</a:t>
            </a:r>
            <a:r>
              <a:rPr lang="en-US" dirty="0"/>
              <a:t> – 30-40% improvement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IO_uring</a:t>
            </a:r>
            <a:endParaRPr lang="en-US" dirty="0"/>
          </a:p>
          <a:p>
            <a:pPr lvl="2"/>
            <a:r>
              <a:rPr lang="en-US" dirty="0"/>
              <a:t>Some general overall improvement?</a:t>
            </a:r>
          </a:p>
          <a:p>
            <a:pPr lvl="2"/>
            <a:r>
              <a:rPr lang="en-US" dirty="0"/>
              <a:t>For Nadav’s patch when UFFD copy becomes bottleneck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8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58A7-1E62-3040-9876-71246749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B696262-C289-834C-A154-BF54FDAA3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260" y="1546843"/>
            <a:ext cx="7036341" cy="5311157"/>
          </a:xfrm>
        </p:spPr>
      </p:pic>
    </p:spTree>
    <p:extLst>
      <p:ext uri="{BB962C8B-B14F-4D97-AF65-F5344CB8AC3E}">
        <p14:creationId xmlns:p14="http://schemas.microsoft.com/office/powerpoint/2010/main" val="142969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E178-108A-0243-8F3C-04215933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834BC-77DF-1C49-9ED2-C9A94E84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What’s the best way forward</a:t>
            </a:r>
          </a:p>
          <a:p>
            <a:pPr lvl="0"/>
            <a:r>
              <a:rPr lang="en-US" dirty="0"/>
              <a:t>Plan for the rest of the week</a:t>
            </a:r>
          </a:p>
          <a:p>
            <a:pPr lvl="1"/>
            <a:r>
              <a:rPr lang="en-US" dirty="0"/>
              <a:t>Talk again on Friday</a:t>
            </a:r>
          </a:p>
          <a:p>
            <a:pPr lvl="1"/>
            <a:r>
              <a:rPr lang="en-US" dirty="0"/>
              <a:t>Alex wanted to say hi</a:t>
            </a:r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7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58A7-1E62-3040-9876-71246749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not able to keep up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BDCAD7A4-4823-484B-9537-70245DD6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910" y="1825625"/>
            <a:ext cx="8780180" cy="4351338"/>
          </a:xfrm>
        </p:spPr>
      </p:pic>
    </p:spTree>
    <p:extLst>
      <p:ext uri="{BB962C8B-B14F-4D97-AF65-F5344CB8AC3E}">
        <p14:creationId xmlns:p14="http://schemas.microsoft.com/office/powerpoint/2010/main" val="393856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58A7-1E62-3040-9876-71246749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B696262-C289-834C-A154-BF54FDAA3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260" y="1546843"/>
            <a:ext cx="7036341" cy="531115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9A0163-B746-F945-9F1C-B3D78C23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065" y="1546843"/>
            <a:ext cx="7774675" cy="50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7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58A7-1E62-3040-9876-71246749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Kona latencies</a:t>
            </a: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43D4AF65-BC14-DB43-B9BE-7E2D42443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967" y="1903684"/>
            <a:ext cx="7717688" cy="3776120"/>
          </a:xfrm>
        </p:spPr>
      </p:pic>
    </p:spTree>
    <p:extLst>
      <p:ext uri="{BB962C8B-B14F-4D97-AF65-F5344CB8AC3E}">
        <p14:creationId xmlns:p14="http://schemas.microsoft.com/office/powerpoint/2010/main" val="383498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58A7-1E62-3040-9876-71246749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 dirty="0" err="1"/>
              <a:t>Uring</a:t>
            </a:r>
            <a:r>
              <a:rPr lang="en-US" dirty="0"/>
              <a:t> </a:t>
            </a:r>
            <a:r>
              <a:rPr lang="en-US" dirty="0" err="1"/>
              <a:t>Jiacheng’s</a:t>
            </a:r>
            <a:r>
              <a:rPr lang="en-US" dirty="0"/>
              <a:t>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D0C37-6A64-A44B-97DD-C1E69142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1233E-7CC7-B447-B292-322D12A3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68" y="1702645"/>
            <a:ext cx="6903864" cy="459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7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CDF8-1A1E-9C4C-A620-6C3CFB79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 Kona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6A45-15BD-C24A-AA97-33021F53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Reducing page faults in general – is it too many?</a:t>
            </a:r>
          </a:p>
          <a:p>
            <a:pPr lvl="1"/>
            <a:r>
              <a:rPr lang="en-US" dirty="0"/>
              <a:t>Do we want to optimize for uniform distribution?</a:t>
            </a:r>
          </a:p>
          <a:p>
            <a:pPr lvl="2"/>
            <a:r>
              <a:rPr lang="en-US" dirty="0"/>
              <a:t>Worst case for number of page faults</a:t>
            </a:r>
          </a:p>
          <a:p>
            <a:pPr lvl="1"/>
            <a:r>
              <a:rPr lang="en-US" dirty="0"/>
              <a:t>Improve eviction algorithm – Leap, at least?</a:t>
            </a:r>
          </a:p>
          <a:p>
            <a:pPr lvl="1"/>
            <a:r>
              <a:rPr lang="en-US" dirty="0"/>
              <a:t>Especially for eviction, why are there so many write faults with .2% SETs?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7EC1-3433-7A4F-B259-5FED867C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</a:t>
            </a:r>
            <a:r>
              <a:rPr lang="en-US" dirty="0" err="1"/>
              <a:t>Write_Protect</a:t>
            </a:r>
            <a:r>
              <a:rPr lang="en-US" dirty="0"/>
              <a:t>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3DA3D-C2CC-A444-AAE6-D8B9AB46F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06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Track dirty pages and only write back these pages</a:t>
            </a:r>
          </a:p>
          <a:p>
            <a:r>
              <a:rPr lang="en-US" sz="2000" dirty="0"/>
              <a:t>Has Performance overhead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 the GETs are dirtying all the pages they touch.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35A33-FDB3-D64F-96C5-F00F35064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862" y="2274955"/>
            <a:ext cx="7114332" cy="345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1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CDF8-1A1E-9C4C-A620-6C3CFB79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 Kona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6A45-15BD-C24A-AA97-33021F53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Reducing page faults in general – is it too many?</a:t>
            </a:r>
          </a:p>
          <a:p>
            <a:pPr lvl="1"/>
            <a:r>
              <a:rPr lang="en-US" dirty="0"/>
              <a:t>Do we want to optimize for uniform distribution?</a:t>
            </a:r>
          </a:p>
          <a:p>
            <a:pPr lvl="2"/>
            <a:r>
              <a:rPr lang="en-US" dirty="0"/>
              <a:t>Worst case for number of page faults</a:t>
            </a:r>
          </a:p>
          <a:p>
            <a:pPr lvl="1"/>
            <a:r>
              <a:rPr lang="en-US" dirty="0"/>
              <a:t>Improve eviction algorithm – Leap, at least?</a:t>
            </a:r>
          </a:p>
          <a:p>
            <a:pPr lvl="1"/>
            <a:r>
              <a:rPr lang="en-US" dirty="0"/>
              <a:t>Especially for eviction, why are there so many write faults with .2% SETs?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But… we may hit the limit anyway as we scale up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5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CDF8-1A1E-9C4C-A620-6C3CFB79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 Kona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6A45-15BD-C24A-AA97-33021F53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Can we dynamically scale Kona’s work</a:t>
            </a:r>
          </a:p>
          <a:p>
            <a:pPr lvl="1"/>
            <a:r>
              <a:rPr lang="en-US" dirty="0"/>
              <a:t>Rethink Kona’s design with the scheduler</a:t>
            </a:r>
          </a:p>
          <a:p>
            <a:pPr lvl="1"/>
            <a:r>
              <a:rPr lang="en-US" dirty="0"/>
              <a:t>Parts of page fault handling as a user-threads per fault?</a:t>
            </a:r>
          </a:p>
          <a:p>
            <a:pPr lvl="2"/>
            <a:r>
              <a:rPr lang="en-US" dirty="0"/>
              <a:t>Most costly ops are </a:t>
            </a:r>
            <a:r>
              <a:rPr lang="en-US" dirty="0" err="1"/>
              <a:t>syscalls</a:t>
            </a:r>
            <a:r>
              <a:rPr lang="en-US" dirty="0"/>
              <a:t> – ok with user threads?</a:t>
            </a:r>
          </a:p>
          <a:p>
            <a:pPr lvl="2"/>
            <a:r>
              <a:rPr lang="en-US" dirty="0"/>
              <a:t>While thread-safe, we may kick off kernel’s locking mechanisms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Sets a new direction for the project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4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9404-6081-3840-9816-45EC7CB4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4A57-3988-9B44-9026-F295FADB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0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A4D5-AB09-2C4B-8A3A-866F8657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D1E41A-4758-ED43-97CE-D0C186C10160}"/>
              </a:ext>
            </a:extLst>
          </p:cNvPr>
          <p:cNvSpPr/>
          <p:nvPr/>
        </p:nvSpPr>
        <p:spPr>
          <a:xfrm>
            <a:off x="1411000" y="2002922"/>
            <a:ext cx="6740541" cy="34820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b1630 (Cores)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22A425-B77B-CA47-AF92-C11E966C5A6D}"/>
              </a:ext>
            </a:extLst>
          </p:cNvPr>
          <p:cNvSpPr/>
          <p:nvPr/>
        </p:nvSpPr>
        <p:spPr>
          <a:xfrm>
            <a:off x="9244361" y="1586183"/>
            <a:ext cx="1938083" cy="19506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b1640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27D1C4-3E1A-8746-A375-EB3A979017D5}"/>
              </a:ext>
            </a:extLst>
          </p:cNvPr>
          <p:cNvSpPr/>
          <p:nvPr/>
        </p:nvSpPr>
        <p:spPr>
          <a:xfrm>
            <a:off x="9485227" y="1808356"/>
            <a:ext cx="1456349" cy="40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Rack 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800EC1-5525-9B49-A9BF-DF53A9E212F5}"/>
              </a:ext>
            </a:extLst>
          </p:cNvPr>
          <p:cNvSpPr/>
          <p:nvPr/>
        </p:nvSpPr>
        <p:spPr>
          <a:xfrm>
            <a:off x="9485227" y="2431973"/>
            <a:ext cx="1456349" cy="736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</a:t>
            </a:r>
          </a:p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743807-F4E5-6D46-8E8E-25957B32F502}"/>
              </a:ext>
            </a:extLst>
          </p:cNvPr>
          <p:cNvSpPr/>
          <p:nvPr/>
        </p:nvSpPr>
        <p:spPr>
          <a:xfrm>
            <a:off x="9244361" y="4347968"/>
            <a:ext cx="1938083" cy="19506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b1607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0E573B0-F607-A245-9299-3D74593AA72D}"/>
              </a:ext>
            </a:extLst>
          </p:cNvPr>
          <p:cNvSpPr/>
          <p:nvPr/>
        </p:nvSpPr>
        <p:spPr>
          <a:xfrm>
            <a:off x="9485227" y="5542157"/>
            <a:ext cx="1456349" cy="3233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Shenango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3E3E858-FCEF-F54C-82BC-BCCA30C54822}"/>
              </a:ext>
            </a:extLst>
          </p:cNvPr>
          <p:cNvSpPr/>
          <p:nvPr/>
        </p:nvSpPr>
        <p:spPr>
          <a:xfrm>
            <a:off x="9485227" y="4730984"/>
            <a:ext cx="1456349" cy="7539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Memcached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4A8B7AA2-A0DA-5448-8EE6-2A61EC905EA4}"/>
              </a:ext>
            </a:extLst>
          </p:cNvPr>
          <p:cNvSpPr/>
          <p:nvPr/>
        </p:nvSpPr>
        <p:spPr>
          <a:xfrm>
            <a:off x="2626112" y="5703849"/>
            <a:ext cx="4047893" cy="594731"/>
          </a:xfrm>
          <a:prstGeom prst="round2Diag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NIC (</a:t>
            </a:r>
            <a:r>
              <a:rPr lang="en-US" sz="1600" dirty="0">
                <a:solidFill>
                  <a:schemeClr val="tx1"/>
                </a:solidFill>
              </a:rPr>
              <a:t>DPDK +RDMA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Snip Same Side Corner Rectangle 15">
            <a:extLst>
              <a:ext uri="{FF2B5EF4-FFF2-40B4-BE49-F238E27FC236}">
                <a16:creationId xmlns:a16="http://schemas.microsoft.com/office/drawing/2014/main" id="{28A9AF28-AA65-A14F-BD1C-2B402E697E15}"/>
              </a:ext>
            </a:extLst>
          </p:cNvPr>
          <p:cNvSpPr/>
          <p:nvPr/>
        </p:nvSpPr>
        <p:spPr>
          <a:xfrm>
            <a:off x="1830288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ame Side Corner Rectangle 16">
            <a:extLst>
              <a:ext uri="{FF2B5EF4-FFF2-40B4-BE49-F238E27FC236}">
                <a16:creationId xmlns:a16="http://schemas.microsoft.com/office/drawing/2014/main" id="{276F1A8C-F68B-734E-B237-D85C2BA842F6}"/>
              </a:ext>
            </a:extLst>
          </p:cNvPr>
          <p:cNvSpPr/>
          <p:nvPr/>
        </p:nvSpPr>
        <p:spPr>
          <a:xfrm>
            <a:off x="2617565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ame Side Corner Rectangle 17">
            <a:extLst>
              <a:ext uri="{FF2B5EF4-FFF2-40B4-BE49-F238E27FC236}">
                <a16:creationId xmlns:a16="http://schemas.microsoft.com/office/drawing/2014/main" id="{41A99B4E-12E3-CE44-85A7-F25F6582704E}"/>
              </a:ext>
            </a:extLst>
          </p:cNvPr>
          <p:cNvSpPr/>
          <p:nvPr/>
        </p:nvSpPr>
        <p:spPr>
          <a:xfrm>
            <a:off x="3404842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>
            <a:extLst>
              <a:ext uri="{FF2B5EF4-FFF2-40B4-BE49-F238E27FC236}">
                <a16:creationId xmlns:a16="http://schemas.microsoft.com/office/drawing/2014/main" id="{D4ECEE55-6C18-DD44-B35A-EDFF4DC51179}"/>
              </a:ext>
            </a:extLst>
          </p:cNvPr>
          <p:cNvSpPr/>
          <p:nvPr/>
        </p:nvSpPr>
        <p:spPr>
          <a:xfrm>
            <a:off x="4192119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>
            <a:extLst>
              <a:ext uri="{FF2B5EF4-FFF2-40B4-BE49-F238E27FC236}">
                <a16:creationId xmlns:a16="http://schemas.microsoft.com/office/drawing/2014/main" id="{A148D849-1888-B043-8A1E-3B9071BEF5CB}"/>
              </a:ext>
            </a:extLst>
          </p:cNvPr>
          <p:cNvSpPr/>
          <p:nvPr/>
        </p:nvSpPr>
        <p:spPr>
          <a:xfrm>
            <a:off x="4979396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ame Side Corner Rectangle 20">
            <a:extLst>
              <a:ext uri="{FF2B5EF4-FFF2-40B4-BE49-F238E27FC236}">
                <a16:creationId xmlns:a16="http://schemas.microsoft.com/office/drawing/2014/main" id="{CF46085D-76AA-C24D-A1A0-B4B948FF47C5}"/>
              </a:ext>
            </a:extLst>
          </p:cNvPr>
          <p:cNvSpPr/>
          <p:nvPr/>
        </p:nvSpPr>
        <p:spPr>
          <a:xfrm>
            <a:off x="5766673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>
            <a:extLst>
              <a:ext uri="{FF2B5EF4-FFF2-40B4-BE49-F238E27FC236}">
                <a16:creationId xmlns:a16="http://schemas.microsoft.com/office/drawing/2014/main" id="{E23BF806-2DA1-D941-9739-935DFFB7F033}"/>
              </a:ext>
            </a:extLst>
          </p:cNvPr>
          <p:cNvSpPr/>
          <p:nvPr/>
        </p:nvSpPr>
        <p:spPr>
          <a:xfrm>
            <a:off x="6546880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ame Side Corner Rectangle 25">
            <a:extLst>
              <a:ext uri="{FF2B5EF4-FFF2-40B4-BE49-F238E27FC236}">
                <a16:creationId xmlns:a16="http://schemas.microsoft.com/office/drawing/2014/main" id="{E7F4A73E-C29D-8346-A1DF-2CF7F2739178}"/>
              </a:ext>
            </a:extLst>
          </p:cNvPr>
          <p:cNvSpPr/>
          <p:nvPr/>
        </p:nvSpPr>
        <p:spPr>
          <a:xfrm>
            <a:off x="7334157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0840C5-1CD8-3E46-BC54-F389D6122406}"/>
              </a:ext>
            </a:extLst>
          </p:cNvPr>
          <p:cNvSpPr/>
          <p:nvPr/>
        </p:nvSpPr>
        <p:spPr>
          <a:xfrm>
            <a:off x="2617565" y="4207347"/>
            <a:ext cx="2573704" cy="431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Shenango Runtime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6EA082C-E39E-8442-B8C1-4EBFB6E506C5}"/>
              </a:ext>
            </a:extLst>
          </p:cNvPr>
          <p:cNvSpPr/>
          <p:nvPr/>
        </p:nvSpPr>
        <p:spPr>
          <a:xfrm>
            <a:off x="1593324" y="2916671"/>
            <a:ext cx="685800" cy="17217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Shenango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IO Core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D84B6C5-B789-384C-93BE-A348577F26A5}"/>
              </a:ext>
            </a:extLst>
          </p:cNvPr>
          <p:cNvSpPr/>
          <p:nvPr/>
        </p:nvSpPr>
        <p:spPr>
          <a:xfrm>
            <a:off x="5579327" y="3130449"/>
            <a:ext cx="685800" cy="15079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Poller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441611-1D8E-7740-9320-33E594B38121}"/>
              </a:ext>
            </a:extLst>
          </p:cNvPr>
          <p:cNvSpPr/>
          <p:nvPr/>
        </p:nvSpPr>
        <p:spPr>
          <a:xfrm>
            <a:off x="2765135" y="3135352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3A3D01-EFCF-5B40-84B9-86BC65FD50B6}"/>
              </a:ext>
            </a:extLst>
          </p:cNvPr>
          <p:cNvSpPr/>
          <p:nvPr/>
        </p:nvSpPr>
        <p:spPr>
          <a:xfrm>
            <a:off x="2765135" y="3672907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1F034C-7F05-B446-8EC4-8DE9816DA712}"/>
              </a:ext>
            </a:extLst>
          </p:cNvPr>
          <p:cNvSpPr/>
          <p:nvPr/>
        </p:nvSpPr>
        <p:spPr>
          <a:xfrm>
            <a:off x="3342948" y="3135352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F54F22-B715-9E40-9AC9-4AF83CDBB391}"/>
              </a:ext>
            </a:extLst>
          </p:cNvPr>
          <p:cNvSpPr/>
          <p:nvPr/>
        </p:nvSpPr>
        <p:spPr>
          <a:xfrm>
            <a:off x="3342948" y="3672907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54F45F-46C7-2447-A71D-0DD27E4AD687}"/>
              </a:ext>
            </a:extLst>
          </p:cNvPr>
          <p:cNvSpPr/>
          <p:nvPr/>
        </p:nvSpPr>
        <p:spPr>
          <a:xfrm>
            <a:off x="3982476" y="3135352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F3E0E4-681C-A345-A01F-8D203F50EC6E}"/>
              </a:ext>
            </a:extLst>
          </p:cNvPr>
          <p:cNvSpPr/>
          <p:nvPr/>
        </p:nvSpPr>
        <p:spPr>
          <a:xfrm>
            <a:off x="3982476" y="3672907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23EB6E-090A-A248-A4E4-7A4EE50E23C2}"/>
              </a:ext>
            </a:extLst>
          </p:cNvPr>
          <p:cNvSpPr/>
          <p:nvPr/>
        </p:nvSpPr>
        <p:spPr>
          <a:xfrm>
            <a:off x="4572377" y="3135352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48C7FE-2CBC-144B-9917-516CA4A8FABD}"/>
              </a:ext>
            </a:extLst>
          </p:cNvPr>
          <p:cNvSpPr/>
          <p:nvPr/>
        </p:nvSpPr>
        <p:spPr>
          <a:xfrm>
            <a:off x="4572377" y="3672907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F28A63-9AC7-DE49-8C2D-58587F3A5CB6}"/>
              </a:ext>
            </a:extLst>
          </p:cNvPr>
          <p:cNvSpPr txBox="1"/>
          <p:nvPr/>
        </p:nvSpPr>
        <p:spPr>
          <a:xfrm>
            <a:off x="3290523" y="2791895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Threads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DA1D240-7679-4847-9574-6C87FA82AAA3}"/>
              </a:ext>
            </a:extLst>
          </p:cNvPr>
          <p:cNvSpPr/>
          <p:nvPr/>
        </p:nvSpPr>
        <p:spPr>
          <a:xfrm>
            <a:off x="2406248" y="2250205"/>
            <a:ext cx="5625793" cy="2556820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tIns="0" bIns="1828800"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Memcached Process</a:t>
            </a:r>
          </a:p>
        </p:txBody>
      </p:sp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3A1C8ED9-E418-CD42-A375-7D994F275444}"/>
              </a:ext>
            </a:extLst>
          </p:cNvPr>
          <p:cNvSpPr/>
          <p:nvPr/>
        </p:nvSpPr>
        <p:spPr>
          <a:xfrm>
            <a:off x="2147169" y="4270516"/>
            <a:ext cx="596408" cy="302851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8D6A87F-1A4A-3C44-8584-3188A867C779}"/>
              </a:ext>
            </a:extLst>
          </p:cNvPr>
          <p:cNvCxnSpPr>
            <a:cxnSpLocks/>
            <a:stCxn id="15" idx="0"/>
            <a:endCxn id="10" idx="1"/>
          </p:cNvCxnSpPr>
          <p:nvPr/>
        </p:nvCxnSpPr>
        <p:spPr>
          <a:xfrm flipV="1">
            <a:off x="6674005" y="5323274"/>
            <a:ext cx="2570356" cy="677941"/>
          </a:xfrm>
          <a:prstGeom prst="bentConnector3">
            <a:avLst>
              <a:gd name="adj1" fmla="val 85141"/>
            </a:avLst>
          </a:prstGeom>
          <a:ln w="12700">
            <a:solidFill>
              <a:srgbClr val="C00000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A1F38FB-7364-8441-B31C-8ABAA29292D5}"/>
              </a:ext>
            </a:extLst>
          </p:cNvPr>
          <p:cNvCxnSpPr>
            <a:cxnSpLocks/>
            <a:stCxn id="29" idx="2"/>
            <a:endCxn id="15" idx="2"/>
          </p:cNvCxnSpPr>
          <p:nvPr/>
        </p:nvCxnSpPr>
        <p:spPr>
          <a:xfrm rot="16200000" flipH="1">
            <a:off x="1599757" y="4974859"/>
            <a:ext cx="1362823" cy="689888"/>
          </a:xfrm>
          <a:prstGeom prst="bentConnector2">
            <a:avLst/>
          </a:prstGeom>
          <a:ln w="12700">
            <a:solidFill>
              <a:srgbClr val="C00000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AADBD29-7ADD-6A40-8C1C-EBCBA1533F6E}"/>
              </a:ext>
            </a:extLst>
          </p:cNvPr>
          <p:cNvCxnSpPr>
            <a:cxnSpLocks/>
            <a:stCxn id="15" idx="0"/>
            <a:endCxn id="6" idx="1"/>
          </p:cNvCxnSpPr>
          <p:nvPr/>
        </p:nvCxnSpPr>
        <p:spPr>
          <a:xfrm flipV="1">
            <a:off x="6674005" y="2561489"/>
            <a:ext cx="2570356" cy="3439726"/>
          </a:xfrm>
          <a:prstGeom prst="bentConnector3">
            <a:avLst>
              <a:gd name="adj1" fmla="val 85141"/>
            </a:avLst>
          </a:prstGeom>
          <a:ln w="12700">
            <a:solidFill>
              <a:srgbClr val="C00000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1F0EDB8-0E26-9443-8E3F-D3E6556FD9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91400" y="5180232"/>
            <a:ext cx="1091779" cy="8096"/>
          </a:xfrm>
          <a:prstGeom prst="bentConnector3">
            <a:avLst>
              <a:gd name="adj1" fmla="val 91877"/>
            </a:avLst>
          </a:prstGeom>
          <a:ln w="12700">
            <a:solidFill>
              <a:srgbClr val="C00000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B816986-506E-7C4B-9D51-43C345989A60}"/>
              </a:ext>
            </a:extLst>
          </p:cNvPr>
          <p:cNvSpPr/>
          <p:nvPr/>
        </p:nvSpPr>
        <p:spPr>
          <a:xfrm>
            <a:off x="6114660" y="2785397"/>
            <a:ext cx="1309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Kona Threads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F37B233-CB88-EF42-BDEE-252366B1E5D3}"/>
              </a:ext>
            </a:extLst>
          </p:cNvPr>
          <p:cNvSpPr/>
          <p:nvPr/>
        </p:nvSpPr>
        <p:spPr>
          <a:xfrm>
            <a:off x="6368463" y="3144819"/>
            <a:ext cx="685800" cy="15079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 faults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06785512-F4F5-3645-94E2-AE0DEFB4029F}"/>
              </a:ext>
            </a:extLst>
          </p:cNvPr>
          <p:cNvSpPr/>
          <p:nvPr/>
        </p:nvSpPr>
        <p:spPr>
          <a:xfrm>
            <a:off x="7169961" y="3152130"/>
            <a:ext cx="685800" cy="15079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Eviction</a:t>
            </a:r>
          </a:p>
        </p:txBody>
      </p:sp>
    </p:spTree>
    <p:extLst>
      <p:ext uri="{BB962C8B-B14F-4D97-AF65-F5344CB8AC3E}">
        <p14:creationId xmlns:p14="http://schemas.microsoft.com/office/powerpoint/2010/main" val="74547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35946</TotalTime>
  <Words>325</Words>
  <Application>Microsoft Macintosh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Scaling up Kona</vt:lpstr>
      <vt:lpstr>Breakdown of Kona latencies</vt:lpstr>
      <vt:lpstr>I/O Uring Jiacheng’s result</vt:lpstr>
      <vt:lpstr>Scaling up Kona</vt:lpstr>
      <vt:lpstr>Kona Write_Protect Mode</vt:lpstr>
      <vt:lpstr>Scaling up Kona</vt:lpstr>
      <vt:lpstr>Scaling up Kona</vt:lpstr>
      <vt:lpstr>Misc</vt:lpstr>
      <vt:lpstr>Setup</vt:lpstr>
      <vt:lpstr>Flowchart</vt:lpstr>
      <vt:lpstr>Discussion</vt:lpstr>
      <vt:lpstr>Eviction not able to keep up</vt:lpstr>
      <vt:lpstr>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Shenango running!</dc:title>
  <dc:creator>Anil Yelam</dc:creator>
  <cp:lastModifiedBy>Anil Yelam (c)</cp:lastModifiedBy>
  <cp:revision>23</cp:revision>
  <dcterms:created xsi:type="dcterms:W3CDTF">2021-07-23T17:41:37Z</dcterms:created>
  <dcterms:modified xsi:type="dcterms:W3CDTF">2021-09-28T19:12:27Z</dcterms:modified>
</cp:coreProperties>
</file>