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82" r:id="rId3"/>
    <p:sldId id="258" r:id="rId4"/>
    <p:sldId id="280" r:id="rId5"/>
    <p:sldId id="281" r:id="rId6"/>
    <p:sldId id="278" r:id="rId7"/>
    <p:sldId id="262" r:id="rId8"/>
    <p:sldId id="261" r:id="rId9"/>
    <p:sldId id="272" r:id="rId10"/>
    <p:sldId id="268" r:id="rId11"/>
    <p:sldId id="273" r:id="rId12"/>
    <p:sldId id="274" r:id="rId13"/>
    <p:sldId id="275" r:id="rId14"/>
    <p:sldId id="27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2150"/>
  </p:normalViewPr>
  <p:slideViewPr>
    <p:cSldViewPr snapToGrid="0" snapToObjects="1">
      <p:cViewPr varScale="1">
        <p:scale>
          <a:sx n="142" d="100"/>
          <a:sy n="14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 multiple </a:t>
            </a:r>
            <a:r>
              <a:rPr lang="en-US" dirty="0" err="1"/>
              <a:t>fds</a:t>
            </a:r>
            <a:r>
              <a:rPr lang="en-US" dirty="0"/>
              <a:t> scale better but multiple </a:t>
            </a:r>
            <a:r>
              <a:rPr lang="en-US" dirty="0" err="1"/>
              <a:t>fds</a:t>
            </a:r>
            <a:r>
              <a:rPr lang="en-US" dirty="0"/>
              <a:t> shard the memory region. We don’t need this though; we can use single </a:t>
            </a:r>
            <a:r>
              <a:rPr lang="en-US" dirty="0" err="1"/>
              <a:t>fd</a:t>
            </a:r>
            <a:r>
              <a:rPr lang="en-US" dirty="0"/>
              <a:t> enabling flexibility in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1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(ASPLOS–12) </a:t>
            </a:r>
          </a:p>
          <a:p>
            <a:r>
              <a:rPr lang="en-US" dirty="0"/>
              <a:t>Fastswap – no progress</a:t>
            </a:r>
          </a:p>
          <a:p>
            <a:r>
              <a:rPr lang="en-US" dirty="0"/>
              <a:t>Paper feedback – updated Intro</a:t>
            </a:r>
          </a:p>
          <a:p>
            <a:r>
              <a:rPr lang="en-US" dirty="0"/>
              <a:t>Scaling Kona – as a contribution</a:t>
            </a:r>
          </a:p>
          <a:p>
            <a:r>
              <a:rPr lang="en-US" dirty="0"/>
              <a:t>Another application – more throughput-focused</a:t>
            </a:r>
          </a:p>
        </p:txBody>
      </p:sp>
    </p:spTree>
    <p:extLst>
      <p:ext uri="{BB962C8B-B14F-4D97-AF65-F5344CB8AC3E}">
        <p14:creationId xmlns:p14="http://schemas.microsoft.com/office/powerpoint/2010/main" val="99126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+ Kona </a:t>
            </a:r>
            <a:r>
              <a:rPr lang="en-US" dirty="0">
                <a:sym typeface="Wingdings" pitchFamily="2" charset="2"/>
              </a:rPr>
              <a:t>(1 core)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E0A9-6C5C-604B-ACD4-C076BDF1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2" y="2255085"/>
            <a:ext cx="10516478" cy="2347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80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(2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E1430-92A0-2D4E-B2D9-BC6CB0FE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5" y="2753032"/>
            <a:ext cx="10503414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05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(3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61241-F488-4241-A3D3-2F747F02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144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(4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60CDC-BE5B-8C40-8A9B-D2C0AD7D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85" y="2753032"/>
            <a:ext cx="10515601" cy="2384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19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(5 core)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F95DE-77AA-924C-ADED-1473CB6D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5" y="2753032"/>
            <a:ext cx="10503413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3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(2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A9FBE-FD25-8E4F-8DFB-4818690C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47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(3 cores)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1AC5C-D8B2-0A4C-88A8-9CB8A5BE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12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(4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6046D-EC73-DF42-A102-44FE5387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183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9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D5FD-70B1-C54F-A462-53E36CCF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8C195-687A-F543-8AA6-6A66E4EF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1427"/>
            <a:ext cx="10515600" cy="2340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7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4F1-38A3-F844-90F7-FC6A16C9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Userfaultfd</a:t>
            </a:r>
            <a:r>
              <a:rPr lang="en-US" dirty="0"/>
              <a:t> 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18025-6FA1-8042-87DA-6B907A0F5C9C}"/>
              </a:ext>
            </a:extLst>
          </p:cNvPr>
          <p:cNvSpPr txBox="1"/>
          <p:nvPr/>
        </p:nvSpPr>
        <p:spPr>
          <a:xfrm>
            <a:off x="2140286" y="5564233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page: UFFD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F24566-7287-1046-B5B6-8FA4EFF8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42" y="2112731"/>
            <a:ext cx="4866458" cy="3214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FB3D6C-22BB-3142-960E-7B5174155DA5}"/>
              </a:ext>
            </a:extLst>
          </p:cNvPr>
          <p:cNvSpPr txBox="1"/>
          <p:nvPr/>
        </p:nvSpPr>
        <p:spPr>
          <a:xfrm>
            <a:off x="7359804" y="5564233"/>
            <a:ext cx="3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Unmap</a:t>
            </a:r>
            <a:r>
              <a:rPr lang="en-US" dirty="0"/>
              <a:t> page: </a:t>
            </a:r>
            <a:r>
              <a:rPr lang="en-US" dirty="0" err="1"/>
              <a:t>Madvise</a:t>
            </a:r>
            <a:r>
              <a:rPr lang="en-US" dirty="0"/>
              <a:t> DONT_NEED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C4A1D-EECE-8F4E-8E94-BDDDF4DA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42" y="2112731"/>
            <a:ext cx="4866458" cy="32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7059-3FA3-224E-9C11-45552FAD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Userfaultfd</a:t>
            </a:r>
            <a:r>
              <a:rPr lang="en-US" dirty="0"/>
              <a:t>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42EF-619F-6548-92FB-7292DABD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Fault handling overhead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E1883-F8AA-5749-9889-ECCC299F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94" y="2570163"/>
            <a:ext cx="4819604" cy="3183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CF13B-8E4D-624A-BCA9-7896ED5F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0163"/>
            <a:ext cx="4819604" cy="3183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37FB2-A4DC-D847-9D38-8B0945EE2E91}"/>
              </a:ext>
            </a:extLst>
          </p:cNvPr>
          <p:cNvSpPr txBox="1"/>
          <p:nvPr/>
        </p:nvSpPr>
        <p:spPr>
          <a:xfrm>
            <a:off x="2943922" y="5992297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fd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0CF18-9567-B546-AECB-FA3190A2FA05}"/>
              </a:ext>
            </a:extLst>
          </p:cNvPr>
          <p:cNvSpPr txBox="1"/>
          <p:nvPr/>
        </p:nvSpPr>
        <p:spPr>
          <a:xfrm>
            <a:off x="8163950" y="594175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Fds</a:t>
            </a:r>
            <a:r>
              <a:rPr lang="en-US" dirty="0"/>
              <a:t> = Cores</a:t>
            </a:r>
          </a:p>
        </p:txBody>
      </p:sp>
    </p:spTree>
    <p:extLst>
      <p:ext uri="{BB962C8B-B14F-4D97-AF65-F5344CB8AC3E}">
        <p14:creationId xmlns:p14="http://schemas.microsoft.com/office/powerpoint/2010/main" val="336275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5DD6-DE4C-0F42-8A8C-34FE4D3C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C087-DC4B-FC4C-BD1E-52C9259A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Add/remove cores by Shenango</a:t>
            </a:r>
          </a:p>
          <a:p>
            <a:r>
              <a:rPr lang="en-US" dirty="0"/>
              <a:t>Don’t partition cores by work; each fault handled by one core</a:t>
            </a:r>
          </a:p>
          <a:p>
            <a:r>
              <a:rPr lang="en-US" dirty="0"/>
              <a:t>RDMA </a:t>
            </a:r>
            <a:r>
              <a:rPr lang="en-US" dirty="0" err="1"/>
              <a:t>qp</a:t>
            </a:r>
            <a:r>
              <a:rPr lang="en-US" dirty="0"/>
              <a:t> per core</a:t>
            </a:r>
          </a:p>
          <a:p>
            <a:r>
              <a:rPr lang="en-US" dirty="0"/>
              <a:t>Eviction on path – maybe one dedicated thread</a:t>
            </a:r>
          </a:p>
          <a:p>
            <a:r>
              <a:rPr lang="en-US" dirty="0"/>
              <a:t>Batched eviction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7319-F5CD-9D4E-92BB-661A25F3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1467-E6A4-C94C-95E4-EDB6A071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6557-D67A-1840-9D35-1065977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41BE-81A0-FD46-AEE3-E2E86302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Fastswap</a:t>
            </a:r>
          </a:p>
          <a:p>
            <a:pPr lvl="1"/>
            <a:r>
              <a:rPr lang="en-US" sz="2000" dirty="0"/>
              <a:t>Plugs in as a swap device; all process memory remote</a:t>
            </a:r>
          </a:p>
          <a:p>
            <a:pPr lvl="1"/>
            <a:r>
              <a:rPr lang="en-US" sz="2000" dirty="0"/>
              <a:t>Changes to local using </a:t>
            </a:r>
            <a:r>
              <a:rPr lang="en-US" sz="2000" dirty="0" err="1"/>
              <a:t>cgroups</a:t>
            </a:r>
            <a:endParaRPr lang="en-US" sz="2000" dirty="0"/>
          </a:p>
          <a:p>
            <a:pPr lvl="1"/>
            <a:r>
              <a:rPr lang="en-US" sz="2000" dirty="0"/>
              <a:t>Dedicated eviction core; but switches to all core-eviction (benchmarks, thresholds?)</a:t>
            </a:r>
          </a:p>
          <a:p>
            <a:r>
              <a:rPr lang="en-US" sz="2400" dirty="0"/>
              <a:t>Vanilla Memcached </a:t>
            </a:r>
          </a:p>
          <a:p>
            <a:pPr lvl="1"/>
            <a:r>
              <a:rPr lang="en-US" sz="2000" dirty="0"/>
              <a:t>From shenango’s branch; similar options </a:t>
            </a:r>
          </a:p>
          <a:p>
            <a:pPr lvl="1"/>
            <a:r>
              <a:rPr lang="en-US" sz="2000" dirty="0"/>
              <a:t>No “page dirtying” changes yet</a:t>
            </a:r>
          </a:p>
          <a:p>
            <a:r>
              <a:rPr lang="en-US" sz="2400" dirty="0" err="1"/>
              <a:t>Memaslap</a:t>
            </a:r>
            <a:r>
              <a:rPr lang="en-US" sz="2400" dirty="0"/>
              <a:t> client</a:t>
            </a:r>
          </a:p>
          <a:p>
            <a:pPr lvl="1"/>
            <a:r>
              <a:rPr lang="en-US" sz="2000" dirty="0"/>
              <a:t>Similar sized workload: 20B key, 80B </a:t>
            </a:r>
            <a:r>
              <a:rPr lang="en-US" sz="2000" dirty="0" err="1"/>
              <a:t>val</a:t>
            </a:r>
            <a:r>
              <a:rPr lang="en-US" sz="2000" dirty="0"/>
              <a:t>, 10M </a:t>
            </a:r>
            <a:r>
              <a:rPr lang="en-US" sz="2000" dirty="0" err="1"/>
              <a:t>kv</a:t>
            </a:r>
            <a:r>
              <a:rPr lang="en-US" sz="2000" dirty="0"/>
              <a:t> pairs</a:t>
            </a:r>
          </a:p>
          <a:p>
            <a:pPr lvl="1"/>
            <a:r>
              <a:rPr lang="en-US" sz="2000" dirty="0"/>
              <a:t>Uniform access: sectioned into windows, random access for each</a:t>
            </a:r>
          </a:p>
          <a:p>
            <a:pPr lvl="1"/>
            <a:r>
              <a:rPr lang="en-US" sz="2000" dirty="0"/>
              <a:t>Lot of concurrency (i.e., connections)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D83-13A7-1D48-A79D-6AECAA2E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92E4D-747F-6444-9A06-792B69E6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034" y="4932601"/>
            <a:ext cx="4533173" cy="151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AD375-B78E-2E48-BB6F-6477EFD9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43398" cy="3519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29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(1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6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11537</TotalTime>
  <Words>255</Words>
  <Application>Microsoft Macintosh PowerPoint</Application>
  <PresentationFormat>Widescreen</PresentationFormat>
  <Paragraphs>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Topics </vt:lpstr>
      <vt:lpstr>Fastswap</vt:lpstr>
      <vt:lpstr>Userfaultfd Scalability</vt:lpstr>
      <vt:lpstr>Userfaultfd Scalability</vt:lpstr>
      <vt:lpstr>Changes to Kona</vt:lpstr>
      <vt:lpstr>Main items </vt:lpstr>
      <vt:lpstr>Fastswap setup</vt:lpstr>
      <vt:lpstr>Native performance</vt:lpstr>
      <vt:lpstr>Fastswap (1 core)</vt:lpstr>
      <vt:lpstr>Shenango + Kona (1 core)</vt:lpstr>
      <vt:lpstr>Fastswap (2 core)</vt:lpstr>
      <vt:lpstr>Fastswap (3 core)</vt:lpstr>
      <vt:lpstr>Fastswap (4 core)</vt:lpstr>
      <vt:lpstr>Fastswap (5 core)</vt:lpstr>
      <vt:lpstr>Shenango (2 cores)</vt:lpstr>
      <vt:lpstr>Shenango (3 cores)</vt:lpstr>
      <vt:lpstr>Shenango (4 cores)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12</cp:revision>
  <dcterms:created xsi:type="dcterms:W3CDTF">2022-04-07T16:58:44Z</dcterms:created>
  <dcterms:modified xsi:type="dcterms:W3CDTF">2022-04-19T22:00:21Z</dcterms:modified>
</cp:coreProperties>
</file>