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06" r:id="rId2"/>
    <p:sldId id="449" r:id="rId3"/>
    <p:sldId id="451" r:id="rId4"/>
    <p:sldId id="456" r:id="rId5"/>
    <p:sldId id="458" r:id="rId6"/>
    <p:sldId id="459" r:id="rId7"/>
    <p:sldId id="457" r:id="rId8"/>
    <p:sldId id="45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/>
    <p:restoredTop sz="87429"/>
  </p:normalViewPr>
  <p:slideViewPr>
    <p:cSldViewPr snapToGrid="0" snapToObjects="1">
      <p:cViewPr varScale="1">
        <p:scale>
          <a:sx n="134" d="100"/>
          <a:sy n="134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6AC8-1D88-164E-8A6C-BE4512652DB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6649-A6AB-4944-B850-656383FA9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Bimodal 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6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Scalability affected by TLB shootdowns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36649-A6AB-4944-B850-656383FA9E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B496-3CEC-8E47-8483-A1D3FA40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3ED4-371C-6E40-BA84-CA2B4A9C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D4A-41EA-7049-A4D1-79E4A547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AAC1-1B32-D148-85EC-93FF3B3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B5D2-1750-E940-83A0-8A703123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1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862-93F1-8A48-A38D-AC09829B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8F6F4-BDA7-F145-9B57-46452859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DC19-0C05-6443-8B37-0BF95FE6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EF5E-DE9A-DB40-B2A3-68A572D0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94BF-9868-914B-9102-C99BE4D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3285-BAE8-254D-944E-1EA9B8751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626AA-D73B-674A-93DF-158742D6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3905-5329-3449-AEB0-BD5317F4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27F8-C5FC-F049-9230-744337C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2E09-52F7-DB4F-BE27-17BD0A64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8CF0-8CC4-0748-B048-EF5CDE48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F2A5-F83F-6B47-901B-17A2AED8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869A5-2513-9241-AEA4-3FA78FC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CCD4-C989-1441-B03E-1C1068F8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3E35-0FE4-9A49-A2E5-8E9BB6F4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BE1-EC10-8847-98E6-7AB92879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D326-3CE8-AF47-B8DD-707839434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5C87-7624-7844-AD81-F196E49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7F27-6C56-9A4E-A78F-4C16A1EF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40EC-2459-6349-84FF-43BC4EF6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D9C7-B978-784D-8040-F0BCB443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2150-5B44-EC48-92FD-7406484D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0065-5009-F54F-8941-A80E15EC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FA3F4-E3C3-A64C-AB4C-D3BA8BB5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4A91A-F64B-BF40-B20A-044F5F01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A2529-FBA9-3246-9A9F-AFF58C29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E8DF-37C6-6E44-8839-0CF52F26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F72-429E-134B-9B71-082B77BC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8D832-B766-D541-A557-44E0DB2AB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76981-D25F-364B-BD02-18106C75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89B8F-D9D3-914A-98D2-8D8A99087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870E4-7F1C-7142-8C27-6A7109F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E786-B35F-A14A-B35C-1E9F2EF9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3E51D-7278-F147-A94E-D3A603A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D2C9-214D-A04A-A9ED-22F75C8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B5BB4-39E4-4841-A058-150F5811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73B95-453E-CE4C-808B-4C6D7999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E694-04FD-B94B-88DC-84A1AA8D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99600-5C83-8544-B08D-1031C80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EBE-8C8D-1A4C-BBE3-CD25D33D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3B90-A0EA-DB4A-95F8-FA1218AA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F6DE-22DB-9042-B9F8-730510DC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AE38-06D6-F248-BF57-5533C872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A5F66-2252-5040-B545-044FE161E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EA7F6-A53F-2A4F-9457-24105FF3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818A-227D-FE44-8132-ADEE3C3E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4B55-DE8F-6046-A203-873C295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45F-44C2-6C44-804C-833357F4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392BF-8F22-5345-AF83-EDB981780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636BF-565A-4F47-BD96-832A94F7F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BFF7-D003-514E-9554-5C083AD2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1FC3-F746-7644-B6C8-7B3EFB9A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2F803-66FE-3E43-A04F-8254A668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98FBC-AE59-F24B-A64A-4DC71ED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40B-ACD6-A344-8376-17B0B4CC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AFB9-5734-7C49-B362-648F0338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D2B8-C4F7-E646-A2CD-0FCE78547B8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7DE9-68DD-124F-994C-5951E500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1F32-C252-2B4F-ABEB-D0C4947E8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81A8-7538-6D4F-B493-02B2EBA48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57D-8CBE-C040-9AE8-52EC637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8B2BB-C09A-B741-AAE0-D33568B1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Faults performance – one more bottleneck</a:t>
            </a:r>
          </a:p>
          <a:p>
            <a:r>
              <a:rPr lang="en-US" dirty="0"/>
              <a:t>Fault read-ahead performance</a:t>
            </a:r>
          </a:p>
          <a:p>
            <a:r>
              <a:rPr lang="en-US" dirty="0"/>
              <a:t>Eviction batching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Requires two </a:t>
            </a:r>
            <a:r>
              <a:rPr lang="en-US" dirty="0" err="1">
                <a:solidFill>
                  <a:schemeClr val="accent1"/>
                </a:solidFill>
              </a:rPr>
              <a:t>syscalls</a:t>
            </a:r>
            <a:r>
              <a:rPr lang="en-US" dirty="0">
                <a:solidFill>
                  <a:schemeClr val="accent1"/>
                </a:solidFill>
              </a:rPr>
              <a:t> with TLB shootdowns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WP </a:t>
            </a:r>
            <a:r>
              <a:rPr lang="en-US" dirty="0" err="1">
                <a:solidFill>
                  <a:schemeClr val="accent1"/>
                </a:solidFill>
              </a:rPr>
              <a:t>syscall</a:t>
            </a:r>
            <a:r>
              <a:rPr lang="en-US" dirty="0">
                <a:solidFill>
                  <a:schemeClr val="accent1"/>
                </a:solidFill>
              </a:rPr>
              <a:t>: no batched call yet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Madv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syscall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Process_madvise</a:t>
            </a:r>
            <a:r>
              <a:rPr lang="en-US" dirty="0">
                <a:solidFill>
                  <a:schemeClr val="accent1"/>
                </a:solidFill>
              </a:rPr>
              <a:t> for both </a:t>
            </a:r>
            <a:r>
              <a:rPr lang="en-US" dirty="0" err="1">
                <a:solidFill>
                  <a:schemeClr val="accent1"/>
                </a:solidFill>
              </a:rPr>
              <a:t>syscall</a:t>
            </a:r>
            <a:r>
              <a:rPr lang="en-US" dirty="0">
                <a:solidFill>
                  <a:schemeClr val="accent1"/>
                </a:solidFill>
              </a:rPr>
              <a:t> &amp; TLB batching</a:t>
            </a:r>
          </a:p>
          <a:p>
            <a:pPr lvl="1"/>
            <a:r>
              <a:rPr lang="en-US" dirty="0"/>
              <a:t>TLB </a:t>
            </a:r>
            <a:r>
              <a:rPr lang="en-US"/>
              <a:t>shootdowns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3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F8A2D5-A78D-6C4F-82FA-9222C0FE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6" y="2557335"/>
            <a:ext cx="4568832" cy="2938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B616E3-81CC-1245-AC26-3DDCC8E69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57335"/>
            <a:ext cx="4352724" cy="29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1B2-84E2-C94A-AAB6-41371611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read-ahead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B4924-B4B4-E84E-9200-229BAEAC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48" y="2305000"/>
            <a:ext cx="4839138" cy="3266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05AD4-6B8C-8148-855D-C228BF71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21" y="2305000"/>
            <a:ext cx="4839138" cy="3266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B4F61-A36B-AB4B-A25F-75E5638DDB16}"/>
              </a:ext>
            </a:extLst>
          </p:cNvPr>
          <p:cNvSpPr txBox="1"/>
          <p:nvPr/>
        </p:nvSpPr>
        <p:spPr>
          <a:xfrm>
            <a:off x="2860695" y="5707117"/>
            <a:ext cx="66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7FD2F-58C2-7C40-A1CF-D32AF4B85B82}"/>
              </a:ext>
            </a:extLst>
          </p:cNvPr>
          <p:cNvSpPr txBox="1"/>
          <p:nvPr/>
        </p:nvSpPr>
        <p:spPr>
          <a:xfrm>
            <a:off x="8496868" y="5707117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324520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F8C9-4E05-4843-BDD8-69775F9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Madvise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E676F-1B25-0748-AC0B-BF5712E2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9174"/>
            <a:ext cx="3981450" cy="31991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70220B-35A4-9042-AA44-0FCDC5B4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74" y="1875354"/>
            <a:ext cx="6021826" cy="3946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C5904-27DB-FE4E-AF35-DF5EE96D6DC2}"/>
              </a:ext>
            </a:extLst>
          </p:cNvPr>
          <p:cNvSpPr txBox="1"/>
          <p:nvPr/>
        </p:nvSpPr>
        <p:spPr>
          <a:xfrm>
            <a:off x="1965434" y="5636964"/>
            <a:ext cx="18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Micro-benchmark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EABBD-3DD3-564C-A114-21701DA86FD0}"/>
              </a:ext>
            </a:extLst>
          </p:cNvPr>
          <p:cNvSpPr txBox="1"/>
          <p:nvPr/>
        </p:nvSpPr>
        <p:spPr>
          <a:xfrm>
            <a:off x="7302432" y="5979576"/>
            <a:ext cx="292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Eden Eviction (no write-back)</a:t>
            </a:r>
          </a:p>
        </p:txBody>
      </p:sp>
    </p:spTree>
    <p:extLst>
      <p:ext uri="{BB962C8B-B14F-4D97-AF65-F5344CB8AC3E}">
        <p14:creationId xmlns:p14="http://schemas.microsoft.com/office/powerpoint/2010/main" val="31038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4D2-571A-DD44-9F09-BA8AA6E0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shootdowns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93A4-5F58-9440-AB8A-E537A593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paging systems, not just Eden</a:t>
            </a:r>
          </a:p>
          <a:p>
            <a:r>
              <a:rPr lang="en-US" dirty="0"/>
              <a:t>At least one shootdown/flush (on all cores) per eviction</a:t>
            </a:r>
          </a:p>
          <a:p>
            <a:r>
              <a:rPr lang="en-US" dirty="0"/>
              <a:t>Either individual shootdowns or flush</a:t>
            </a:r>
          </a:p>
          <a:p>
            <a:pPr lvl="1"/>
            <a:r>
              <a:rPr lang="en-US" dirty="0"/>
              <a:t>Trade-off Scalability vs Application Performance</a:t>
            </a:r>
          </a:p>
          <a:p>
            <a:pPr lvl="1"/>
            <a:r>
              <a:rPr lang="en-US" dirty="0"/>
              <a:t>What if we flush every 100 pages? High tail latencies</a:t>
            </a:r>
          </a:p>
        </p:txBody>
      </p:sp>
    </p:spTree>
    <p:extLst>
      <p:ext uri="{BB962C8B-B14F-4D97-AF65-F5344CB8AC3E}">
        <p14:creationId xmlns:p14="http://schemas.microsoft.com/office/powerpoint/2010/main" val="396767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BD5D-8702-AB45-BA21-3ED63207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4EAE-8258-614C-9244-98DBCED95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Hot, warm, cold lists</a:t>
            </a:r>
          </a:p>
          <a:p>
            <a:r>
              <a:rPr lang="en-US" dirty="0"/>
              <a:t>When to bump? </a:t>
            </a:r>
          </a:p>
          <a:p>
            <a:pPr lvl="1"/>
            <a:r>
              <a:rPr lang="en-US" dirty="0"/>
              <a:t>Synchronously during the hint</a:t>
            </a:r>
          </a:p>
          <a:p>
            <a:pPr lvl="1"/>
            <a:r>
              <a:rPr lang="en-US" dirty="0"/>
              <a:t>Asynchronously bump between lists based on hot flags</a:t>
            </a:r>
          </a:p>
          <a:p>
            <a:pPr lvl="1"/>
            <a:r>
              <a:rPr lang="en-US" dirty="0"/>
              <a:t>Does synchronous yield an advantage?</a:t>
            </a:r>
          </a:p>
        </p:txBody>
      </p:sp>
    </p:spTree>
    <p:extLst>
      <p:ext uri="{BB962C8B-B14F-4D97-AF65-F5344CB8AC3E}">
        <p14:creationId xmlns:p14="http://schemas.microsoft.com/office/powerpoint/2010/main" val="253965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010A-B6C5-3940-ABFC-1ECB326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UFFD Ops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91039-D3D5-854C-82BE-FF7EBB00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6" y="2087370"/>
            <a:ext cx="4861844" cy="3713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DB385-34F3-9A4F-94C0-08462AD5A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60" y="2547308"/>
            <a:ext cx="5147818" cy="32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9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5B6C-1FC5-B94D-B1E6-73BEA8A2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Eviction- two </a:t>
            </a:r>
            <a:r>
              <a:rPr lang="en-US" dirty="0" err="1"/>
              <a:t>syscalls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4A9232-BA76-C94F-B9BF-2A90BE62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77" y="1950545"/>
            <a:ext cx="5562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153165</TotalTime>
  <Words>145</Words>
  <Application>Microsoft Macintosh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Agenda</vt:lpstr>
      <vt:lpstr>Faults performance</vt:lpstr>
      <vt:lpstr>Fault read-ahead performance</vt:lpstr>
      <vt:lpstr>Process Madvise</vt:lpstr>
      <vt:lpstr>TLB shootdowns</vt:lpstr>
      <vt:lpstr>Eviction policy</vt:lpstr>
      <vt:lpstr>UFFD Ops Performance</vt:lpstr>
      <vt:lpstr>Eviction- two syscalls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</dc:title>
  <dc:creator>Anil Yelam (c)</dc:creator>
  <cp:lastModifiedBy>Anil Yelam (c)</cp:lastModifiedBy>
  <cp:revision>305</cp:revision>
  <dcterms:created xsi:type="dcterms:W3CDTF">2022-04-07T16:58:44Z</dcterms:created>
  <dcterms:modified xsi:type="dcterms:W3CDTF">2022-10-31T19:58:45Z</dcterms:modified>
</cp:coreProperties>
</file>