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9" r:id="rId2"/>
    <p:sldId id="381" r:id="rId3"/>
    <p:sldId id="382" r:id="rId4"/>
    <p:sldId id="383" r:id="rId5"/>
    <p:sldId id="393" r:id="rId6"/>
    <p:sldId id="391" r:id="rId7"/>
    <p:sldId id="384" r:id="rId8"/>
    <p:sldId id="401" r:id="rId9"/>
    <p:sldId id="402" r:id="rId10"/>
    <p:sldId id="398" r:id="rId11"/>
    <p:sldId id="394" r:id="rId12"/>
    <p:sldId id="400" r:id="rId13"/>
    <p:sldId id="396" r:id="rId14"/>
    <p:sldId id="395" r:id="rId15"/>
    <p:sldId id="397" r:id="rId16"/>
    <p:sldId id="387" r:id="rId17"/>
    <p:sldId id="388" r:id="rId18"/>
    <p:sldId id="380" r:id="rId19"/>
    <p:sldId id="389" r:id="rId20"/>
    <p:sldId id="386" r:id="rId21"/>
    <p:sldId id="366" r:id="rId22"/>
    <p:sldId id="368" r:id="rId23"/>
    <p:sldId id="369" r:id="rId24"/>
    <p:sldId id="372" r:id="rId25"/>
    <p:sldId id="373" r:id="rId26"/>
    <p:sldId id="378" r:id="rId27"/>
    <p:sldId id="362" r:id="rId28"/>
    <p:sldId id="364" r:id="rId29"/>
    <p:sldId id="363" r:id="rId30"/>
    <p:sldId id="367" r:id="rId31"/>
    <p:sldId id="3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/>
    <p:restoredTop sz="84812"/>
  </p:normalViewPr>
  <p:slideViewPr>
    <p:cSldViewPr snapToGrid="0" snapToObjects="1">
      <p:cViewPr>
        <p:scale>
          <a:sx n="130" d="100"/>
          <a:sy n="130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Fraction of lines of code on x-axis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avin.dev/tpcds-benchmark-on-clickhouse-part1/" TargetMode="External"/><Relationship Id="rId3" Type="http://schemas.openxmlformats.org/officeDocument/2006/relationships/hyperlink" Target="https://dbdb.io/db/hyrise" TargetMode="External"/><Relationship Id="rId7" Type="http://schemas.openxmlformats.org/officeDocument/2006/relationships/hyperlink" Target="https://dbdb.io/db/clickhouse" TargetMode="External"/><Relationship Id="rId12" Type="http://schemas.openxmlformats.org/officeDocument/2006/relationships/hyperlink" Target="https://dbdb.io/db/voltdb" TargetMode="External"/><Relationship Id="rId2" Type="http://schemas.openxmlformats.org/officeDocument/2006/relationships/hyperlink" Target="https://dbdb.io/browse?programming=c&amp;programming=cplusplus&amp;type=open-source&amp;storage-architecture=in-memory&amp;q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db.io/db/silo" TargetMode="External"/><Relationship Id="rId11" Type="http://schemas.openxmlformats.org/officeDocument/2006/relationships/hyperlink" Target="https://dbdb.io/db/memcached" TargetMode="External"/><Relationship Id="rId5" Type="http://schemas.openxmlformats.org/officeDocument/2006/relationships/hyperlink" Target="https://dbdb.io/db/impala" TargetMode="External"/><Relationship Id="rId10" Type="http://schemas.openxmlformats.org/officeDocument/2006/relationships/hyperlink" Target="https://dbdb.io/db/mariadb" TargetMode="External"/><Relationship Id="rId4" Type="http://schemas.openxmlformats.org/officeDocument/2006/relationships/hyperlink" Target="https://dbdb.io/db/rocksdb" TargetMode="External"/><Relationship Id="rId9" Type="http://schemas.openxmlformats.org/officeDocument/2006/relationships/hyperlink" Target="http://dragonfly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PARSEC with Kona</a:t>
            </a:r>
          </a:p>
          <a:p>
            <a:r>
              <a:rPr lang="en-US" dirty="0"/>
              <a:t>Improving the story of hints</a:t>
            </a:r>
          </a:p>
          <a:p>
            <a:r>
              <a:rPr lang="en-US" dirty="0"/>
              <a:t>Synthetic numbers with </a:t>
            </a:r>
            <a:r>
              <a:rPr lang="en-US" i="1" dirty="0" err="1"/>
              <a:t>pthreads</a:t>
            </a:r>
            <a:r>
              <a:rPr lang="en-US" dirty="0"/>
              <a:t> and </a:t>
            </a:r>
            <a:r>
              <a:rPr lang="en-US" i="1" dirty="0"/>
              <a:t>Kona-based hints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67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pthreads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F6390-EFD1-EC4E-8179-4A8B4D3B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23" y="1522568"/>
            <a:ext cx="7539671" cy="5335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5C391-AD0B-8146-86A6-6E234118A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20" y="1522568"/>
            <a:ext cx="7539674" cy="5335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91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(Varying concurrency at </a:t>
            </a:r>
            <a:r>
              <a:rPr lang="en-US" sz="1600" b="1" dirty="0"/>
              <a:t>25%</a:t>
            </a:r>
            <a:r>
              <a:rPr lang="en-US" sz="1600" dirty="0"/>
              <a:t> local memory)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C9EED-6102-CF4B-A20F-BEF13930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85" y="1808675"/>
            <a:ext cx="9518047" cy="483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869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(Varying concurrency at </a:t>
            </a:r>
            <a:r>
              <a:rPr lang="en-US" sz="1600" b="1" dirty="0"/>
              <a:t>50%</a:t>
            </a:r>
            <a:r>
              <a:rPr lang="en-US" sz="1600" dirty="0"/>
              <a:t> local memory)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5878-CF05-A74F-A3CD-558586EE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84" y="1808674"/>
            <a:ext cx="9518047" cy="483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72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kona</a:t>
            </a:r>
            <a:r>
              <a:rPr lang="en-US" sz="1600" dirty="0"/>
              <a:t>-based page checks)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F6390-EFD1-EC4E-8179-4A8B4D3B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23" y="1522568"/>
            <a:ext cx="7539671" cy="5335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7C773-8FEA-B14A-86F3-0BD6BB3C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19" y="1522567"/>
            <a:ext cx="7539675" cy="5335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285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kona</a:t>
            </a:r>
            <a:r>
              <a:rPr lang="en-US" sz="1600" dirty="0"/>
              <a:t>-based page checks and second-chance eviction)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F6390-EFD1-EC4E-8179-4A8B4D3B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23" y="1522568"/>
            <a:ext cx="7539671" cy="5335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10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1096-8D3C-644D-88FF-0620BD28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DDB8-99F1-5C41-8299-7716DCF0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8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DBFD-1B27-564F-BFC7-5D261410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DAB6-423B-5B4D-900A-F81AC45C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on AIFM &amp; Kona (with LOC numbers)</a:t>
            </a:r>
          </a:p>
          <a:p>
            <a:r>
              <a:rPr lang="en-US" dirty="0"/>
              <a:t>More work on hints </a:t>
            </a:r>
          </a:p>
          <a:p>
            <a:r>
              <a:rPr lang="en-US" dirty="0"/>
              <a:t>Invite Amy for Monday?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9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407C-BC98-204C-8A4B-35B2584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DFDB-1A27-A742-8DC2-F8D486CE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3FB-6123-9C45-9C86-E2FC88B2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591E-FF4E-AB4A-B785-7F42C901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ASPLOS reviews/reaction</a:t>
            </a:r>
          </a:p>
          <a:p>
            <a:r>
              <a:rPr lang="en-US" dirty="0"/>
              <a:t>PARSEC with Kona</a:t>
            </a:r>
          </a:p>
          <a:p>
            <a:r>
              <a:rPr lang="en-US" dirty="0"/>
              <a:t>Hunt for In-memory databases</a:t>
            </a:r>
          </a:p>
        </p:txBody>
      </p:sp>
    </p:spTree>
    <p:extLst>
      <p:ext uri="{BB962C8B-B14F-4D97-AF65-F5344CB8AC3E}">
        <p14:creationId xmlns:p14="http://schemas.microsoft.com/office/powerpoint/2010/main" val="286586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(5% local mem)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1BEA1-B47A-7643-A7AE-4196D3D4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2"/>
            <a:ext cx="2652221" cy="1512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B6AB5-0339-CA4C-8F55-16301007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808" y="2048677"/>
            <a:ext cx="6210783" cy="4172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866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3B34-D3BB-BB43-8FAC-93C4496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ASPLOS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CE50-5778-604D-8622-A6255593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Reaction</a:t>
            </a:r>
          </a:p>
          <a:p>
            <a:r>
              <a:rPr lang="en-US" dirty="0"/>
              <a:t>List of action items</a:t>
            </a:r>
          </a:p>
          <a:p>
            <a:r>
              <a:rPr lang="en-US" dirty="0"/>
              <a:t>Plan for resubmission</a:t>
            </a:r>
          </a:p>
          <a:p>
            <a:r>
              <a:rPr lang="en-US" dirty="0"/>
              <a:t>Amy’s feedback</a:t>
            </a:r>
          </a:p>
        </p:txBody>
      </p:sp>
    </p:spTree>
    <p:extLst>
      <p:ext uri="{BB962C8B-B14F-4D97-AF65-F5344CB8AC3E}">
        <p14:creationId xmlns:p14="http://schemas.microsoft.com/office/powerpoint/2010/main" val="219618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CC54-C8A3-AD47-BDE9-0300CDB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on Kona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595E-52FD-A444-B24D-E8E798A5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073"/>
            <a:ext cx="10710346" cy="4019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507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CC54-C8A3-AD47-BDE9-0300CDB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with Kona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1EEC900-CF91-934F-98E7-372640192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296"/>
            <a:ext cx="10515600" cy="3946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7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(5% local mem)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1BEA1-B47A-7643-A7AE-4196D3D4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392" y="1530611"/>
            <a:ext cx="3142156" cy="1791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B6AB5-0339-CA4C-8F55-163010072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08" y="2048677"/>
            <a:ext cx="6210783" cy="4172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13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(25% local mem)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225F7F-ED53-1C4D-BDC9-AC26F2FB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08" y="2048677"/>
            <a:ext cx="6210782" cy="417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F04E5-DC43-1B42-BC93-B01C74A0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1"/>
            <a:ext cx="3142156" cy="179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57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(50% local mem)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244DE-865C-E04E-96DB-9A4FAEE6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07" y="2048677"/>
            <a:ext cx="6210783" cy="4172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2CB37-F2DE-EA4F-A36E-38EA0226B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1"/>
            <a:ext cx="3142156" cy="179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514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B163F-311A-824F-A5DC-C8D4BCAC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50" y="1836581"/>
            <a:ext cx="5836850" cy="4558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973914-CB72-5A45-848C-A3E7CDBAA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462757"/>
            <a:ext cx="103886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658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D13-9542-004B-9DF9-1688F597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B6625-4075-A14F-910E-451281819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14459"/>
              </p:ext>
            </p:extLst>
          </p:nvPr>
        </p:nvGraphicFramePr>
        <p:xfrm>
          <a:off x="2111325" y="2090098"/>
          <a:ext cx="7969349" cy="3533974"/>
        </p:xfrm>
        <a:graphic>
          <a:graphicData uri="http://schemas.openxmlformats.org/drawingml/2006/table">
            <a:tbl>
              <a:tblPr/>
              <a:tblGrid>
                <a:gridCol w="990665">
                  <a:extLst>
                    <a:ext uri="{9D8B030D-6E8A-4147-A177-3AD203B41FA5}">
                      <a16:colId xmlns:a16="http://schemas.microsoft.com/office/drawing/2014/main" val="2076826944"/>
                    </a:ext>
                  </a:extLst>
                </a:gridCol>
                <a:gridCol w="1009963">
                  <a:extLst>
                    <a:ext uri="{9D8B030D-6E8A-4147-A177-3AD203B41FA5}">
                      <a16:colId xmlns:a16="http://schemas.microsoft.com/office/drawing/2014/main" val="1161400474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3319459512"/>
                    </a:ext>
                  </a:extLst>
                </a:gridCol>
                <a:gridCol w="957840">
                  <a:extLst>
                    <a:ext uri="{9D8B030D-6E8A-4147-A177-3AD203B41FA5}">
                      <a16:colId xmlns:a16="http://schemas.microsoft.com/office/drawing/2014/main" val="4014283793"/>
                    </a:ext>
                  </a:extLst>
                </a:gridCol>
                <a:gridCol w="1412363">
                  <a:extLst>
                    <a:ext uri="{9D8B030D-6E8A-4147-A177-3AD203B41FA5}">
                      <a16:colId xmlns:a16="http://schemas.microsoft.com/office/drawing/2014/main" val="603312058"/>
                    </a:ext>
                  </a:extLst>
                </a:gridCol>
                <a:gridCol w="2633876">
                  <a:extLst>
                    <a:ext uri="{9D8B030D-6E8A-4147-A177-3AD203B41FA5}">
                      <a16:colId xmlns:a16="http://schemas.microsoft.com/office/drawing/2014/main" val="2431093628"/>
                    </a:ext>
                  </a:extLst>
                </a:gridCol>
              </a:tblGrid>
              <a:tr h="2637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Databases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2"/>
                        </a:rPr>
                        <a:t>link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model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Interface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TXN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Known Available Benchmarks</a:t>
                      </a: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8838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Altibase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803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Hyrise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Research, Academic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1891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  <a:t>RocksDB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Popular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005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  <a:t>Impala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Hadoop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40891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6"/>
                        </a:rPr>
                        <a:t>Silo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YCSB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Ported on Shenango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9947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7"/>
                        </a:rPr>
                        <a:t>ClickHouse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8"/>
                        </a:rPr>
                        <a:t>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OLAP database,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0376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9"/>
                        </a:rPr>
                        <a:t>Dragonfly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655335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0"/>
                        </a:rPr>
                        <a:t>MariaDB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Commercial,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52930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1"/>
                        </a:rPr>
                        <a:t>Memcached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327482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2"/>
                        </a:rPr>
                        <a:t>VoltDB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Only OLTP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090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D8CA32D-7810-E142-9E47-51AE98C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3044" y="1645082"/>
            <a:ext cx="227829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97C6-0BA9-A04C-9414-52DFA2B44D7D}"/>
              </a:ext>
            </a:extLst>
          </p:cNvPr>
          <p:cNvSpPr txBox="1"/>
          <p:nvPr/>
        </p:nvSpPr>
        <p:spPr>
          <a:xfrm>
            <a:off x="4956852" y="5801558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dbdb.io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0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71DA-6E5E-3446-8520-2076266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AIFM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E3B2-0F6F-CC44-8197-C44AA93D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Amy’s suggestion</a:t>
            </a:r>
          </a:p>
          <a:p>
            <a:r>
              <a:rPr lang="en-US" dirty="0"/>
              <a:t>Quantifying developer effort</a:t>
            </a:r>
          </a:p>
          <a:p>
            <a:r>
              <a:rPr lang="en-US" dirty="0"/>
              <a:t>Apps to compare to AIFM</a:t>
            </a:r>
          </a:p>
          <a:p>
            <a:pPr lvl="1"/>
            <a:r>
              <a:rPr lang="en-US" dirty="0"/>
              <a:t>Synthetic </a:t>
            </a:r>
          </a:p>
          <a:p>
            <a:pPr lvl="1"/>
            <a:r>
              <a:rPr lang="en-US" dirty="0"/>
              <a:t>C++ Dataframe library </a:t>
            </a:r>
            <a:r>
              <a:rPr lang="en-US" dirty="0">
                <a:sym typeface="Wingdings" pitchFamily="2" charset="2"/>
              </a:rPr>
              <a:t> new app?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22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AABA-4866-D746-963B-2E1BC7DA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Space-bounded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852A-068A-0C4A-B006-C81B440D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Left-first, depth-first scheduling (no memory info)</a:t>
            </a:r>
          </a:p>
          <a:p>
            <a:pPr lvl="1"/>
            <a:r>
              <a:rPr lang="en-US" dirty="0"/>
              <a:t>LIFO work queues</a:t>
            </a:r>
          </a:p>
          <a:p>
            <a:pPr lvl="1"/>
            <a:r>
              <a:rPr lang="en-US" dirty="0"/>
              <a:t>Per-processor or global</a:t>
            </a:r>
          </a:p>
          <a:p>
            <a:r>
              <a:rPr lang="en-US" dirty="0"/>
              <a:t>Schedule thread with likely best resident set to finish faster</a:t>
            </a:r>
          </a:p>
          <a:p>
            <a:pPr lvl="1"/>
            <a:r>
              <a:rPr lang="en-US" dirty="0"/>
              <a:t>Similar to thread-RSS mapping</a:t>
            </a:r>
          </a:p>
          <a:p>
            <a:r>
              <a:rPr lang="en-US" dirty="0"/>
              <a:t>Limit fanout of ready threads at any point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(25% local mem)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225F7F-ED53-1C4D-BDC9-AC26F2FB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08" y="2048677"/>
            <a:ext cx="6210782" cy="417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F04E5-DC43-1B42-BC93-B01C74A0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1"/>
            <a:ext cx="3142156" cy="179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263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726F-7054-254A-B903-A1F81432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FBAB-C502-2248-A8A0-0763F9F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on Eden</a:t>
            </a:r>
          </a:p>
          <a:p>
            <a:pPr lvl="1"/>
            <a:r>
              <a:rPr lang="en-US" dirty="0"/>
              <a:t>AIFM and Fastswap partly setup</a:t>
            </a:r>
          </a:p>
          <a:p>
            <a:r>
              <a:rPr lang="en-US" dirty="0" err="1"/>
              <a:t>SiloDB</a:t>
            </a:r>
            <a:r>
              <a:rPr lang="en-US" dirty="0"/>
              <a:t> on Eden</a:t>
            </a:r>
          </a:p>
          <a:p>
            <a:pPr lvl="1"/>
            <a:r>
              <a:rPr lang="en-US" dirty="0"/>
              <a:t>Comparison with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Re-run apps with Kona-based page 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54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51DF-5804-854E-A84C-E37366DA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1DD-A939-2B47-9807-DCF2C409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(50% local mem)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244DE-865C-E04E-96DB-9A4FAEE6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07" y="2048677"/>
            <a:ext cx="6210783" cy="4172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2CB37-F2DE-EA4F-A36E-38EA0226B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1"/>
            <a:ext cx="3142156" cy="179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618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DFA5-0B81-CB46-AF22-9367916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33C3-7AFB-DC41-9F9A-EB947F35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Comparing </a:t>
            </a:r>
            <a:r>
              <a:rPr lang="en-US" dirty="0" err="1"/>
              <a:t>Dataframes</a:t>
            </a:r>
            <a:r>
              <a:rPr lang="en-US" dirty="0"/>
              <a:t> with AIFM and Fastswap</a:t>
            </a:r>
          </a:p>
          <a:p>
            <a:pPr lvl="1"/>
            <a:r>
              <a:rPr lang="en-US" dirty="0"/>
              <a:t>AIFM and </a:t>
            </a:r>
            <a:r>
              <a:rPr lang="en-US" dirty="0" err="1"/>
              <a:t>Dataframes</a:t>
            </a:r>
            <a:r>
              <a:rPr lang="en-US" dirty="0"/>
              <a:t> almost setup</a:t>
            </a:r>
          </a:p>
          <a:p>
            <a:pPr lvl="1"/>
            <a:r>
              <a:rPr lang="en-US" dirty="0"/>
              <a:t>Plan to include </a:t>
            </a:r>
            <a:r>
              <a:rPr lang="en-US" dirty="0" err="1"/>
              <a:t>SiloDB</a:t>
            </a:r>
            <a:endParaRPr lang="en-US" dirty="0"/>
          </a:p>
          <a:p>
            <a:r>
              <a:rPr lang="en-US" dirty="0"/>
              <a:t>Resident-set aware scheduling for Sort</a:t>
            </a:r>
          </a:p>
          <a:p>
            <a:r>
              <a:rPr lang="en-US" u="sng" dirty="0"/>
              <a:t>Annotations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today</a:t>
            </a:r>
            <a:r>
              <a:rPr lang="en-US" dirty="0"/>
              <a:t>)</a:t>
            </a:r>
            <a:endParaRPr lang="en-US" u="sng" dirty="0"/>
          </a:p>
          <a:p>
            <a:pPr lvl="1"/>
            <a:r>
              <a:rPr lang="en-US" dirty="0"/>
              <a:t>Automatically adding hints</a:t>
            </a:r>
          </a:p>
          <a:p>
            <a:pPr lvl="1"/>
            <a:r>
              <a:rPr lang="en-US" dirty="0"/>
              <a:t>Using hints for more: hotness tracking for better eviction</a:t>
            </a:r>
          </a:p>
          <a:p>
            <a:pPr lvl="1"/>
            <a:r>
              <a:rPr lang="en-US" dirty="0"/>
              <a:t>Idea is to contrast with AIFM – “similar” benefits with </a:t>
            </a:r>
          </a:p>
          <a:p>
            <a:pPr lvl="2"/>
            <a:r>
              <a:rPr lang="en-US" i="1" dirty="0"/>
              <a:t>less overhead</a:t>
            </a:r>
            <a:r>
              <a:rPr lang="en-US" dirty="0"/>
              <a:t> (only at few code locations)</a:t>
            </a:r>
          </a:p>
          <a:p>
            <a:pPr lvl="2"/>
            <a:r>
              <a:rPr lang="en-US" dirty="0"/>
              <a:t>Much less programmer effort</a:t>
            </a:r>
          </a:p>
        </p:txBody>
      </p:sp>
    </p:spTree>
    <p:extLst>
      <p:ext uri="{BB962C8B-B14F-4D97-AF65-F5344CB8AC3E}">
        <p14:creationId xmlns:p14="http://schemas.microsoft.com/office/powerpoint/2010/main" val="227867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D958-33D4-9946-AFCB-E44EAC7E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hotness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4B81-4DD1-ED4E-A223-C1025D78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3388"/>
          </a:xfrm>
        </p:spPr>
        <p:txBody>
          <a:bodyPr/>
          <a:lstStyle/>
          <a:p>
            <a:r>
              <a:rPr lang="en-US" dirty="0"/>
              <a:t>Other systems:</a:t>
            </a:r>
          </a:p>
          <a:p>
            <a:pPr lvl="1"/>
            <a:r>
              <a:rPr lang="en-US" dirty="0"/>
              <a:t>Fastswap and other kernel systems have page access bit</a:t>
            </a:r>
          </a:p>
          <a:p>
            <a:pPr lvl="1"/>
            <a:r>
              <a:rPr lang="en-US" dirty="0"/>
              <a:t>AIFM has far memory pointers – indirect reference</a:t>
            </a:r>
          </a:p>
          <a:p>
            <a:r>
              <a:rPr lang="en-US" dirty="0"/>
              <a:t>One use for the “hit” path</a:t>
            </a:r>
          </a:p>
          <a:p>
            <a:r>
              <a:rPr lang="en-US" dirty="0"/>
              <a:t>Requires </a:t>
            </a:r>
            <a:r>
              <a:rPr lang="en-US" dirty="0" err="1"/>
              <a:t>kona</a:t>
            </a:r>
            <a:r>
              <a:rPr lang="en-US" dirty="0"/>
              <a:t>-based checks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E14EE5-AD07-A549-9FFF-D6FF32FF6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25339"/>
              </p:ext>
            </p:extLst>
          </p:nvPr>
        </p:nvGraphicFramePr>
        <p:xfrm>
          <a:off x="2942542" y="4420433"/>
          <a:ext cx="6306915" cy="1637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889">
                  <a:extLst>
                    <a:ext uri="{9D8B030D-6E8A-4147-A177-3AD203B41FA5}">
                      <a16:colId xmlns:a16="http://schemas.microsoft.com/office/drawing/2014/main" val="1555350171"/>
                    </a:ext>
                  </a:extLst>
                </a:gridCol>
                <a:gridCol w="1180618">
                  <a:extLst>
                    <a:ext uri="{9D8B030D-6E8A-4147-A177-3AD203B41FA5}">
                      <a16:colId xmlns:a16="http://schemas.microsoft.com/office/drawing/2014/main" val="1964726681"/>
                    </a:ext>
                  </a:extLst>
                </a:gridCol>
                <a:gridCol w="2465408">
                  <a:extLst>
                    <a:ext uri="{9D8B030D-6E8A-4147-A177-3AD203B41FA5}">
                      <a16:colId xmlns:a16="http://schemas.microsoft.com/office/drawing/2014/main" val="3736491421"/>
                    </a:ext>
                  </a:extLst>
                </a:gridCol>
              </a:tblGrid>
              <a:tr h="540348">
                <a:tc>
                  <a:txBody>
                    <a:bodyPr/>
                    <a:lstStyle/>
                    <a:p>
                      <a:r>
                        <a:rPr lang="en-US" sz="2400" dirty="0"/>
                        <a:t>Cost of Page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vDSO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52639"/>
                  </a:ext>
                </a:extLst>
              </a:tr>
              <a:tr h="313059"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120ns (+/- 20)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8516"/>
                  </a:ext>
                </a:extLst>
              </a:tr>
              <a:tr h="313059"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 µs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120ns (+/- 20)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84538"/>
                  </a:ext>
                </a:extLst>
              </a:tr>
              <a:tr h="313059">
                <a:tc>
                  <a:txBody>
                    <a:bodyPr/>
                    <a:lstStyle/>
                    <a:p>
                      <a:r>
                        <a:rPr lang="en-US" dirty="0"/>
                        <a:t>Hit + set </a:t>
                      </a:r>
                      <a:r>
                        <a:rPr lang="en-US" b="1" dirty="0"/>
                        <a:t>hot</a:t>
                      </a:r>
                      <a:r>
                        <a:rPr lang="en-US" dirty="0"/>
                        <a:t> bit if not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160ns (+/- 20)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1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03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D7A0-B3D7-354D-92A2-FE22237D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automatically annotate?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CFEB-612C-EA4A-AD22-E71082EB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Challenges</a:t>
            </a:r>
            <a:r>
              <a:rPr lang="en-US" dirty="0"/>
              <a:t>:</a:t>
            </a:r>
          </a:p>
          <a:p>
            <a:r>
              <a:rPr lang="en-US" dirty="0"/>
              <a:t>Finding the exact variable</a:t>
            </a:r>
          </a:p>
          <a:p>
            <a:r>
              <a:rPr lang="en-US" dirty="0"/>
              <a:t>Shared/pre-compiled libraries</a:t>
            </a:r>
          </a:p>
        </p:txBody>
      </p:sp>
    </p:spTree>
    <p:extLst>
      <p:ext uri="{BB962C8B-B14F-4D97-AF65-F5344CB8AC3E}">
        <p14:creationId xmlns:p14="http://schemas.microsoft.com/office/powerpoint/2010/main" val="119420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0255-9929-484E-8E0C-D0EFB54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45B-4D8A-654C-9C5B-B522FFD7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2269337"/>
            <a:ext cx="4500716" cy="346391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Suspect</a:t>
            </a:r>
            <a:r>
              <a:rPr lang="en-US" dirty="0"/>
              <a:t>: sync primitives</a:t>
            </a:r>
          </a:p>
          <a:p>
            <a:r>
              <a:rPr lang="en-US" sz="2000" b="1" dirty="0"/>
              <a:t>Sort</a:t>
            </a:r>
            <a:r>
              <a:rPr lang="en-US" sz="2000" dirty="0"/>
              <a:t> doesn’t do much locking</a:t>
            </a:r>
          </a:p>
          <a:p>
            <a:r>
              <a:rPr lang="en-US" sz="2000" b="1" dirty="0"/>
              <a:t>Memcached</a:t>
            </a:r>
            <a:r>
              <a:rPr lang="en-US" sz="2000" dirty="0"/>
              <a:t> doesn’t allow apples comparison with Shenango 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19D83-0A40-744C-9568-4E98729C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269337"/>
            <a:ext cx="5245100" cy="3463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3647D9-65D4-0840-AD13-0C86DDD5D7CE}"/>
              </a:ext>
            </a:extLst>
          </p:cNvPr>
          <p:cNvSpPr txBox="1"/>
          <p:nvPr/>
        </p:nvSpPr>
        <p:spPr>
          <a:xfrm>
            <a:off x="2772697" y="59425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5xZip</a:t>
            </a:r>
          </a:p>
        </p:txBody>
      </p:sp>
    </p:spTree>
    <p:extLst>
      <p:ext uri="{BB962C8B-B14F-4D97-AF65-F5344CB8AC3E}">
        <p14:creationId xmlns:p14="http://schemas.microsoft.com/office/powerpoint/2010/main" val="129339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0255-9929-484E-8E0C-D0EFB54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45B-4D8A-654C-9C5B-B522FFD7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2269337"/>
            <a:ext cx="4500716" cy="346391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Suspect</a:t>
            </a:r>
            <a:r>
              <a:rPr lang="en-US" dirty="0"/>
              <a:t>: sync primitives</a:t>
            </a:r>
          </a:p>
          <a:p>
            <a:r>
              <a:rPr lang="en-US" sz="2000" b="1" dirty="0"/>
              <a:t>Sort</a:t>
            </a:r>
            <a:r>
              <a:rPr lang="en-US" sz="2000" dirty="0"/>
              <a:t> doesn’t do much locking</a:t>
            </a:r>
          </a:p>
          <a:p>
            <a:r>
              <a:rPr lang="en-US" sz="2000" b="1" dirty="0"/>
              <a:t>Memcached</a:t>
            </a:r>
            <a:r>
              <a:rPr lang="en-US" sz="2000" dirty="0"/>
              <a:t> doesn’t allow apples comparison with Shenango 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647D9-65D4-0840-AD13-0C86DDD5D7CE}"/>
              </a:ext>
            </a:extLst>
          </p:cNvPr>
          <p:cNvSpPr txBox="1"/>
          <p:nvPr/>
        </p:nvSpPr>
        <p:spPr>
          <a:xfrm>
            <a:off x="2772697" y="59425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1xZip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071136-AC03-C34B-8FF2-38ADFF3B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269337"/>
            <a:ext cx="5245100" cy="34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111257</TotalTime>
  <Words>536</Words>
  <Application>Microsoft Macintosh PowerPoint</Application>
  <PresentationFormat>Widescreen</PresentationFormat>
  <Paragraphs>160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Agenda</vt:lpstr>
      <vt:lpstr>Fault locations (5% local mem)</vt:lpstr>
      <vt:lpstr>Fault locations (25% local mem)</vt:lpstr>
      <vt:lpstr>Fault locations (50% local mem)</vt:lpstr>
      <vt:lpstr>Plan</vt:lpstr>
      <vt:lpstr>Hints for hotness tracking</vt:lpstr>
      <vt:lpstr>How to automatically annotate?</vt:lpstr>
      <vt:lpstr>Concurrency</vt:lpstr>
      <vt:lpstr>Concurrency</vt:lpstr>
      <vt:lpstr>Synthetic numbers (With pthreads)</vt:lpstr>
      <vt:lpstr>Synthetic numbers (Varying concurrency at 25% local memory)</vt:lpstr>
      <vt:lpstr>Synthetic numbers (Varying concurrency at 50% local memory)</vt:lpstr>
      <vt:lpstr>Synthetic numbers (With kona-based page checks)</vt:lpstr>
      <vt:lpstr>Synthetic numbers (With kona-based page checks and second-chance eviction)</vt:lpstr>
      <vt:lpstr>Synthetic numbers</vt:lpstr>
      <vt:lpstr>Next</vt:lpstr>
      <vt:lpstr>PowerPoint Presentation</vt:lpstr>
      <vt:lpstr>For Monday</vt:lpstr>
      <vt:lpstr>Agenda</vt:lpstr>
      <vt:lpstr>ASPLOS reviews</vt:lpstr>
      <vt:lpstr>PARSEC on Kona</vt:lpstr>
      <vt:lpstr>PARSEC with Kona</vt:lpstr>
      <vt:lpstr>Fault locations (5% local mem)</vt:lpstr>
      <vt:lpstr>Fault locations (25% local mem)</vt:lpstr>
      <vt:lpstr>Fault locations (50% local mem)</vt:lpstr>
      <vt:lpstr>PowerPoint Presentation</vt:lpstr>
      <vt:lpstr>In-memory databases</vt:lpstr>
      <vt:lpstr>On AIFM</vt:lpstr>
      <vt:lpstr>Space-bounded scheduling</vt:lpstr>
      <vt:lpstr>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246</cp:revision>
  <dcterms:created xsi:type="dcterms:W3CDTF">2022-04-07T16:58:44Z</dcterms:created>
  <dcterms:modified xsi:type="dcterms:W3CDTF">2022-09-17T04:09:32Z</dcterms:modified>
</cp:coreProperties>
</file>