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09" r:id="rId2"/>
    <p:sldId id="403" r:id="rId3"/>
    <p:sldId id="381" r:id="rId4"/>
    <p:sldId id="382" r:id="rId5"/>
    <p:sldId id="383" r:id="rId6"/>
    <p:sldId id="391" r:id="rId7"/>
    <p:sldId id="396" r:id="rId8"/>
    <p:sldId id="395" r:id="rId9"/>
    <p:sldId id="401" r:id="rId10"/>
    <p:sldId id="398" r:id="rId11"/>
    <p:sldId id="400" r:id="rId12"/>
    <p:sldId id="3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37"/>
    <p:restoredTop sz="96928"/>
  </p:normalViewPr>
  <p:slideViewPr>
    <p:cSldViewPr snapToGrid="0" snapToObjects="1">
      <p:cViewPr varScale="1">
        <p:scale>
          <a:sx n="141" d="100"/>
          <a:sy n="141" d="100"/>
        </p:scale>
        <p:origin x="20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F6AC8-1D88-164E-8A6C-BE4512652DB7}" type="datetimeFigureOut">
              <a:rPr lang="en-US" smtClean="0"/>
              <a:t>9/18/22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36649-A6AB-4944-B850-656383FA9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4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Fraction of lines of code on x-axis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39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more work in explaining eviction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44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B496-3CEC-8E47-8483-A1D3FA404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E3ED4-371C-6E40-BA84-CA2B4A9C5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5D4A-41EA-7049-A4D1-79E4A547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AAC1-1B32-D148-85EC-93FF3B3B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8B5D2-1750-E940-83A0-8A703123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1862-93F1-8A48-A38D-AC09829B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8F6F4-BDA7-F145-9B57-464528591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DC19-0C05-6443-8B37-0BF95FE6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EF5E-DE9A-DB40-B2A3-68A572D0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594BF-9868-914B-9102-C99BE4D9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E3285-BAE8-254D-944E-1EA9B8751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626AA-D73B-674A-93DF-158742D62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3905-5329-3449-AEB0-BD5317F4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27F8-C5FC-F049-9230-744337C8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F2E09-52F7-DB4F-BE27-17BD0A64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1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8CF0-8CC4-0748-B048-EF5CDE48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F2A5-F83F-6B47-901B-17A2AED8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869A5-2513-9241-AEA4-3FA78FC1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CCD4-C989-1441-B03E-1C1068F8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3E35-0FE4-9A49-A2E5-8E9BB6F4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7BE1-EC10-8847-98E6-7AB92879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4D326-3CE8-AF47-B8DD-707839434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15C87-7624-7844-AD81-F196E494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C7F27-6C56-9A4E-A78F-4C16A1EF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40EC-2459-6349-84FF-43BC4EF6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D9C7-B978-784D-8040-F0BCB443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2150-5B44-EC48-92FD-7406484D6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0065-5009-F54F-8941-A80E15EC2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FA3F4-E3C3-A64C-AB4C-D3BA8BB5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A91A-F64B-BF40-B20A-044F5F01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A2529-FBA9-3246-9A9F-AFF58C29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5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E8DF-37C6-6E44-8839-0CF52F26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8F72-429E-134B-9B71-082B77BC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8D832-B766-D541-A557-44E0DB2AB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76981-D25F-364B-BD02-18106C756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89B8F-D9D3-914A-98D2-8D8A99087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870E4-7F1C-7142-8C27-6A7109F6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1E786-B35F-A14A-B35C-1E9F2EF9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E51D-7278-F147-A94E-D3A603A0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2C9-214D-A04A-A9ED-22F75C81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B5BB4-39E4-4841-A058-150F5811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73B95-453E-CE4C-808B-4C6D7999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3E694-04FD-B94B-88DC-84A1AA8D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99600-5C83-8544-B08D-1031C802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3BEBE-8C8D-1A4C-BBE3-CD25D33D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53B90-A0EA-DB4A-95F8-FA1218AA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F6DE-22DB-9042-B9F8-730510DC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AE38-06D6-F248-BF57-5533C872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A5F66-2252-5040-B545-044FE161E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A7F6-A53F-2A4F-9457-24105FF3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1818A-227D-FE44-8132-ADEE3C3E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14B55-DE8F-6046-A203-873C295C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6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45F-44C2-6C44-804C-833357F4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392BF-8F22-5345-AF83-EDB981780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636BF-565A-4F47-BD96-832A94F7F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3BFF7-D003-514E-9554-5C083AD2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1FC3-F746-7644-B6C8-7B3EFB9A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2F803-66FE-3E43-A04F-8254A668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98FBC-AE59-F24B-A64A-4DC71ED6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4B40B-ACD6-A344-8376-17B0B4CC5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AFB9-5734-7C49-B362-648F0338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D2B8-C4F7-E646-A2CD-0FCE78547B80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7DE9-68DD-124F-994C-5951E5004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1F32-C252-2B4F-ABEB-D0C4947E8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aavin.dev/tpcds-benchmark-on-clickhouse-part1/" TargetMode="External"/><Relationship Id="rId3" Type="http://schemas.openxmlformats.org/officeDocument/2006/relationships/hyperlink" Target="https://dbdb.io/db/hyrise" TargetMode="External"/><Relationship Id="rId7" Type="http://schemas.openxmlformats.org/officeDocument/2006/relationships/hyperlink" Target="https://dbdb.io/db/clickhouse" TargetMode="External"/><Relationship Id="rId12" Type="http://schemas.openxmlformats.org/officeDocument/2006/relationships/hyperlink" Target="https://dbdb.io/db/voltdb" TargetMode="External"/><Relationship Id="rId2" Type="http://schemas.openxmlformats.org/officeDocument/2006/relationships/hyperlink" Target="https://dbdb.io/browse?programming=c&amp;programming=cplusplus&amp;type=open-source&amp;storage-architecture=in-memory&amp;q=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db.io/db/silo" TargetMode="External"/><Relationship Id="rId11" Type="http://schemas.openxmlformats.org/officeDocument/2006/relationships/hyperlink" Target="https://dbdb.io/db/memcached" TargetMode="External"/><Relationship Id="rId5" Type="http://schemas.openxmlformats.org/officeDocument/2006/relationships/hyperlink" Target="https://dbdb.io/db/impala" TargetMode="External"/><Relationship Id="rId10" Type="http://schemas.openxmlformats.org/officeDocument/2006/relationships/hyperlink" Target="https://dbdb.io/db/mariadb" TargetMode="External"/><Relationship Id="rId4" Type="http://schemas.openxmlformats.org/officeDocument/2006/relationships/hyperlink" Target="https://dbdb.io/db/rocksdb" TargetMode="External"/><Relationship Id="rId9" Type="http://schemas.openxmlformats.org/officeDocument/2006/relationships/hyperlink" Target="http://dragonfly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F625-54BD-5D41-AC00-9123BF76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A100E-A4D6-364B-BD9E-49A85E3ED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PARSEC with Kona</a:t>
            </a:r>
          </a:p>
          <a:p>
            <a:r>
              <a:rPr lang="en-US" dirty="0"/>
              <a:t>Improving the story of hints</a:t>
            </a:r>
          </a:p>
          <a:p>
            <a:r>
              <a:rPr lang="en-US" dirty="0"/>
              <a:t>Synthetic numbers with </a:t>
            </a:r>
            <a:r>
              <a:rPr lang="en-US" i="1" dirty="0" err="1"/>
              <a:t>pthreads</a:t>
            </a:r>
            <a:r>
              <a:rPr lang="en-US" dirty="0"/>
              <a:t> and </a:t>
            </a:r>
            <a:r>
              <a:rPr lang="en-US" i="1" dirty="0" err="1"/>
              <a:t>kona</a:t>
            </a:r>
            <a:r>
              <a:rPr lang="en-US" i="1" dirty="0"/>
              <a:t>-based hints</a:t>
            </a:r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66706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9C3E-360D-C94A-A73A-B6A1A3F0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numbers </a:t>
            </a:r>
            <a:r>
              <a:rPr lang="en-US" sz="1600" dirty="0"/>
              <a:t>(With </a:t>
            </a:r>
            <a:r>
              <a:rPr lang="en-US" sz="1600" dirty="0" err="1"/>
              <a:t>pthreads</a:t>
            </a:r>
            <a:r>
              <a:rPr lang="en-US" sz="1600" dirty="0"/>
              <a:t>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DBC5A9-843C-C244-B066-9AD36934B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723" y="1497594"/>
            <a:ext cx="7539671" cy="53604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1320B1-7AB7-5C47-B4B5-25D0A058FC6C}"/>
              </a:ext>
            </a:extLst>
          </p:cNvPr>
          <p:cNvSpPr txBox="1"/>
          <p:nvPr/>
        </p:nvSpPr>
        <p:spPr>
          <a:xfrm>
            <a:off x="1012723" y="2163097"/>
            <a:ext cx="1746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Pthreads=5/core</a:t>
            </a:r>
          </a:p>
          <a:p>
            <a:r>
              <a:rPr lang="en-US" dirty="0" err="1"/>
              <a:t>Uthr</a:t>
            </a:r>
            <a:r>
              <a:rPr lang="en-US" dirty="0"/>
              <a:t>=40/core</a:t>
            </a:r>
          </a:p>
        </p:txBody>
      </p:sp>
    </p:spTree>
    <p:extLst>
      <p:ext uri="{BB962C8B-B14F-4D97-AF65-F5344CB8AC3E}">
        <p14:creationId xmlns:p14="http://schemas.microsoft.com/office/powerpoint/2010/main" val="903918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9C3E-360D-C94A-A73A-B6A1A3F0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Pthreads vs Uthreads </a:t>
            </a:r>
            <a:r>
              <a:rPr lang="en-US" sz="1800" dirty="0"/>
              <a:t>(at </a:t>
            </a:r>
            <a:r>
              <a:rPr lang="en-US" sz="1800" b="1" dirty="0"/>
              <a:t>50%</a:t>
            </a:r>
            <a:r>
              <a:rPr lang="en-US" sz="1800" dirty="0"/>
              <a:t> local memory, </a:t>
            </a:r>
            <a:r>
              <a:rPr lang="en-US" sz="1800" dirty="0" err="1"/>
              <a:t>zipfs</a:t>
            </a:r>
            <a:r>
              <a:rPr lang="en-US" sz="1800" dirty="0"/>
              <a:t>=1)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35878-CF05-A74F-A3CD-558586EE7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484" y="1808674"/>
            <a:ext cx="9518047" cy="4834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8721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7D13-9542-004B-9DF9-1688F597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databases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5B6625-4075-A14F-910E-4512818191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114459"/>
              </p:ext>
            </p:extLst>
          </p:nvPr>
        </p:nvGraphicFramePr>
        <p:xfrm>
          <a:off x="2111325" y="2090098"/>
          <a:ext cx="7969349" cy="3533974"/>
        </p:xfrm>
        <a:graphic>
          <a:graphicData uri="http://schemas.openxmlformats.org/drawingml/2006/table">
            <a:tbl>
              <a:tblPr/>
              <a:tblGrid>
                <a:gridCol w="990665">
                  <a:extLst>
                    <a:ext uri="{9D8B030D-6E8A-4147-A177-3AD203B41FA5}">
                      <a16:colId xmlns:a16="http://schemas.microsoft.com/office/drawing/2014/main" val="2076826944"/>
                    </a:ext>
                  </a:extLst>
                </a:gridCol>
                <a:gridCol w="1009963">
                  <a:extLst>
                    <a:ext uri="{9D8B030D-6E8A-4147-A177-3AD203B41FA5}">
                      <a16:colId xmlns:a16="http://schemas.microsoft.com/office/drawing/2014/main" val="1161400474"/>
                    </a:ext>
                  </a:extLst>
                </a:gridCol>
                <a:gridCol w="964642">
                  <a:extLst>
                    <a:ext uri="{9D8B030D-6E8A-4147-A177-3AD203B41FA5}">
                      <a16:colId xmlns:a16="http://schemas.microsoft.com/office/drawing/2014/main" val="3319459512"/>
                    </a:ext>
                  </a:extLst>
                </a:gridCol>
                <a:gridCol w="957840">
                  <a:extLst>
                    <a:ext uri="{9D8B030D-6E8A-4147-A177-3AD203B41FA5}">
                      <a16:colId xmlns:a16="http://schemas.microsoft.com/office/drawing/2014/main" val="4014283793"/>
                    </a:ext>
                  </a:extLst>
                </a:gridCol>
                <a:gridCol w="1412363">
                  <a:extLst>
                    <a:ext uri="{9D8B030D-6E8A-4147-A177-3AD203B41FA5}">
                      <a16:colId xmlns:a16="http://schemas.microsoft.com/office/drawing/2014/main" val="603312058"/>
                    </a:ext>
                  </a:extLst>
                </a:gridCol>
                <a:gridCol w="2633876">
                  <a:extLst>
                    <a:ext uri="{9D8B030D-6E8A-4147-A177-3AD203B41FA5}">
                      <a16:colId xmlns:a16="http://schemas.microsoft.com/office/drawing/2014/main" val="2431093628"/>
                    </a:ext>
                  </a:extLst>
                </a:gridCol>
              </a:tblGrid>
              <a:tr h="2637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Databases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400" b="0" i="0" u="sng" strike="noStrike" dirty="0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2"/>
                        </a:rPr>
                        <a:t>link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model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Interface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TXN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support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Known Available Benchmarks</a:t>
                      </a: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Comments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388389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3"/>
                        </a:rPr>
                        <a:t>Altibase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Relational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SQL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380394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 dirty="0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3"/>
                        </a:rPr>
                        <a:t>Hyrise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Relational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SQL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Research, Academic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618918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 dirty="0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4"/>
                        </a:rPr>
                        <a:t>RocksDB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KV Store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Get/Set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Popular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500594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 dirty="0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5"/>
                        </a:rPr>
                        <a:t>Impala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Hadoop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SQL, Other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40891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6"/>
                        </a:rPr>
                        <a:t>Silo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Relational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Custom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TPCC, YCSB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Ported on Shenango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399478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7"/>
                        </a:rPr>
                        <a:t>ClickHouse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Relational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SQL, Other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8"/>
                        </a:rPr>
                        <a:t>TPC-DS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OLAP database, Well-known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03767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9"/>
                        </a:rPr>
                        <a:t>Dragonfly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KV Store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Get/Set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655335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10"/>
                        </a:rPr>
                        <a:t>MariaDB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Relational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SQL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TPCC, TPC-DS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Commercial, Well-known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52930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11"/>
                        </a:rPr>
                        <a:t>Memcached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KV Store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Get/Set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327482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12"/>
                        </a:rPr>
                        <a:t>VoltDB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Relational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SQL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Only OLTP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00901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D8CA32D-7810-E142-9E47-51AE98CE3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73044" y="1645082"/>
            <a:ext cx="2278296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497C6-0BA9-A04C-9414-52DFA2B44D7D}"/>
              </a:ext>
            </a:extLst>
          </p:cNvPr>
          <p:cNvSpPr txBox="1"/>
          <p:nvPr/>
        </p:nvSpPr>
        <p:spPr>
          <a:xfrm>
            <a:off x="4956852" y="5801558"/>
            <a:ext cx="162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dbdb.io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2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64ED7-039F-D946-A3E5-C3243C075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DF136C-4356-A945-8C0B-A87AE8819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131431"/>
              </p:ext>
            </p:extLst>
          </p:nvPr>
        </p:nvGraphicFramePr>
        <p:xfrm>
          <a:off x="838200" y="1827653"/>
          <a:ext cx="10515600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9232">
                  <a:extLst>
                    <a:ext uri="{9D8B030D-6E8A-4147-A177-3AD203B41FA5}">
                      <a16:colId xmlns:a16="http://schemas.microsoft.com/office/drawing/2014/main" val="1307607676"/>
                    </a:ext>
                  </a:extLst>
                </a:gridCol>
                <a:gridCol w="4070555">
                  <a:extLst>
                    <a:ext uri="{9D8B030D-6E8A-4147-A177-3AD203B41FA5}">
                      <a16:colId xmlns:a16="http://schemas.microsoft.com/office/drawing/2014/main" val="430319129"/>
                    </a:ext>
                  </a:extLst>
                </a:gridCol>
                <a:gridCol w="3615813">
                  <a:extLst>
                    <a:ext uri="{9D8B030D-6E8A-4147-A177-3AD203B41FA5}">
                      <a16:colId xmlns:a16="http://schemas.microsoft.com/office/drawing/2014/main" val="474536115"/>
                    </a:ext>
                  </a:extLst>
                </a:gridCol>
              </a:tblGrid>
              <a:tr h="351647">
                <a:tc>
                  <a:txBody>
                    <a:bodyPr/>
                    <a:lstStyle/>
                    <a:p>
                      <a:r>
                        <a:rPr lang="en-US" b="1" dirty="0"/>
                        <a:t>High-level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This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64851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lang="en-US" sz="1800" dirty="0"/>
                        <a:t>Supporting Hint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Show that hint locations are few 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(in progress)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PARSEC on Kona – Yet to reason about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7663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Hotness tracking with Hints 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(in progress)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Benchmarking </a:t>
                      </a:r>
                      <a:r>
                        <a:rPr lang="en-US" sz="1400" dirty="0" err="1">
                          <a:highlight>
                            <a:srgbClr val="FFFF00"/>
                          </a:highlight>
                        </a:rPr>
                        <a:t>kona</a:t>
                      </a: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-based page checks</a:t>
                      </a:r>
                    </a:p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Trying out a hotness-based eviction policy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4576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Automatic injection of hints (</a:t>
                      </a:r>
                      <a:r>
                        <a:rPr lang="en-US" sz="1400" b="1" dirty="0"/>
                        <a:t>not started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035365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r>
                        <a:rPr lang="en-US" dirty="0"/>
                        <a:t>Comparison with AIFM </a:t>
                      </a:r>
                    </a:p>
                    <a:p>
                      <a:r>
                        <a:rPr lang="en-US" dirty="0"/>
                        <a:t>(&amp; Fastswap)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Run Dataframes on AIFM &amp; Kona 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(in progress)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Dataframes is running. AIFM 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95447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Quantifying developer effort 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(in progress)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Noting AIFM changes for </a:t>
                      </a:r>
                      <a:r>
                        <a:rPr lang="en-US" sz="1400" dirty="0" err="1"/>
                        <a:t>dataframes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927464"/>
                  </a:ext>
                </a:extLst>
              </a:tr>
              <a:tr h="351647">
                <a:tc>
                  <a:txBody>
                    <a:bodyPr/>
                    <a:lstStyle/>
                    <a:p>
                      <a:r>
                        <a:rPr lang="en-US" dirty="0"/>
                        <a:t>More complex benchmarks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Run SiloDB (</a:t>
                      </a:r>
                      <a:r>
                        <a:rPr lang="en-US" sz="1400" b="1" dirty="0"/>
                        <a:t>not started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58450"/>
                  </a:ext>
                </a:extLst>
              </a:tr>
              <a:tr h="351647">
                <a:tc>
                  <a:txBody>
                    <a:bodyPr/>
                    <a:lstStyle/>
                    <a:p>
                      <a:r>
                        <a:rPr lang="en-US" sz="1800" dirty="0"/>
                        <a:t>Uthreads (Performance)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Clearly showing Pthreads overheads 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(in progress)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Synthetic numbers with </a:t>
                      </a:r>
                      <a:r>
                        <a:rPr lang="en-US" sz="1400" dirty="0" err="1">
                          <a:highlight>
                            <a:srgbClr val="FFFF00"/>
                          </a:highlight>
                        </a:rPr>
                        <a:t>pthreads</a:t>
                      </a:r>
                      <a:endParaRPr lang="en-US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84689"/>
                  </a:ext>
                </a:extLst>
              </a:tr>
              <a:tr h="351647">
                <a:tc>
                  <a:txBody>
                    <a:bodyPr/>
                    <a:lstStyle/>
                    <a:p>
                      <a:r>
                        <a:rPr lang="en-US" sz="1800" dirty="0"/>
                        <a:t>Uthreads (Flexibility)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RSS-aware scheduling for Sort (</a:t>
                      </a:r>
                      <a:r>
                        <a:rPr lang="en-US" sz="1400" b="1" dirty="0"/>
                        <a:t>not started</a:t>
                      </a:r>
                      <a:r>
                        <a:rPr lang="en-US" sz="1400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77292"/>
                  </a:ext>
                </a:extLst>
              </a:tr>
              <a:tr h="351647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20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BB69-6047-5B42-9F86-9B824560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locations (5% local mem)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11BEA1-B47A-7643-A7AE-4196D3D42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392" y="1530612"/>
            <a:ext cx="2652221" cy="15120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AB6AB5-0339-CA4C-8F55-163010072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808" y="2048677"/>
            <a:ext cx="6210783" cy="41723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866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BB69-6047-5B42-9F86-9B824560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locations (25% local mem)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225F7F-ED53-1C4D-BDC9-AC26F2FB4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08" y="2048677"/>
            <a:ext cx="6210782" cy="4172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9F04E5-DC43-1B42-BC93-B01C74A06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392" y="1530611"/>
            <a:ext cx="3142156" cy="17913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126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BB69-6047-5B42-9F86-9B824560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locations (50% local mem)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D244DE-865C-E04E-96DB-9A4FAEE61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07" y="2048677"/>
            <a:ext cx="6210783" cy="4172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C2CB37-F2DE-EA4F-A36E-38EA0226B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392" y="1530611"/>
            <a:ext cx="3142156" cy="17913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618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D958-33D4-9946-AFCB-E44EAC7E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 for hotness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94B81-4DD1-ED4E-A223-C1025D786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3388"/>
          </a:xfrm>
        </p:spPr>
        <p:txBody>
          <a:bodyPr/>
          <a:lstStyle/>
          <a:p>
            <a:r>
              <a:rPr lang="en-US" dirty="0"/>
              <a:t>Other systems:</a:t>
            </a:r>
          </a:p>
          <a:p>
            <a:pPr lvl="1"/>
            <a:r>
              <a:rPr lang="en-US" dirty="0"/>
              <a:t>Fastswap and other kernel systems have page access bit</a:t>
            </a:r>
          </a:p>
          <a:p>
            <a:pPr lvl="1"/>
            <a:r>
              <a:rPr lang="en-US" dirty="0"/>
              <a:t>AIFM has far memory pointers – indirect reference</a:t>
            </a:r>
          </a:p>
          <a:p>
            <a:r>
              <a:rPr lang="en-US" dirty="0"/>
              <a:t>One use for the “hit” path</a:t>
            </a:r>
          </a:p>
          <a:p>
            <a:r>
              <a:rPr lang="en-US" dirty="0"/>
              <a:t>Requires </a:t>
            </a:r>
            <a:r>
              <a:rPr lang="en-US" dirty="0" err="1"/>
              <a:t>kona</a:t>
            </a:r>
            <a:r>
              <a:rPr lang="en-US" dirty="0"/>
              <a:t>-based checks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2E14EE5-AD07-A549-9FFF-D6FF32FF6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825339"/>
              </p:ext>
            </p:extLst>
          </p:nvPr>
        </p:nvGraphicFramePr>
        <p:xfrm>
          <a:off x="2942542" y="4420433"/>
          <a:ext cx="6306915" cy="16376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0889">
                  <a:extLst>
                    <a:ext uri="{9D8B030D-6E8A-4147-A177-3AD203B41FA5}">
                      <a16:colId xmlns:a16="http://schemas.microsoft.com/office/drawing/2014/main" val="1555350171"/>
                    </a:ext>
                  </a:extLst>
                </a:gridCol>
                <a:gridCol w="1180618">
                  <a:extLst>
                    <a:ext uri="{9D8B030D-6E8A-4147-A177-3AD203B41FA5}">
                      <a16:colId xmlns:a16="http://schemas.microsoft.com/office/drawing/2014/main" val="1964726681"/>
                    </a:ext>
                  </a:extLst>
                </a:gridCol>
                <a:gridCol w="2465408">
                  <a:extLst>
                    <a:ext uri="{9D8B030D-6E8A-4147-A177-3AD203B41FA5}">
                      <a16:colId xmlns:a16="http://schemas.microsoft.com/office/drawing/2014/main" val="3736491421"/>
                    </a:ext>
                  </a:extLst>
                </a:gridCol>
              </a:tblGrid>
              <a:tr h="540348">
                <a:tc>
                  <a:txBody>
                    <a:bodyPr/>
                    <a:lstStyle/>
                    <a:p>
                      <a:r>
                        <a:rPr lang="en-US" sz="2400" dirty="0"/>
                        <a:t>Cost of Page Checks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vDSO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Kona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852639"/>
                  </a:ext>
                </a:extLst>
              </a:tr>
              <a:tr h="313059">
                <a:tc>
                  <a:txBody>
                    <a:bodyPr/>
                    <a:lstStyle/>
                    <a:p>
                      <a:r>
                        <a:rPr lang="en-US" dirty="0"/>
                        <a:t>Hit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 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120ns (+/- 20)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18516"/>
                  </a:ext>
                </a:extLst>
              </a:tr>
              <a:tr h="313059">
                <a:tc>
                  <a:txBody>
                    <a:bodyPr/>
                    <a:lstStyle/>
                    <a:p>
                      <a:r>
                        <a:rPr lang="en-US" dirty="0"/>
                        <a:t>Miss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 µs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120ns (+/- 20)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284538"/>
                  </a:ext>
                </a:extLst>
              </a:tr>
              <a:tr h="313059">
                <a:tc>
                  <a:txBody>
                    <a:bodyPr/>
                    <a:lstStyle/>
                    <a:p>
                      <a:r>
                        <a:rPr lang="en-US" dirty="0"/>
                        <a:t>Hit + set </a:t>
                      </a:r>
                      <a:r>
                        <a:rPr lang="en-US" b="1" dirty="0"/>
                        <a:t>hot</a:t>
                      </a:r>
                      <a:r>
                        <a:rPr lang="en-US" dirty="0"/>
                        <a:t> bit if not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160ns (+/- 20)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010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037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9C3E-360D-C94A-A73A-B6A1A3F0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numbers </a:t>
            </a:r>
            <a:r>
              <a:rPr lang="en-US" sz="1600" dirty="0"/>
              <a:t>(With </a:t>
            </a:r>
            <a:r>
              <a:rPr lang="en-US" sz="1600" dirty="0" err="1"/>
              <a:t>kona</a:t>
            </a:r>
            <a:r>
              <a:rPr lang="en-US" sz="1600" dirty="0"/>
              <a:t>-based page checks)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F6390-EFD1-EC4E-8179-4A8B4D3B8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723" y="1522568"/>
            <a:ext cx="7539671" cy="53354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27C773-8FEA-B14A-86F3-0BD6BB3CF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719" y="1522567"/>
            <a:ext cx="7539675" cy="53354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166FC5-DD25-2C45-9D88-01E852569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718" y="1510078"/>
            <a:ext cx="7539675" cy="536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5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9C3E-360D-C94A-A73A-B6A1A3F0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numbers </a:t>
            </a:r>
            <a:r>
              <a:rPr lang="en-US" sz="1600" dirty="0"/>
              <a:t>(With </a:t>
            </a:r>
            <a:r>
              <a:rPr lang="en-US" sz="1600" dirty="0" err="1"/>
              <a:t>kona</a:t>
            </a:r>
            <a:r>
              <a:rPr lang="en-US" sz="1600" dirty="0"/>
              <a:t>-based page checks and second-chance eviction)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B8C8EC-00A6-F548-98D8-1093D4AC4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723" y="1497594"/>
            <a:ext cx="7539671" cy="53604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510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0255-9929-484E-8E0C-D0EFB54F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Pthreads vs Uthreads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5A45B-4D8A-654C-9C5B-B522FFD71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775" y="5787269"/>
            <a:ext cx="9908458" cy="1030229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u="sng" dirty="0"/>
              <a:t>Suspect</a:t>
            </a:r>
            <a:r>
              <a:rPr lang="en-US" sz="7200" dirty="0"/>
              <a:t>: locking primitives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b="1" dirty="0"/>
              <a:t>Sort</a:t>
            </a:r>
            <a:r>
              <a:rPr lang="en-US" sz="5600" dirty="0"/>
              <a:t> doesn’t do much locking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b="1" dirty="0"/>
              <a:t>Memcached, SiloDB, etc.</a:t>
            </a:r>
            <a:r>
              <a:rPr lang="en-US" sz="5600" dirty="0"/>
              <a:t> wouldn’t allow comparison but can show degradation with </a:t>
            </a:r>
            <a:r>
              <a:rPr lang="en-US" sz="5600" dirty="0" err="1"/>
              <a:t>pthreads</a:t>
            </a:r>
            <a:endParaRPr lang="en-US" sz="5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/>
              <a:t>My guess is it’d be much worse for writes</a:t>
            </a:r>
          </a:p>
          <a:p>
            <a:pPr>
              <a:spcBef>
                <a:spcPts val="0"/>
              </a:spcBef>
            </a:pPr>
            <a:endParaRPr lang="en-US" sz="2000" b="1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819D83-0A40-744C-9568-4E98729CF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731" y="2185113"/>
            <a:ext cx="4635502" cy="30613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3647D9-65D4-0840-AD13-0C86DDD5D7CE}"/>
              </a:ext>
            </a:extLst>
          </p:cNvPr>
          <p:cNvSpPr txBox="1"/>
          <p:nvPr/>
        </p:nvSpPr>
        <p:spPr>
          <a:xfrm>
            <a:off x="8390882" y="530536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5x Zip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E1D605-699F-E445-B573-D69183115CD5}"/>
              </a:ext>
            </a:extLst>
          </p:cNvPr>
          <p:cNvSpPr txBox="1"/>
          <p:nvPr/>
        </p:nvSpPr>
        <p:spPr>
          <a:xfrm>
            <a:off x="3117921" y="530536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Zip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520DC6-B9C4-F447-9170-8E0C6E5A6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771" y="2185113"/>
            <a:ext cx="4635500" cy="30613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3394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113448</TotalTime>
  <Words>436</Words>
  <Application>Microsoft Macintosh PowerPoint</Application>
  <PresentationFormat>Widescreen</PresentationFormat>
  <Paragraphs>128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Agenda</vt:lpstr>
      <vt:lpstr>Plan</vt:lpstr>
      <vt:lpstr>Fault locations (5% local mem)</vt:lpstr>
      <vt:lpstr>Fault locations (25% local mem)</vt:lpstr>
      <vt:lpstr>Fault locations (50% local mem)</vt:lpstr>
      <vt:lpstr>Hints for hotness tracking</vt:lpstr>
      <vt:lpstr>Synthetic numbers (With kona-based page checks)</vt:lpstr>
      <vt:lpstr>Synthetic numbers (With kona-based page checks and second-chance eviction)</vt:lpstr>
      <vt:lpstr>Pthreads vs Uthreads</vt:lpstr>
      <vt:lpstr>Synthetic numbers (With pthreads)</vt:lpstr>
      <vt:lpstr>Pthreads vs Uthreads (at 50% local memory, zipfs=1)</vt:lpstr>
      <vt:lpstr>In-memory databases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Anil Yelam (c)</dc:creator>
  <cp:lastModifiedBy>Anil Yelam (c)</cp:lastModifiedBy>
  <cp:revision>247</cp:revision>
  <dcterms:created xsi:type="dcterms:W3CDTF">2022-04-07T16:58:44Z</dcterms:created>
  <dcterms:modified xsi:type="dcterms:W3CDTF">2022-09-19T20:53:54Z</dcterms:modified>
</cp:coreProperties>
</file>