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9" r:id="rId2"/>
    <p:sldId id="359" r:id="rId3"/>
    <p:sldId id="363" r:id="rId4"/>
    <p:sldId id="360" r:id="rId5"/>
    <p:sldId id="362" r:id="rId6"/>
    <p:sldId id="356" r:id="rId7"/>
    <p:sldId id="354" r:id="rId8"/>
    <p:sldId id="353" r:id="rId9"/>
    <p:sldId id="357" r:id="rId10"/>
    <p:sldId id="350" r:id="rId11"/>
    <p:sldId id="3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/>
    <p:restoredTop sz="82721"/>
  </p:normalViewPr>
  <p:slideViewPr>
    <p:cSldViewPr snapToGrid="0" snapToObjects="1">
      <p:cViewPr varScale="1">
        <p:scale>
          <a:sx n="105" d="100"/>
          <a:sy n="105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try </a:t>
            </a:r>
            <a:r>
              <a:rPr lang="en-US" dirty="0" err="1"/>
              <a:t>heaptrack</a:t>
            </a:r>
            <a:r>
              <a:rPr lang="en-US" dirty="0"/>
              <a:t> on Kona</a:t>
            </a:r>
          </a:p>
          <a:p>
            <a:r>
              <a:rPr lang="en-US" dirty="0"/>
              <a:t>TODO Look at variance across multiple runs</a:t>
            </a:r>
          </a:p>
          <a:p>
            <a:endParaRPr lang="en-US" dirty="0"/>
          </a:p>
          <a:p>
            <a:r>
              <a:rPr lang="en-US" dirty="0"/>
              <a:t>Look closely at </a:t>
            </a:r>
            <a:r>
              <a:rPr lang="en-US" dirty="0" err="1"/>
              <a:t>vips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22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</a:t>
            </a:r>
          </a:p>
          <a:p>
            <a:r>
              <a:rPr lang="en-US" dirty="0" err="1"/>
              <a:t>Anyscale</a:t>
            </a:r>
            <a:r>
              <a:rPr lang="en-US" dirty="0"/>
              <a:t> (startup)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two like Synthetic and Memcached</a:t>
            </a:r>
          </a:p>
          <a:p>
            <a:r>
              <a:rPr lang="en-US" dirty="0"/>
              <a:t>Series of big SQL joins? </a:t>
            </a:r>
          </a:p>
          <a:p>
            <a:endParaRPr lang="en-US" dirty="0"/>
          </a:p>
          <a:p>
            <a:r>
              <a:rPr lang="en-US" dirty="0"/>
              <a:t>Extreme memory setups like 1:4 configuration is useful in flexible server design with DRAM as a small-sized local node and CXL-Memory as a large but cheaper memory.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7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F625-54BD-5D41-AC00-9123BF7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100E-A4D6-364B-BD9E-49A85E3E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with Amy</a:t>
            </a:r>
          </a:p>
          <a:p>
            <a:r>
              <a:rPr lang="en-US" dirty="0"/>
              <a:t>PARSEC with Kona</a:t>
            </a:r>
          </a:p>
          <a:p>
            <a:r>
              <a:rPr lang="en-US" dirty="0"/>
              <a:t>Hunt for In-memory databases</a:t>
            </a:r>
          </a:p>
          <a:p>
            <a:r>
              <a:rPr lang="en-US" strike="sngStrike" dirty="0"/>
              <a:t>Insights from “space-efficient scheduling” papers</a:t>
            </a:r>
          </a:p>
        </p:txBody>
      </p:sp>
    </p:spTree>
    <p:extLst>
      <p:ext uri="{BB962C8B-B14F-4D97-AF65-F5344CB8AC3E}">
        <p14:creationId xmlns:p14="http://schemas.microsoft.com/office/powerpoint/2010/main" val="4667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95BC-A129-BE43-A5A1-72CF9855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C48E5-C1E2-3543-9DEA-9F09BA0F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42680" cy="2521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0F6F82-CD16-3244-96DF-0C95DFCE4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7214"/>
            <a:ext cx="8742680" cy="2521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4CAE3-99EC-074A-8173-6E912650F392}"/>
              </a:ext>
            </a:extLst>
          </p:cNvPr>
          <p:cNvSpPr txBox="1"/>
          <p:nvPr/>
        </p:nvSpPr>
        <p:spPr>
          <a:xfrm>
            <a:off x="9987280" y="2766985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pthread</a:t>
            </a:r>
            <a:r>
              <a:rPr lang="en-US" dirty="0"/>
              <a:t>/core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8C771-A05E-0443-B152-B7EDDBED3060}"/>
              </a:ext>
            </a:extLst>
          </p:cNvPr>
          <p:cNvSpPr txBox="1"/>
          <p:nvPr/>
        </p:nvSpPr>
        <p:spPr>
          <a:xfrm>
            <a:off x="9987280" y="5353511"/>
            <a:ext cx="16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pthreads</a:t>
            </a:r>
            <a:r>
              <a:rPr lang="en-US" dirty="0"/>
              <a:t>/core</a:t>
            </a:r>
          </a:p>
        </p:txBody>
      </p:sp>
    </p:spTree>
    <p:extLst>
      <p:ext uri="{BB962C8B-B14F-4D97-AF65-F5344CB8AC3E}">
        <p14:creationId xmlns:p14="http://schemas.microsoft.com/office/powerpoint/2010/main" val="404364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95BC-A129-BE43-A5A1-72CF9855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PARSEC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C48E5-C1E2-3543-9DEA-9F09BA0F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42680" cy="2521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4CAE3-99EC-074A-8173-6E912650F392}"/>
              </a:ext>
            </a:extLst>
          </p:cNvPr>
          <p:cNvSpPr txBox="1"/>
          <p:nvPr/>
        </p:nvSpPr>
        <p:spPr>
          <a:xfrm>
            <a:off x="9987280" y="2766985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pthread</a:t>
            </a:r>
            <a:r>
              <a:rPr lang="en-US" dirty="0"/>
              <a:t>/core</a:t>
            </a:r>
          </a:p>
        </p:txBody>
      </p:sp>
    </p:spTree>
    <p:extLst>
      <p:ext uri="{BB962C8B-B14F-4D97-AF65-F5344CB8AC3E}">
        <p14:creationId xmlns:p14="http://schemas.microsoft.com/office/powerpoint/2010/main" val="39645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4550-0EE6-094A-B362-7AA3CB62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footprint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9AEBD-089F-D845-89C6-D05688AD4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2"/>
          <a:stretch/>
        </p:blipFill>
        <p:spPr>
          <a:xfrm>
            <a:off x="7407863" y="1958250"/>
            <a:ext cx="1477407" cy="2811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4424C8-E74D-FF44-9E45-A94391399504}"/>
              </a:ext>
            </a:extLst>
          </p:cNvPr>
          <p:cNvSpPr txBox="1"/>
          <p:nvPr/>
        </p:nvSpPr>
        <p:spPr>
          <a:xfrm>
            <a:off x="7407863" y="4868804"/>
            <a:ext cx="115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Heaptrack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C830E-CCC7-5E47-91F6-EB6C5BFA0919}"/>
              </a:ext>
            </a:extLst>
          </p:cNvPr>
          <p:cNvSpPr txBox="1"/>
          <p:nvPr/>
        </p:nvSpPr>
        <p:spPr>
          <a:xfrm>
            <a:off x="3970524" y="486631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A61E5-D70F-1B43-BEB9-2223B7CFF70D}"/>
              </a:ext>
            </a:extLst>
          </p:cNvPr>
          <p:cNvSpPr txBox="1"/>
          <p:nvPr/>
        </p:nvSpPr>
        <p:spPr>
          <a:xfrm>
            <a:off x="1355090" y="5699830"/>
            <a:ext cx="7070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Heaptrack</a:t>
            </a:r>
            <a:r>
              <a:rPr lang="en-US" dirty="0"/>
              <a:t> on Kona challenging – both intercepting with LD_PRELOAD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debugging seg faults with Kona for apps at &lt;100% local mem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4E522-D8F8-5642-AE8A-A23672B8F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69"/>
          <a:stretch/>
        </p:blipFill>
        <p:spPr>
          <a:xfrm>
            <a:off x="1355090" y="1958250"/>
            <a:ext cx="6052773" cy="2809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368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2B5-878C-7C4A-8173-7720BA2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Amy’s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1537-7A8C-5846-863F-0CF43C47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Automatic polling vs switching threads</a:t>
            </a:r>
          </a:p>
          <a:p>
            <a:r>
              <a:rPr lang="en-US" dirty="0"/>
              <a:t>Static hinting vs no-hinting</a:t>
            </a:r>
          </a:p>
          <a:p>
            <a:pPr lvl="1"/>
            <a:r>
              <a:rPr lang="en-US" dirty="0"/>
              <a:t>Profile-guided optimizations</a:t>
            </a:r>
          </a:p>
          <a:p>
            <a:pPr lvl="1"/>
            <a:r>
              <a:rPr lang="en-US" dirty="0"/>
              <a:t>Either/or – nothing scheduler can do</a:t>
            </a:r>
          </a:p>
          <a:p>
            <a:r>
              <a:rPr lang="en-US" dirty="0"/>
              <a:t>Scheduler makes the call</a:t>
            </a:r>
          </a:p>
          <a:p>
            <a:pPr lvl="1"/>
            <a:r>
              <a:rPr lang="en-US" dirty="0"/>
              <a:t>Alternative could be idling or just switching to a “better” thread</a:t>
            </a:r>
          </a:p>
          <a:p>
            <a:pPr lvl="1"/>
            <a:r>
              <a:rPr lang="en-US" dirty="0"/>
              <a:t>Based on </a:t>
            </a:r>
            <a:r>
              <a:rPr lang="en-US" i="1" dirty="0">
                <a:solidFill>
                  <a:srgbClr val="0070C0"/>
                </a:solidFill>
              </a:rPr>
              <a:t>per-thread</a:t>
            </a:r>
            <a:r>
              <a:rPr lang="en-US" dirty="0"/>
              <a:t> memory pressure/working set?</a:t>
            </a:r>
          </a:p>
          <a:p>
            <a:pPr lvl="1"/>
            <a:r>
              <a:rPr lang="en-US" dirty="0"/>
              <a:t>Or per-thread fault rate: stop switching if it is faulting more?</a:t>
            </a:r>
          </a:p>
          <a:p>
            <a:pPr lvl="1"/>
            <a:r>
              <a:rPr lang="en-US" dirty="0"/>
              <a:t>Will probably converge on the space-efficient literature</a:t>
            </a:r>
          </a:p>
          <a:p>
            <a:pPr lvl="1"/>
            <a:r>
              <a:rPr lang="en-US" u="sng" dirty="0"/>
              <a:t>Our previous thought</a:t>
            </a:r>
            <a:r>
              <a:rPr lang="en-US" dirty="0"/>
              <a:t>: find other examples before I optimize for Sort</a:t>
            </a:r>
          </a:p>
        </p:txBody>
      </p:sp>
    </p:spTree>
    <p:extLst>
      <p:ext uri="{BB962C8B-B14F-4D97-AF65-F5344CB8AC3E}">
        <p14:creationId xmlns:p14="http://schemas.microsoft.com/office/powerpoint/2010/main" val="204338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CDF-BB54-B147-BADB-D28C0C1C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A4D2-000E-9640-9F2E-54E0EC55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Benchmarks</a:t>
            </a:r>
          </a:p>
          <a:p>
            <a:r>
              <a:rPr lang="en-US" dirty="0"/>
              <a:t>TPC-C (</a:t>
            </a:r>
            <a:r>
              <a:rPr lang="en-US" i="1" dirty="0"/>
              <a:t>OLTP</a:t>
            </a:r>
            <a:r>
              <a:rPr lang="en-US" dirty="0"/>
              <a:t>)</a:t>
            </a:r>
          </a:p>
          <a:p>
            <a:r>
              <a:rPr lang="en-US" dirty="0"/>
              <a:t>TPC-H/TPC-DS (</a:t>
            </a:r>
            <a:r>
              <a:rPr lang="en-US" i="1" dirty="0"/>
              <a:t>OLAP</a:t>
            </a:r>
            <a:r>
              <a:rPr lang="en-US" dirty="0"/>
              <a:t>)</a:t>
            </a:r>
          </a:p>
          <a:p>
            <a:r>
              <a:rPr lang="en-US" dirty="0"/>
              <a:t>Are there any representative microbenchmarks?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Substrates</a:t>
            </a:r>
          </a:p>
          <a:p>
            <a:r>
              <a:rPr lang="en-US" dirty="0" err="1"/>
              <a:t>Silodb</a:t>
            </a:r>
            <a:r>
              <a:rPr lang="en-US" dirty="0"/>
              <a:t> (TPC-C in </a:t>
            </a:r>
            <a:r>
              <a:rPr lang="en-US" dirty="0" err="1"/>
              <a:t>Caladan</a:t>
            </a:r>
            <a:r>
              <a:rPr lang="en-US" dirty="0"/>
              <a:t>, modeled in Persephone) – </a:t>
            </a:r>
            <a:r>
              <a:rPr lang="en-US" i="1" dirty="0"/>
              <a:t>To read</a:t>
            </a:r>
          </a:p>
          <a:p>
            <a:r>
              <a:rPr lang="en-US" dirty="0"/>
              <a:t>SAP HANA (tried on CXL)</a:t>
            </a:r>
          </a:p>
          <a:p>
            <a:r>
              <a:rPr lang="en-US" dirty="0"/>
              <a:t>Plan to explore VLDB, SIGMOD, ASPLOS, ISCA for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9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4D5C-B1E9-E945-A2BF-7FD451F0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0829-4FF8-1F43-BED7-C7159599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F40B-990E-0647-9E35-8566ED3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Space-efficient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B3FA-C213-AA4B-87F8-047E77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264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Parallel programs take more memory than sequential counterparts</a:t>
            </a:r>
          </a:p>
          <a:p>
            <a:r>
              <a:rPr lang="en-US" sz="2400" dirty="0"/>
              <a:t>Applies for remote memory</a:t>
            </a:r>
          </a:p>
          <a:p>
            <a:r>
              <a:rPr lang="en-US" sz="2400" dirty="0"/>
              <a:t>Batch style apps: </a:t>
            </a:r>
            <a:r>
              <a:rPr lang="en-US" sz="2400" dirty="0" err="1"/>
              <a:t>matmul</a:t>
            </a:r>
            <a:r>
              <a:rPr lang="en-US" sz="2400" dirty="0"/>
              <a:t>, parallel sort, image processing, etc.</a:t>
            </a:r>
          </a:p>
          <a:p>
            <a:r>
              <a:rPr lang="en-US" sz="2400" dirty="0"/>
              <a:t>Previous solutions based on DAG analysis, mostly theoretical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B1379-465A-114D-8DE6-3E46DAEE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2021523"/>
            <a:ext cx="5487517" cy="4175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517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8C07-EAFF-8B4E-9945-E76DB545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Facebook’s CXL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5125-D1C9-6949-B446-D29912AE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Web</a:t>
            </a:r>
            <a:r>
              <a:rPr lang="en-US" dirty="0"/>
              <a:t>. </a:t>
            </a:r>
            <a:r>
              <a:rPr lang="en-US" sz="2400" dirty="0"/>
              <a:t>“Web implements a Virtual Machine with Just-In-Time (JIT) compilation and runtime system to serve web requests from end-users”</a:t>
            </a: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Cache</a:t>
            </a:r>
            <a:r>
              <a:rPr lang="en-US" dirty="0"/>
              <a:t>. “</a:t>
            </a:r>
            <a:r>
              <a:rPr lang="en-US" sz="2400" dirty="0"/>
              <a:t>Cache is a large distributed-memory object caching service lying between the web and database tiers for low-latency data-retrieval”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/>
              <a:t>Data Warehouse. </a:t>
            </a:r>
            <a:r>
              <a:rPr lang="en-US" dirty="0"/>
              <a:t>“</a:t>
            </a:r>
            <a:r>
              <a:rPr lang="en-US" sz="2400" dirty="0"/>
              <a:t>This service manages and coordinates the execution of long and complex batch queries on data across a cluster. A query served by this service can consume terabytes of memory and may take days to complete”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5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5642-F6F5-C143-8BE7-9551482A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02FD-0E8F-0748-8BFF-84421036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PARSEC on Kona </a:t>
            </a:r>
          </a:p>
          <a:p>
            <a:r>
              <a:rPr lang="en-US" dirty="0"/>
              <a:t>Use cases: look at some in-memory/graph processing databases</a:t>
            </a:r>
          </a:p>
          <a:p>
            <a:r>
              <a:rPr lang="en-US" dirty="0"/>
              <a:t>Keep reading some past literature</a:t>
            </a:r>
          </a:p>
          <a:p>
            <a:pPr lvl="1"/>
            <a:r>
              <a:rPr lang="en-US" dirty="0"/>
              <a:t>Space-efficient scheduling</a:t>
            </a:r>
          </a:p>
          <a:p>
            <a:pPr lvl="1"/>
            <a:r>
              <a:rPr lang="en-US" dirty="0"/>
              <a:t>NUMA data distribution/scheduling</a:t>
            </a:r>
          </a:p>
        </p:txBody>
      </p:sp>
    </p:spTree>
    <p:extLst>
      <p:ext uri="{BB962C8B-B14F-4D97-AF65-F5344CB8AC3E}">
        <p14:creationId xmlns:p14="http://schemas.microsoft.com/office/powerpoint/2010/main" val="396939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B16E-0BEA-1B4D-90BA-812F900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402A-DC7F-824A-9367-0496931E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95088</TotalTime>
  <Words>417</Words>
  <Application>Microsoft Macintosh PowerPoint</Application>
  <PresentationFormat>Widescreen</PresentationFormat>
  <Paragraphs>70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Agenda</vt:lpstr>
      <vt:lpstr>Memory footprint variance</vt:lpstr>
      <vt:lpstr>Amy’s feedback</vt:lpstr>
      <vt:lpstr>In-memory databases</vt:lpstr>
      <vt:lpstr>Misc</vt:lpstr>
      <vt:lpstr>Space-efficient scheduling</vt:lpstr>
      <vt:lpstr>Facebook’s CXL workloads</vt:lpstr>
      <vt:lpstr>TODOs</vt:lpstr>
      <vt:lpstr>Misc</vt:lpstr>
      <vt:lpstr>PARSEC Performance</vt:lpstr>
      <vt:lpstr>PARSEC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230</cp:revision>
  <dcterms:created xsi:type="dcterms:W3CDTF">2022-04-07T16:58:44Z</dcterms:created>
  <dcterms:modified xsi:type="dcterms:W3CDTF">2022-09-05T22:39:23Z</dcterms:modified>
</cp:coreProperties>
</file>