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22" r:id="rId3"/>
    <p:sldId id="367" r:id="rId4"/>
    <p:sldId id="372" r:id="rId5"/>
    <p:sldId id="374" r:id="rId6"/>
    <p:sldId id="373" r:id="rId7"/>
    <p:sldId id="376" r:id="rId8"/>
    <p:sldId id="377" r:id="rId9"/>
    <p:sldId id="378" r:id="rId10"/>
    <p:sldId id="393" r:id="rId11"/>
    <p:sldId id="394" r:id="rId12"/>
    <p:sldId id="399" r:id="rId13"/>
    <p:sldId id="405" r:id="rId14"/>
    <p:sldId id="406" r:id="rId15"/>
    <p:sldId id="395" r:id="rId16"/>
    <p:sldId id="398" r:id="rId17"/>
    <p:sldId id="400" r:id="rId18"/>
    <p:sldId id="396" r:id="rId19"/>
    <p:sldId id="401" r:id="rId20"/>
    <p:sldId id="379" r:id="rId21"/>
    <p:sldId id="386" r:id="rId22"/>
    <p:sldId id="387" r:id="rId23"/>
    <p:sldId id="388" r:id="rId24"/>
    <p:sldId id="389" r:id="rId25"/>
    <p:sldId id="390" r:id="rId26"/>
    <p:sldId id="391" r:id="rId27"/>
    <p:sldId id="410" r:id="rId28"/>
    <p:sldId id="412" r:id="rId29"/>
    <p:sldId id="411" r:id="rId30"/>
    <p:sldId id="413" r:id="rId31"/>
    <p:sldId id="408" r:id="rId32"/>
    <p:sldId id="409" r:id="rId33"/>
    <p:sldId id="414" r:id="rId34"/>
    <p:sldId id="417" r:id="rId35"/>
    <p:sldId id="419" r:id="rId36"/>
    <p:sldId id="4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3788"/>
  </p:normalViewPr>
  <p:slideViewPr>
    <p:cSldViewPr snapToGrid="0" snapToObjects="1">
      <p:cViewPr varScale="1">
        <p:scale>
          <a:sx n="128" d="100"/>
          <a:sy n="128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66F4-3CA6-CC4D-AFCF-BD5EC58DFDC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88C8-8B38-C04F-BEE7-35504AA8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implementational details: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heap goes in remote memory. </a:t>
            </a:r>
            <a:r>
              <a:rPr lang="en-US" dirty="0" err="1"/>
              <a:t>LD_PRELOADing</a:t>
            </a:r>
            <a:r>
              <a:rPr lang="en-US" dirty="0"/>
              <a:t> would make it transparent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eviction policy, threshold at 99%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design with 3 threads/cores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about </a:t>
            </a:r>
            <a:r>
              <a:rPr lang="en-US" dirty="0" err="1"/>
              <a:t>couroutines</a:t>
            </a:r>
            <a:r>
              <a:rPr lang="en-US" dirty="0"/>
              <a:t> instead of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scale joins,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8C8-8B38-C04F-BEE7-35504AA865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541-80EA-2645-9B6A-AA679982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13AE-9B80-B94B-A8C0-BDE6B992B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5B1-2D25-AB45-A5D1-2704AFFD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780-D7ED-FC4F-BDF5-1C725B21E8BC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BDBE-94C7-144C-BF3C-898EE777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3711-3997-2B4B-B48C-67B34C8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992A-3619-C04E-AA9B-24D4C7CF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88FB-E353-1B47-AFBA-A0A11224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43AA-28F6-6B4D-9FDA-A1A2C06A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6758-A1B2-1B41-81E1-86C30385E9D7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183-2E02-3C46-A833-1FD3853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26F2-F828-4D4B-A57B-16A1C52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3EE7B-D5B8-7346-B542-48065A2E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5BCC-A4C2-1F48-B792-B453675E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0088-271E-C849-94DA-CD9A73C0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F925-0A80-E442-8423-5112284B33C8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8D9E-2F73-6549-8A07-5A47BA7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E54-A9DE-B549-8770-26E65A4F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381-6A8D-B542-A98B-F5B98D76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C99E-0099-3D40-B8B6-D8EF75BA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5F21-E3EB-5C40-9216-19DF28B6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4C4-ABDD-BA42-A670-DDF274C72072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789A-D582-DD4F-B5F3-D9D9D15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B645-596E-DF47-A4BE-BF259894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5CCD-9753-7646-A139-647CA408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8FFF-BAFC-F443-8DF2-400342D6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1664-3B1D-5745-AB77-ABF23EC8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81-BA44-DF44-88D1-173987F7871A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3320-E2F5-2B42-A4BA-9DB8D5E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2972-FF9B-1347-A6F1-5C8C801A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BAC-96D0-D548-825C-36FF89C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7EA1-1DBB-914F-8535-C5C33A5D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FDB1-3FA3-C847-BAB3-E8A723AB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7676-CB56-6048-B685-1559831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E906-88C5-1240-A06E-0ACD18001770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0A39-E7AA-9A41-B3D8-DF61E671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0553-6AC0-5B49-B42F-3E3DBFC7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410-1C60-1645-B825-F38D396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96C42-EA7D-E446-AFA9-5C966346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45B7-564B-0042-9506-95A720C48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DD630-7124-6C44-907C-071DDF6A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79C0-E07D-B944-B105-D0185DA8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84734-B584-3D4A-B973-B33C6690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06FE-EC6C-EF49-9EC0-045EB6B9B93D}" type="datetime1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DBC7C-CD4F-A041-AA82-C12266D7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8547D-B4C4-1945-BAF3-1A3877DB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EF99-2667-BE42-AC7D-648C8135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8E41-CFFA-BD4C-9D1D-99DE875A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1164-7C98-7745-8D50-9827C1E72B27}" type="datetime1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987D-4F20-4C41-ABC0-4F73D4A9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18DC6-1D85-BD41-B2A1-4A3D3F4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FC951-0E6A-694C-9C27-E3B3E05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FD1-455B-DD42-82A8-D630B4CC4E50}" type="datetime1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BB0B-3E69-474D-B4D2-6DA6D8FE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059A1-C67B-154C-82D9-76B164A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002A-C329-B747-A525-EAD8763B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59FB-9C06-D34A-8BA3-8672FEF7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6BE0-4D9B-4A49-871D-2CAC9040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A74C-8F13-F14E-A0E4-D59C07C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E092-DEBA-D64F-A476-0C466999F429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4F13-2A7B-6146-B18C-6750A93C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119C-41D4-4944-B181-6C997082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BE4-3C70-F14B-92EB-8DD63247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37355-664C-354B-8057-84CB1751B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9E93-6EB1-454F-8594-A9CD9871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3ADA-F9D3-C84B-872A-1A7A1737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149E-67D7-764D-B189-4B902C67F92F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8FA7-BD4D-234C-9885-9E10A36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E020-7B2B-B048-834A-4C855F81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E648F-0D4F-5246-84ED-EAAD01AC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C718-68E2-1641-99EE-71C59621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029F-47DF-E341-B679-567FB5437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0CCB-950F-B648-AB30-6C5231AA17E3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0D5B-F6A5-5148-A67B-1DCA0B93B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27A7-4F30-7E4A-83BC-48EC2055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8C49-481B-5940-955C-BA25B8A2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DD6-BB25-A249-B56A-EEB98E2B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655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Concurrency for Practical Memory Disaggregation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C376-42BE-8F41-8530-04819D80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134"/>
            <a:ext cx="9583882" cy="448348"/>
          </a:xfrm>
        </p:spPr>
        <p:txBody>
          <a:bodyPr>
            <a:normAutofit fontScale="92500"/>
          </a:bodyPr>
          <a:lstStyle/>
          <a:p>
            <a:r>
              <a:rPr lang="en-US" sz="2000" u="sng" dirty="0"/>
              <a:t>Anil Yelam</a:t>
            </a:r>
            <a:r>
              <a:rPr lang="en-US" dirty="0"/>
              <a:t>†, </a:t>
            </a:r>
            <a:r>
              <a:rPr lang="en-US" sz="2000" dirty="0"/>
              <a:t>Nadav Amit</a:t>
            </a:r>
            <a:r>
              <a:rPr lang="en-US" sz="2000" b="1" dirty="0"/>
              <a:t>*</a:t>
            </a:r>
            <a:r>
              <a:rPr lang="en-US" dirty="0"/>
              <a:t>, </a:t>
            </a:r>
            <a:r>
              <a:rPr lang="en-US" sz="2000" dirty="0"/>
              <a:t>Radhika Niranjan Mysore</a:t>
            </a:r>
            <a:r>
              <a:rPr lang="en-US" sz="2000" b="1" dirty="0"/>
              <a:t>*</a:t>
            </a:r>
            <a:r>
              <a:rPr lang="en-US" sz="2000" dirty="0"/>
              <a:t>, Marcos K. Aguilera</a:t>
            </a:r>
            <a:r>
              <a:rPr lang="en-US" sz="2000" b="1" dirty="0"/>
              <a:t>*,</a:t>
            </a:r>
            <a:r>
              <a:rPr lang="en-US" sz="2000" dirty="0"/>
              <a:t> Alex C. Snoeren</a:t>
            </a:r>
            <a:r>
              <a:rPr lang="en-US" dirty="0"/>
              <a:t>† </a:t>
            </a:r>
            <a:r>
              <a:rPr lang="en-US" sz="2000" dirty="0"/>
              <a:t>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1E6E-E5D6-A640-9262-5A7D9CA0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037B7-95E6-6B4F-B866-810DCE101220}"/>
              </a:ext>
            </a:extLst>
          </p:cNvPr>
          <p:cNvSpPr txBox="1"/>
          <p:nvPr/>
        </p:nvSpPr>
        <p:spPr>
          <a:xfrm>
            <a:off x="6096000" y="4603169"/>
            <a:ext cx="199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VMware Research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1DBE-6BEA-D843-8229-FD783D16DF00}"/>
              </a:ext>
            </a:extLst>
          </p:cNvPr>
          <p:cNvSpPr txBox="1"/>
          <p:nvPr/>
        </p:nvSpPr>
        <p:spPr>
          <a:xfrm>
            <a:off x="4429992" y="4603169"/>
            <a:ext cx="1995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ira sans" panose="020B0503050000020004" pitchFamily="34" charset="0"/>
              </a:rPr>
              <a:t>† </a:t>
            </a:r>
            <a:r>
              <a:rPr lang="en-US" b="0" i="0" dirty="0">
                <a:effectLst/>
              </a:rPr>
              <a:t>UC San Diego</a:t>
            </a:r>
            <a:r>
              <a:rPr lang="en-US" b="0" i="0" dirty="0">
                <a:solidFill>
                  <a:srgbClr val="666666"/>
                </a:solidFill>
                <a:effectLst/>
                <a:latin typeface="fira sans" panose="020B05030500000200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F18D-97FA-644A-96BC-24A4E910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Userfaultfd Primer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7E1E-76EF-314D-9D68-88718784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73B32-3CEC-2D46-8179-ACE5910503D0}"/>
              </a:ext>
            </a:extLst>
          </p:cNvPr>
          <p:cNvSpPr/>
          <p:nvPr/>
        </p:nvSpPr>
        <p:spPr>
          <a:xfrm>
            <a:off x="1181771" y="1690688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C77A5-6572-F44E-BC51-EA46C8D732D4}"/>
              </a:ext>
            </a:extLst>
          </p:cNvPr>
          <p:cNvSpPr/>
          <p:nvPr/>
        </p:nvSpPr>
        <p:spPr>
          <a:xfrm>
            <a:off x="1085692" y="1782419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C2343-D8B0-704E-91ED-0A99879393BB}"/>
              </a:ext>
            </a:extLst>
          </p:cNvPr>
          <p:cNvSpPr/>
          <p:nvPr/>
        </p:nvSpPr>
        <p:spPr>
          <a:xfrm>
            <a:off x="989613" y="1874150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D0206-4644-264B-B30D-009C929681E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506448" y="2500315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CD432-86B2-004E-A7A9-6E16F6C61A9F}"/>
              </a:ext>
            </a:extLst>
          </p:cNvPr>
          <p:cNvSpPr/>
          <p:nvPr/>
        </p:nvSpPr>
        <p:spPr>
          <a:xfrm>
            <a:off x="5244777" y="1884432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UFFD Handler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90A6E-3458-1A4F-96AB-A0CB160AE99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61612" y="2510597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987C5-B06C-FC4F-9464-13B777559EC5}"/>
              </a:ext>
            </a:extLst>
          </p:cNvPr>
          <p:cNvSpPr/>
          <p:nvPr/>
        </p:nvSpPr>
        <p:spPr>
          <a:xfrm>
            <a:off x="3055224" y="1882022"/>
            <a:ext cx="1033670" cy="626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2B66D3-BF92-4D46-A945-32604C9878A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572059" y="2508187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FDA994-BE3C-774D-A760-0FCFA1337EBE}"/>
              </a:ext>
            </a:extLst>
          </p:cNvPr>
          <p:cNvCxnSpPr>
            <a:cxnSpLocks/>
          </p:cNvCxnSpPr>
          <p:nvPr/>
        </p:nvCxnSpPr>
        <p:spPr>
          <a:xfrm>
            <a:off x="3562512" y="2900120"/>
            <a:ext cx="2194968" cy="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646FA1-1734-4B43-A7CC-79988C3D44DF}"/>
              </a:ext>
            </a:extLst>
          </p:cNvPr>
          <p:cNvSpPr txBox="1"/>
          <p:nvPr/>
        </p:nvSpPr>
        <p:spPr>
          <a:xfrm>
            <a:off x="3924957" y="2652752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Userfaultfd()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2417E-06BE-574B-8A1C-0512AE6DB368}"/>
              </a:ext>
            </a:extLst>
          </p:cNvPr>
          <p:cNvCxnSpPr>
            <a:cxnSpLocks/>
          </p:cNvCxnSpPr>
          <p:nvPr/>
        </p:nvCxnSpPr>
        <p:spPr>
          <a:xfrm>
            <a:off x="1506448" y="4111899"/>
            <a:ext cx="205606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CC84AB-510D-EF43-B221-9EAC76C1CF23}"/>
              </a:ext>
            </a:extLst>
          </p:cNvPr>
          <p:cNvCxnSpPr>
            <a:cxnSpLocks/>
          </p:cNvCxnSpPr>
          <p:nvPr/>
        </p:nvCxnSpPr>
        <p:spPr>
          <a:xfrm flipH="1">
            <a:off x="3562512" y="4274667"/>
            <a:ext cx="2160372" cy="9552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59BD9B-1F52-9A4F-B917-D834B0B58D2C}"/>
              </a:ext>
            </a:extLst>
          </p:cNvPr>
          <p:cNvSpPr txBox="1"/>
          <p:nvPr/>
        </p:nvSpPr>
        <p:spPr>
          <a:xfrm>
            <a:off x="2035356" y="3811879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 panose="020B0609020204030204" pitchFamily="49" charset="0"/>
              </a:rPr>
              <a:t>Page fault</a:t>
            </a:r>
            <a:endParaRPr lang="en-US" sz="1200" b="1" dirty="0"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AC67D7-3F66-534D-AAAF-F1CCB72DDA3B}"/>
              </a:ext>
            </a:extLst>
          </p:cNvPr>
          <p:cNvCxnSpPr>
            <a:cxnSpLocks/>
          </p:cNvCxnSpPr>
          <p:nvPr/>
        </p:nvCxnSpPr>
        <p:spPr>
          <a:xfrm>
            <a:off x="1506448" y="3379132"/>
            <a:ext cx="4260804" cy="100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BA7390-3ED9-AE45-B213-59DF37DA4BC3}"/>
              </a:ext>
            </a:extLst>
          </p:cNvPr>
          <p:cNvSpPr txBox="1"/>
          <p:nvPr/>
        </p:nvSpPr>
        <p:spPr>
          <a:xfrm>
            <a:off x="3838780" y="361125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UFFDIO_REGISTER(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8C904B-C772-4948-A99A-69C7282CDEEC}"/>
              </a:ext>
            </a:extLst>
          </p:cNvPr>
          <p:cNvCxnSpPr>
            <a:cxnSpLocks/>
          </p:cNvCxnSpPr>
          <p:nvPr/>
        </p:nvCxnSpPr>
        <p:spPr>
          <a:xfrm flipH="1">
            <a:off x="3550250" y="3642971"/>
            <a:ext cx="220723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30CE21-70DA-2446-A125-AE2918F6C857}"/>
              </a:ext>
            </a:extLst>
          </p:cNvPr>
          <p:cNvSpPr txBox="1"/>
          <p:nvPr/>
        </p:nvSpPr>
        <p:spPr>
          <a:xfrm>
            <a:off x="1742535" y="3121531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malloc()/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rmalloc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E0F7C7-DA20-5B4B-89B6-77F22EEA08C2}"/>
              </a:ext>
            </a:extLst>
          </p:cNvPr>
          <p:cNvSpPr txBox="1"/>
          <p:nvPr/>
        </p:nvSpPr>
        <p:spPr>
          <a:xfrm>
            <a:off x="4555166" y="425919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poll(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061CD5-30D9-0A41-A8E0-F4CFD286EA38}"/>
              </a:ext>
            </a:extLst>
          </p:cNvPr>
          <p:cNvSpPr/>
          <p:nvPr/>
        </p:nvSpPr>
        <p:spPr>
          <a:xfrm>
            <a:off x="5727663" y="4263472"/>
            <a:ext cx="86425" cy="4332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1A28E1-2271-B34A-ABC2-2A8C81D79F1A}"/>
              </a:ext>
            </a:extLst>
          </p:cNvPr>
          <p:cNvSpPr txBox="1"/>
          <p:nvPr/>
        </p:nvSpPr>
        <p:spPr>
          <a:xfrm>
            <a:off x="4131505" y="468421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UFFDIO_COPY(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0D8CF6-E967-4B4B-94D7-10C717076607}"/>
              </a:ext>
            </a:extLst>
          </p:cNvPr>
          <p:cNvCxnSpPr>
            <a:cxnSpLocks/>
          </p:cNvCxnSpPr>
          <p:nvPr/>
        </p:nvCxnSpPr>
        <p:spPr>
          <a:xfrm flipV="1">
            <a:off x="3577699" y="4701972"/>
            <a:ext cx="2207294" cy="7954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BA66C4-1D00-8148-9E40-48163660ABB7}"/>
              </a:ext>
            </a:extLst>
          </p:cNvPr>
          <p:cNvCxnSpPr>
            <a:cxnSpLocks/>
          </p:cNvCxnSpPr>
          <p:nvPr/>
        </p:nvCxnSpPr>
        <p:spPr>
          <a:xfrm flipH="1">
            <a:off x="1487965" y="4933461"/>
            <a:ext cx="20645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356039-B633-4C41-9E94-19F57AD6291F}"/>
              </a:ext>
            </a:extLst>
          </p:cNvPr>
          <p:cNvSpPr txBox="1"/>
          <p:nvPr/>
        </p:nvSpPr>
        <p:spPr>
          <a:xfrm>
            <a:off x="2076848" y="4684325"/>
            <a:ext cx="111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Consolas" panose="020B0609020204030204" pitchFamily="49" charset="0"/>
              </a:rPr>
              <a:t>Thread wake</a:t>
            </a:r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E6BE5F-C5A8-6F4C-900E-31FE4F8D397B}"/>
              </a:ext>
            </a:extLst>
          </p:cNvPr>
          <p:cNvSpPr/>
          <p:nvPr/>
        </p:nvSpPr>
        <p:spPr>
          <a:xfrm>
            <a:off x="3528846" y="4763930"/>
            <a:ext cx="97705" cy="1561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43811F-BB67-9C41-BFE3-3CB5ABE5AB9A}"/>
              </a:ext>
            </a:extLst>
          </p:cNvPr>
          <p:cNvSpPr txBox="1"/>
          <p:nvPr/>
        </p:nvSpPr>
        <p:spPr>
          <a:xfrm>
            <a:off x="3816494" y="5409934"/>
            <a:ext cx="195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UFFDIO_WRITEPROTECT(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634DB8-AAE2-CC40-9636-98A16393E90F}"/>
              </a:ext>
            </a:extLst>
          </p:cNvPr>
          <p:cNvCxnSpPr>
            <a:cxnSpLocks/>
          </p:cNvCxnSpPr>
          <p:nvPr/>
        </p:nvCxnSpPr>
        <p:spPr>
          <a:xfrm>
            <a:off x="3570972" y="5663952"/>
            <a:ext cx="2196280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FB5F49-6E5A-2C45-9A0B-15D681C94109}"/>
              </a:ext>
            </a:extLst>
          </p:cNvPr>
          <p:cNvSpPr txBox="1"/>
          <p:nvPr/>
        </p:nvSpPr>
        <p:spPr>
          <a:xfrm>
            <a:off x="3862727" y="594074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madvise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(DONT_NEED)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F9711E-4096-B746-8AA8-39B779EB32AC}"/>
              </a:ext>
            </a:extLst>
          </p:cNvPr>
          <p:cNvCxnSpPr>
            <a:cxnSpLocks/>
          </p:cNvCxnSpPr>
          <p:nvPr/>
        </p:nvCxnSpPr>
        <p:spPr>
          <a:xfrm>
            <a:off x="3570972" y="6198917"/>
            <a:ext cx="2214021" cy="11721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B7B76CE-356D-E747-9948-5969A3736F06}"/>
              </a:ext>
            </a:extLst>
          </p:cNvPr>
          <p:cNvSpPr/>
          <p:nvPr/>
        </p:nvSpPr>
        <p:spPr>
          <a:xfrm>
            <a:off x="5722884" y="3392947"/>
            <a:ext cx="103345" cy="2500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A92EFF-916A-2A43-86F3-2C8034A3719E}"/>
              </a:ext>
            </a:extLst>
          </p:cNvPr>
          <p:cNvSpPr/>
          <p:nvPr/>
        </p:nvSpPr>
        <p:spPr>
          <a:xfrm>
            <a:off x="3539418" y="4100824"/>
            <a:ext cx="80785" cy="1738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619484-6569-3949-85FF-60909F917C70}"/>
              </a:ext>
            </a:extLst>
          </p:cNvPr>
          <p:cNvSpPr/>
          <p:nvPr/>
        </p:nvSpPr>
        <p:spPr>
          <a:xfrm>
            <a:off x="765313" y="1570383"/>
            <a:ext cx="5864087" cy="4999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9CAB39-F192-6849-A61C-58AA63122CAF}"/>
              </a:ext>
            </a:extLst>
          </p:cNvPr>
          <p:cNvSpPr txBox="1"/>
          <p:nvPr/>
        </p:nvSpPr>
        <p:spPr>
          <a:xfrm>
            <a:off x="7076410" y="2028711"/>
            <a:ext cx="4029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faults routed to and serviced in userspace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write-protecting and removing pages as well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overhead: ~3µs*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ABEBB11F-850C-6F4B-979A-0BDF9511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92" y="6589643"/>
            <a:ext cx="2985262" cy="242541"/>
          </a:xfrm>
        </p:spPr>
        <p:txBody>
          <a:bodyPr/>
          <a:lstStyle/>
          <a:p>
            <a:r>
              <a:rPr lang="en-US" dirty="0"/>
              <a:t>*Result borrowed from Kailua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82127-8266-D745-A0B4-403A2CEE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06" y="4822717"/>
            <a:ext cx="41021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6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F18D-97FA-644A-96BC-24A4E910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Userfaultfd</a:t>
            </a:r>
            <a:r>
              <a:rPr lang="en-US" dirty="0"/>
              <a:t>-based Remote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7E1E-76EF-314D-9D68-88718784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11</a:t>
            </a:fld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7BB721CA-C132-7142-A846-6E304955E373}"/>
              </a:ext>
            </a:extLst>
          </p:cNvPr>
          <p:cNvSpPr/>
          <p:nvPr/>
        </p:nvSpPr>
        <p:spPr>
          <a:xfrm>
            <a:off x="8268885" y="4058650"/>
            <a:ext cx="837089" cy="90117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3D0DF7-70A9-6142-90FA-9640F713BF85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5826229" y="3517959"/>
            <a:ext cx="2405629" cy="845829"/>
          </a:xfrm>
          <a:prstGeom prst="straightConnector1">
            <a:avLst/>
          </a:prstGeom>
          <a:ln w="25400"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F57E4-6477-FE45-91D8-EF5FD01A933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 flipV="1">
            <a:off x="5814088" y="4480086"/>
            <a:ext cx="2417770" cy="3694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A97F7A-947A-CB49-B35C-D3BA197E786B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5794540" y="4668742"/>
            <a:ext cx="2437318" cy="122485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06095F-860A-F84E-9CBA-7177E3C98B71}"/>
              </a:ext>
            </a:extLst>
          </p:cNvPr>
          <p:cNvSpPr txBox="1"/>
          <p:nvPr/>
        </p:nvSpPr>
        <p:spPr>
          <a:xfrm>
            <a:off x="6706447" y="3330527"/>
            <a:ext cx="181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 UFFD regions with remote memory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93BF3-F3F7-DD48-87C1-31C78876FBC2}"/>
              </a:ext>
            </a:extLst>
          </p:cNvPr>
          <p:cNvSpPr txBox="1"/>
          <p:nvPr/>
        </p:nvSpPr>
        <p:spPr>
          <a:xfrm>
            <a:off x="6784874" y="5314390"/>
            <a:ext cx="146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pages back during eviction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D24C43-D84D-9A41-8655-DCC381659CB7}"/>
              </a:ext>
            </a:extLst>
          </p:cNvPr>
          <p:cNvSpPr txBox="1"/>
          <p:nvPr/>
        </p:nvSpPr>
        <p:spPr>
          <a:xfrm>
            <a:off x="6769542" y="4236060"/>
            <a:ext cx="13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pages using RDMA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31DAA-579A-7C4A-B328-E51DFF489950}"/>
              </a:ext>
            </a:extLst>
          </p:cNvPr>
          <p:cNvSpPr/>
          <p:nvPr/>
        </p:nvSpPr>
        <p:spPr>
          <a:xfrm>
            <a:off x="1181771" y="1690688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26D302-B020-3D47-A151-70F9AE345456}"/>
              </a:ext>
            </a:extLst>
          </p:cNvPr>
          <p:cNvSpPr/>
          <p:nvPr/>
        </p:nvSpPr>
        <p:spPr>
          <a:xfrm>
            <a:off x="1085692" y="1782419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A2D272-1483-8D42-B511-74DBA85B3B81}"/>
              </a:ext>
            </a:extLst>
          </p:cNvPr>
          <p:cNvSpPr/>
          <p:nvPr/>
        </p:nvSpPr>
        <p:spPr>
          <a:xfrm>
            <a:off x="989613" y="1874150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Threads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2D71CD-20C6-E248-8456-72E950F683D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506448" y="2500315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1EA6796-BD6E-A54C-948B-9713BEA3A080}"/>
              </a:ext>
            </a:extLst>
          </p:cNvPr>
          <p:cNvSpPr/>
          <p:nvPr/>
        </p:nvSpPr>
        <p:spPr>
          <a:xfrm>
            <a:off x="5244777" y="1884432"/>
            <a:ext cx="1033670" cy="626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UFFD Handler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DBC4FC-D1CC-B544-A931-BBFFB61F5A9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761612" y="2510597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AA80B57-4A8C-F64B-8CED-9C380217F8FA}"/>
              </a:ext>
            </a:extLst>
          </p:cNvPr>
          <p:cNvSpPr/>
          <p:nvPr/>
        </p:nvSpPr>
        <p:spPr>
          <a:xfrm>
            <a:off x="3055224" y="1882022"/>
            <a:ext cx="1033670" cy="626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DD6461-FE20-1148-984B-81CFC2CCF871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3572059" y="2508187"/>
            <a:ext cx="5640" cy="394686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D2FD26-18FF-3F41-805E-523335D4E746}"/>
              </a:ext>
            </a:extLst>
          </p:cNvPr>
          <p:cNvCxnSpPr>
            <a:cxnSpLocks/>
          </p:cNvCxnSpPr>
          <p:nvPr/>
        </p:nvCxnSpPr>
        <p:spPr>
          <a:xfrm>
            <a:off x="3562512" y="2900120"/>
            <a:ext cx="2194968" cy="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2FCE41-6DDA-A34E-843F-DEF045E1094C}"/>
              </a:ext>
            </a:extLst>
          </p:cNvPr>
          <p:cNvSpPr txBox="1"/>
          <p:nvPr/>
        </p:nvSpPr>
        <p:spPr>
          <a:xfrm>
            <a:off x="3924957" y="2652752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Userfaultfd()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9C89F8-18A1-D940-B7FA-E87057EE691D}"/>
              </a:ext>
            </a:extLst>
          </p:cNvPr>
          <p:cNvCxnSpPr>
            <a:cxnSpLocks/>
          </p:cNvCxnSpPr>
          <p:nvPr/>
        </p:nvCxnSpPr>
        <p:spPr>
          <a:xfrm>
            <a:off x="1506448" y="4111899"/>
            <a:ext cx="205606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4AAF50-ADC1-E643-BDDD-CBC22D453980}"/>
              </a:ext>
            </a:extLst>
          </p:cNvPr>
          <p:cNvCxnSpPr>
            <a:cxnSpLocks/>
          </p:cNvCxnSpPr>
          <p:nvPr/>
        </p:nvCxnSpPr>
        <p:spPr>
          <a:xfrm flipH="1">
            <a:off x="3562512" y="4274667"/>
            <a:ext cx="2160372" cy="9552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39B37DB-A170-F94C-B863-8AD4E4913557}"/>
              </a:ext>
            </a:extLst>
          </p:cNvPr>
          <p:cNvSpPr txBox="1"/>
          <p:nvPr/>
        </p:nvSpPr>
        <p:spPr>
          <a:xfrm>
            <a:off x="2035356" y="3851635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 panose="020B0609020204030204" pitchFamily="49" charset="0"/>
              </a:rPr>
              <a:t>Page fault</a:t>
            </a:r>
            <a:endParaRPr lang="en-US" sz="1200" b="1" dirty="0">
              <a:cs typeface="Consolas" panose="020B0609020204030204" pitchFamily="49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E40739-AC68-3242-8BE7-AC67E6E9DAAA}"/>
              </a:ext>
            </a:extLst>
          </p:cNvPr>
          <p:cNvCxnSpPr>
            <a:cxnSpLocks/>
          </p:cNvCxnSpPr>
          <p:nvPr/>
        </p:nvCxnSpPr>
        <p:spPr>
          <a:xfrm>
            <a:off x="1506448" y="3379132"/>
            <a:ext cx="4260804" cy="100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69381E-03DC-2E4C-BF85-979DE3F0B0CF}"/>
              </a:ext>
            </a:extLst>
          </p:cNvPr>
          <p:cNvSpPr txBox="1"/>
          <p:nvPr/>
        </p:nvSpPr>
        <p:spPr>
          <a:xfrm>
            <a:off x="3838780" y="361125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UFFDIO_REGISTER(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17B101-1690-2541-A05C-61988B8A3853}"/>
              </a:ext>
            </a:extLst>
          </p:cNvPr>
          <p:cNvCxnSpPr>
            <a:cxnSpLocks/>
          </p:cNvCxnSpPr>
          <p:nvPr/>
        </p:nvCxnSpPr>
        <p:spPr>
          <a:xfrm flipH="1">
            <a:off x="3550250" y="3642971"/>
            <a:ext cx="220723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FC39C4D-EA22-634C-A6F2-07CB453B5DE6}"/>
              </a:ext>
            </a:extLst>
          </p:cNvPr>
          <p:cNvSpPr txBox="1"/>
          <p:nvPr/>
        </p:nvSpPr>
        <p:spPr>
          <a:xfrm>
            <a:off x="1742535" y="3121531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malloc()/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rmalloc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0AF632-351A-8547-93E9-42C6CBA2767D}"/>
              </a:ext>
            </a:extLst>
          </p:cNvPr>
          <p:cNvSpPr txBox="1"/>
          <p:nvPr/>
        </p:nvSpPr>
        <p:spPr>
          <a:xfrm>
            <a:off x="4555166" y="425919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poll(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2E70D9-1806-5C46-919C-0DC182ACD7AE}"/>
              </a:ext>
            </a:extLst>
          </p:cNvPr>
          <p:cNvSpPr/>
          <p:nvPr/>
        </p:nvSpPr>
        <p:spPr>
          <a:xfrm>
            <a:off x="5727663" y="4263472"/>
            <a:ext cx="86425" cy="4332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00560E-415B-C948-A61B-BFF69EB1D787}"/>
              </a:ext>
            </a:extLst>
          </p:cNvPr>
          <p:cNvSpPr txBox="1"/>
          <p:nvPr/>
        </p:nvSpPr>
        <p:spPr>
          <a:xfrm>
            <a:off x="4131505" y="468421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UFFDIO_COPY(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A903E-2A56-3448-90A1-CA002D2F8FC0}"/>
              </a:ext>
            </a:extLst>
          </p:cNvPr>
          <p:cNvCxnSpPr>
            <a:cxnSpLocks/>
          </p:cNvCxnSpPr>
          <p:nvPr/>
        </p:nvCxnSpPr>
        <p:spPr>
          <a:xfrm flipV="1">
            <a:off x="3577699" y="4701972"/>
            <a:ext cx="2207294" cy="7954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3CC6B1-E4A8-0D4C-9443-2CDDD16D87D5}"/>
              </a:ext>
            </a:extLst>
          </p:cNvPr>
          <p:cNvCxnSpPr>
            <a:cxnSpLocks/>
          </p:cNvCxnSpPr>
          <p:nvPr/>
        </p:nvCxnSpPr>
        <p:spPr>
          <a:xfrm flipH="1">
            <a:off x="1487965" y="4933461"/>
            <a:ext cx="20645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1ADD67-2E55-A341-87C6-82697A21C915}"/>
              </a:ext>
            </a:extLst>
          </p:cNvPr>
          <p:cNvSpPr txBox="1"/>
          <p:nvPr/>
        </p:nvSpPr>
        <p:spPr>
          <a:xfrm>
            <a:off x="2076848" y="4684325"/>
            <a:ext cx="111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Consolas" panose="020B0609020204030204" pitchFamily="49" charset="0"/>
              </a:rPr>
              <a:t>Thread wake</a:t>
            </a:r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2E3694-7FBE-1C40-84B0-AD4CA7CC2532}"/>
              </a:ext>
            </a:extLst>
          </p:cNvPr>
          <p:cNvSpPr/>
          <p:nvPr/>
        </p:nvSpPr>
        <p:spPr>
          <a:xfrm>
            <a:off x="3528846" y="4684218"/>
            <a:ext cx="75145" cy="2358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1520BF-DF20-9244-BE38-91B429D741A4}"/>
              </a:ext>
            </a:extLst>
          </p:cNvPr>
          <p:cNvSpPr txBox="1"/>
          <p:nvPr/>
        </p:nvSpPr>
        <p:spPr>
          <a:xfrm>
            <a:off x="3816494" y="5409934"/>
            <a:ext cx="195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UFFDIO_WRITEPROTECT(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1A05D8-9A68-9D4B-8265-04B8F0A2F664}"/>
              </a:ext>
            </a:extLst>
          </p:cNvPr>
          <p:cNvCxnSpPr>
            <a:cxnSpLocks/>
          </p:cNvCxnSpPr>
          <p:nvPr/>
        </p:nvCxnSpPr>
        <p:spPr>
          <a:xfrm>
            <a:off x="3570972" y="5663952"/>
            <a:ext cx="2196280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3A0C88C-7FAB-9443-A7DC-B2BB4BB1CCD0}"/>
              </a:ext>
            </a:extLst>
          </p:cNvPr>
          <p:cNvSpPr txBox="1"/>
          <p:nvPr/>
        </p:nvSpPr>
        <p:spPr>
          <a:xfrm>
            <a:off x="3862727" y="594074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madvise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(DONT_NEED)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4395EA-4B85-CE46-B3D1-4CE5ECEE1F51}"/>
              </a:ext>
            </a:extLst>
          </p:cNvPr>
          <p:cNvCxnSpPr>
            <a:cxnSpLocks/>
          </p:cNvCxnSpPr>
          <p:nvPr/>
        </p:nvCxnSpPr>
        <p:spPr>
          <a:xfrm>
            <a:off x="3570972" y="6198917"/>
            <a:ext cx="2214021" cy="11721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17490E-78C1-2247-87DB-0E5C4A41FB12}"/>
              </a:ext>
            </a:extLst>
          </p:cNvPr>
          <p:cNvSpPr/>
          <p:nvPr/>
        </p:nvSpPr>
        <p:spPr>
          <a:xfrm>
            <a:off x="5722884" y="3392947"/>
            <a:ext cx="103345" cy="2500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DEED7F-773E-F64D-96EB-C1C131338D30}"/>
              </a:ext>
            </a:extLst>
          </p:cNvPr>
          <p:cNvSpPr/>
          <p:nvPr/>
        </p:nvSpPr>
        <p:spPr>
          <a:xfrm>
            <a:off x="3539418" y="4100824"/>
            <a:ext cx="80785" cy="1738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E3FAB8-CC9F-754D-9968-329000A17D5B}"/>
              </a:ext>
            </a:extLst>
          </p:cNvPr>
          <p:cNvSpPr/>
          <p:nvPr/>
        </p:nvSpPr>
        <p:spPr>
          <a:xfrm>
            <a:off x="765313" y="1570383"/>
            <a:ext cx="8696739" cy="4999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F931E53-8829-BE47-BBDC-7EC19E97540B}"/>
              </a:ext>
            </a:extLst>
          </p:cNvPr>
          <p:cNvSpPr/>
          <p:nvPr/>
        </p:nvSpPr>
        <p:spPr>
          <a:xfrm>
            <a:off x="5721219" y="5489477"/>
            <a:ext cx="73321" cy="808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4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9F2-04B7-C244-B527-85449BA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Remote Memory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5A0B-DCB6-2047-B7E7-94CA5BF1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68387" cy="4351338"/>
          </a:xfrm>
        </p:spPr>
        <p:txBody>
          <a:bodyPr/>
          <a:lstStyle/>
          <a:p>
            <a:r>
              <a:rPr lang="en-US" dirty="0"/>
              <a:t>Basic page handling</a:t>
            </a:r>
          </a:p>
          <a:p>
            <a:pPr lvl="1"/>
            <a:r>
              <a:rPr lang="en-US" dirty="0"/>
              <a:t>Userfaultfd fault path</a:t>
            </a:r>
          </a:p>
          <a:p>
            <a:pPr lvl="1"/>
            <a:r>
              <a:rPr lang="en-US" dirty="0"/>
              <a:t>Page directory</a:t>
            </a:r>
          </a:p>
          <a:p>
            <a:pPr lvl="1"/>
            <a:r>
              <a:rPr lang="en-US" dirty="0"/>
              <a:t>Eviction on memory pressure</a:t>
            </a:r>
          </a:p>
          <a:p>
            <a:pPr lvl="1"/>
            <a:r>
              <a:rPr lang="en-US" dirty="0"/>
              <a:t>Read/writes with 1-sided RDMA</a:t>
            </a:r>
          </a:p>
          <a:p>
            <a:pPr lvl="1"/>
            <a:r>
              <a:rPr lang="en-US" dirty="0"/>
              <a:t>Only heap goes in remote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4274-3496-6048-87F7-5B9709F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27">
            <a:extLst>
              <a:ext uri="{FF2B5EF4-FFF2-40B4-BE49-F238E27FC236}">
                <a16:creationId xmlns:a16="http://schemas.microsoft.com/office/drawing/2014/main" id="{1CF7C1DF-564B-4642-9186-7CEA8236F28A}"/>
              </a:ext>
            </a:extLst>
          </p:cNvPr>
          <p:cNvSpPr/>
          <p:nvPr/>
        </p:nvSpPr>
        <p:spPr>
          <a:xfrm>
            <a:off x="8395600" y="3827569"/>
            <a:ext cx="2324813" cy="646558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1440"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70F0D-F2C6-5949-97AD-BA9B595FEDF1}"/>
              </a:ext>
            </a:extLst>
          </p:cNvPr>
          <p:cNvSpPr/>
          <p:nvPr/>
        </p:nvSpPr>
        <p:spPr>
          <a:xfrm>
            <a:off x="7186875" y="3823464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1C9369-BA63-9D4A-80F7-48A4F8755A5F}"/>
              </a:ext>
            </a:extLst>
          </p:cNvPr>
          <p:cNvSpPr/>
          <p:nvPr/>
        </p:nvSpPr>
        <p:spPr>
          <a:xfrm>
            <a:off x="7134961" y="1825624"/>
            <a:ext cx="3585452" cy="181609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E903E-4B70-4941-860D-35677FD43EF5}"/>
              </a:ext>
            </a:extLst>
          </p:cNvPr>
          <p:cNvSpPr/>
          <p:nvPr/>
        </p:nvSpPr>
        <p:spPr>
          <a:xfrm>
            <a:off x="9026146" y="5667229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Memory Server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884BEDF-302E-AB48-B964-7DD9E79252CE}"/>
              </a:ext>
            </a:extLst>
          </p:cNvPr>
          <p:cNvSpPr/>
          <p:nvPr/>
        </p:nvSpPr>
        <p:spPr>
          <a:xfrm>
            <a:off x="9722684" y="4700632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1EF9A-D4AB-0849-9FFF-AF650B41A420}"/>
              </a:ext>
            </a:extLst>
          </p:cNvPr>
          <p:cNvSpPr/>
          <p:nvPr/>
        </p:nvSpPr>
        <p:spPr>
          <a:xfrm>
            <a:off x="9982676" y="4565441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B4F2F-97A5-8E4E-AC3A-D1664C232A23}"/>
              </a:ext>
            </a:extLst>
          </p:cNvPr>
          <p:cNvCxnSpPr>
            <a:cxnSpLocks/>
          </p:cNvCxnSpPr>
          <p:nvPr/>
        </p:nvCxnSpPr>
        <p:spPr>
          <a:xfrm>
            <a:off x="7134961" y="3727826"/>
            <a:ext cx="36342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297A34-5E67-9F47-9E82-EFDD52EAF229}"/>
              </a:ext>
            </a:extLst>
          </p:cNvPr>
          <p:cNvSpPr/>
          <p:nvPr/>
        </p:nvSpPr>
        <p:spPr>
          <a:xfrm>
            <a:off x="9026145" y="2498327"/>
            <a:ext cx="1659667" cy="1125384"/>
          </a:xfrm>
          <a:prstGeom prst="roundRect">
            <a:avLst>
              <a:gd name="adj" fmla="val 914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DD58BF-28F3-AC47-863E-BBB1E0D7B3FE}"/>
              </a:ext>
            </a:extLst>
          </p:cNvPr>
          <p:cNvSpPr/>
          <p:nvPr/>
        </p:nvSpPr>
        <p:spPr>
          <a:xfrm>
            <a:off x="10937861" y="433157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E60000F-1397-6046-861F-34BD766DA961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flipH="1">
            <a:off x="9897684" y="3061019"/>
            <a:ext cx="788128" cy="2606210"/>
          </a:xfrm>
          <a:prstGeom prst="bentConnector4">
            <a:avLst>
              <a:gd name="adj1" fmla="val -29005"/>
              <a:gd name="adj2" fmla="val 57777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98F2EC-A715-5C43-B9C3-1E4E4203BD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8252" y="3244319"/>
            <a:ext cx="934355" cy="567758"/>
          </a:xfrm>
          <a:prstGeom prst="bentConnector3">
            <a:avLst>
              <a:gd name="adj1" fmla="val 100511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C0D44EA-DD6B-194C-8792-5E9D32A66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89896" y="3442194"/>
            <a:ext cx="885206" cy="221154"/>
          </a:xfrm>
          <a:prstGeom prst="bentConnector3">
            <a:avLst>
              <a:gd name="adj1" fmla="val 1128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3106E3-540C-C749-84D4-BBEDDB0DF4D9}"/>
              </a:ext>
            </a:extLst>
          </p:cNvPr>
          <p:cNvSpPr/>
          <p:nvPr/>
        </p:nvSpPr>
        <p:spPr>
          <a:xfrm>
            <a:off x="8367944" y="3078007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AEC362-AACA-D34A-87BB-5C16D08E8874}"/>
              </a:ext>
            </a:extLst>
          </p:cNvPr>
          <p:cNvSpPr/>
          <p:nvPr/>
        </p:nvSpPr>
        <p:spPr>
          <a:xfrm>
            <a:off x="9190150" y="317526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A9A5F56-AD75-8F4D-8C0C-E775F23A0C69}"/>
              </a:ext>
            </a:extLst>
          </p:cNvPr>
          <p:cNvSpPr/>
          <p:nvPr/>
        </p:nvSpPr>
        <p:spPr>
          <a:xfrm>
            <a:off x="9715152" y="3855937"/>
            <a:ext cx="970660" cy="265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UFFD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97EF43A-3C6E-6B45-A51B-1DDB093FED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6923" y="3822610"/>
            <a:ext cx="1001052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D88C1A-8B09-A142-A58C-C01E64BC2BB9}"/>
              </a:ext>
            </a:extLst>
          </p:cNvPr>
          <p:cNvSpPr/>
          <p:nvPr/>
        </p:nvSpPr>
        <p:spPr>
          <a:xfrm>
            <a:off x="10120511" y="3337999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2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9F2-04B7-C244-B527-85449BA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Remote Memory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5A0B-DCB6-2047-B7E7-94CA5BF1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362185" cy="4530715"/>
          </a:xfrm>
        </p:spPr>
        <p:txBody>
          <a:bodyPr>
            <a:normAutofit/>
          </a:bodyPr>
          <a:lstStyle/>
          <a:p>
            <a:r>
              <a:rPr lang="en-US" dirty="0"/>
              <a:t>Basic page handling</a:t>
            </a:r>
          </a:p>
          <a:p>
            <a:pPr lvl="1"/>
            <a:r>
              <a:rPr lang="en-US" dirty="0"/>
              <a:t>Userfaultfd fault path</a:t>
            </a:r>
          </a:p>
          <a:p>
            <a:pPr lvl="1"/>
            <a:r>
              <a:rPr lang="en-US" dirty="0"/>
              <a:t>Page directory</a:t>
            </a:r>
          </a:p>
          <a:p>
            <a:pPr lvl="1"/>
            <a:r>
              <a:rPr lang="en-US" dirty="0"/>
              <a:t>Eviction on memory pressure</a:t>
            </a:r>
          </a:p>
          <a:p>
            <a:pPr lvl="1"/>
            <a:r>
              <a:rPr lang="en-US" dirty="0"/>
              <a:t>Read/writes with 1-sided RDMA</a:t>
            </a:r>
          </a:p>
          <a:p>
            <a:pPr lvl="1"/>
            <a:r>
              <a:rPr lang="en-US" dirty="0"/>
              <a:t>Only heap goes in remote memory</a:t>
            </a:r>
          </a:p>
          <a:p>
            <a:r>
              <a:rPr lang="en-US" u="sng" dirty="0"/>
              <a:t>Our additions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Extended page handling for user-notified faults</a:t>
            </a:r>
          </a:p>
          <a:p>
            <a:pPr lvl="1"/>
            <a:r>
              <a:rPr lang="en-US" dirty="0"/>
              <a:t>Per-core user fault QPs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4274-3496-6048-87F7-5B9709F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27">
            <a:extLst>
              <a:ext uri="{FF2B5EF4-FFF2-40B4-BE49-F238E27FC236}">
                <a16:creationId xmlns:a16="http://schemas.microsoft.com/office/drawing/2014/main" id="{1CF7C1DF-564B-4642-9186-7CEA8236F28A}"/>
              </a:ext>
            </a:extLst>
          </p:cNvPr>
          <p:cNvSpPr/>
          <p:nvPr/>
        </p:nvSpPr>
        <p:spPr>
          <a:xfrm>
            <a:off x="8395600" y="3827569"/>
            <a:ext cx="2324813" cy="646558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1440"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70F0D-F2C6-5949-97AD-BA9B595FEDF1}"/>
              </a:ext>
            </a:extLst>
          </p:cNvPr>
          <p:cNvSpPr/>
          <p:nvPr/>
        </p:nvSpPr>
        <p:spPr>
          <a:xfrm>
            <a:off x="7186875" y="3823464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1C9369-BA63-9D4A-80F7-48A4F8755A5F}"/>
              </a:ext>
            </a:extLst>
          </p:cNvPr>
          <p:cNvSpPr/>
          <p:nvPr/>
        </p:nvSpPr>
        <p:spPr>
          <a:xfrm>
            <a:off x="7134961" y="1825624"/>
            <a:ext cx="3585452" cy="181609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E903E-4B70-4941-860D-35677FD43EF5}"/>
              </a:ext>
            </a:extLst>
          </p:cNvPr>
          <p:cNvSpPr/>
          <p:nvPr/>
        </p:nvSpPr>
        <p:spPr>
          <a:xfrm>
            <a:off x="9026146" y="5667229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Memory Server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884BEDF-302E-AB48-B964-7DD9E79252CE}"/>
              </a:ext>
            </a:extLst>
          </p:cNvPr>
          <p:cNvSpPr/>
          <p:nvPr/>
        </p:nvSpPr>
        <p:spPr>
          <a:xfrm>
            <a:off x="9722684" y="4700632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1EF9A-D4AB-0849-9FFF-AF650B41A420}"/>
              </a:ext>
            </a:extLst>
          </p:cNvPr>
          <p:cNvSpPr/>
          <p:nvPr/>
        </p:nvSpPr>
        <p:spPr>
          <a:xfrm>
            <a:off x="9982676" y="4565441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B4F2F-97A5-8E4E-AC3A-D1664C232A23}"/>
              </a:ext>
            </a:extLst>
          </p:cNvPr>
          <p:cNvCxnSpPr>
            <a:cxnSpLocks/>
          </p:cNvCxnSpPr>
          <p:nvPr/>
        </p:nvCxnSpPr>
        <p:spPr>
          <a:xfrm>
            <a:off x="7134961" y="3727826"/>
            <a:ext cx="36342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297A34-5E67-9F47-9E82-EFDD52EAF229}"/>
              </a:ext>
            </a:extLst>
          </p:cNvPr>
          <p:cNvSpPr/>
          <p:nvPr/>
        </p:nvSpPr>
        <p:spPr>
          <a:xfrm>
            <a:off x="9026145" y="2498327"/>
            <a:ext cx="1659667" cy="1125384"/>
          </a:xfrm>
          <a:prstGeom prst="roundRect">
            <a:avLst>
              <a:gd name="adj" fmla="val 914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DD58BF-28F3-AC47-863E-BBB1E0D7B3FE}"/>
              </a:ext>
            </a:extLst>
          </p:cNvPr>
          <p:cNvSpPr/>
          <p:nvPr/>
        </p:nvSpPr>
        <p:spPr>
          <a:xfrm>
            <a:off x="10937861" y="433157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E60000F-1397-6046-861F-34BD766DA961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flipH="1">
            <a:off x="9897684" y="3061019"/>
            <a:ext cx="788128" cy="2606210"/>
          </a:xfrm>
          <a:prstGeom prst="bentConnector4">
            <a:avLst>
              <a:gd name="adj1" fmla="val -29005"/>
              <a:gd name="adj2" fmla="val 57777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3106E3-540C-C749-84D4-BBEDDB0DF4D9}"/>
              </a:ext>
            </a:extLst>
          </p:cNvPr>
          <p:cNvSpPr/>
          <p:nvPr/>
        </p:nvSpPr>
        <p:spPr>
          <a:xfrm>
            <a:off x="8367944" y="3078007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A9A5F56-AD75-8F4D-8C0C-E775F23A0C69}"/>
              </a:ext>
            </a:extLst>
          </p:cNvPr>
          <p:cNvSpPr/>
          <p:nvPr/>
        </p:nvSpPr>
        <p:spPr>
          <a:xfrm>
            <a:off x="9715152" y="3855937"/>
            <a:ext cx="970660" cy="265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UFFD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97EF43A-3C6E-6B45-A51B-1DDB093FED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6923" y="3822610"/>
            <a:ext cx="1001052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D88C1A-8B09-A142-A58C-C01E64BC2BB9}"/>
              </a:ext>
            </a:extLst>
          </p:cNvPr>
          <p:cNvSpPr/>
          <p:nvPr/>
        </p:nvSpPr>
        <p:spPr>
          <a:xfrm>
            <a:off x="10120511" y="3337999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4404E-F382-F14C-9F65-4DCF01AC8E03}"/>
              </a:ext>
            </a:extLst>
          </p:cNvPr>
          <p:cNvSpPr/>
          <p:nvPr/>
        </p:nvSpPr>
        <p:spPr>
          <a:xfrm rot="16200000">
            <a:off x="8726673" y="2952738"/>
            <a:ext cx="937496" cy="2773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Fault  QPs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42058A6-1FE0-604E-B4FE-732417A31D3D}"/>
              </a:ext>
            </a:extLst>
          </p:cNvPr>
          <p:cNvCxnSpPr>
            <a:cxnSpLocks/>
          </p:cNvCxnSpPr>
          <p:nvPr/>
        </p:nvCxnSpPr>
        <p:spPr>
          <a:xfrm>
            <a:off x="8701550" y="3061020"/>
            <a:ext cx="84152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9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9F2-04B7-C244-B527-85449BA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Remote Memory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5A0B-DCB6-2047-B7E7-94CA5BF1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474919" cy="4530715"/>
          </a:xfrm>
        </p:spPr>
        <p:txBody>
          <a:bodyPr>
            <a:normAutofit/>
          </a:bodyPr>
          <a:lstStyle/>
          <a:p>
            <a:r>
              <a:rPr lang="en-US" dirty="0"/>
              <a:t>Basic page handling</a:t>
            </a:r>
          </a:p>
          <a:p>
            <a:pPr lvl="1"/>
            <a:r>
              <a:rPr lang="en-US" dirty="0"/>
              <a:t>Userfaultfd fault path</a:t>
            </a:r>
          </a:p>
          <a:p>
            <a:pPr lvl="1"/>
            <a:r>
              <a:rPr lang="en-US" dirty="0"/>
              <a:t>Page directory</a:t>
            </a:r>
          </a:p>
          <a:p>
            <a:pPr lvl="1"/>
            <a:r>
              <a:rPr lang="en-US" dirty="0"/>
              <a:t>Eviction on memory pressure</a:t>
            </a:r>
          </a:p>
          <a:p>
            <a:pPr lvl="1"/>
            <a:r>
              <a:rPr lang="en-US" dirty="0"/>
              <a:t>Read/writes with 1-sided RDMA</a:t>
            </a:r>
          </a:p>
          <a:p>
            <a:pPr lvl="1"/>
            <a:r>
              <a:rPr lang="en-US" dirty="0"/>
              <a:t>Only heap goes in remote memory</a:t>
            </a:r>
          </a:p>
          <a:p>
            <a:r>
              <a:rPr lang="en-US" u="sng" dirty="0"/>
              <a:t>Our additions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Extended page handling for user-notified faults</a:t>
            </a:r>
          </a:p>
          <a:p>
            <a:pPr lvl="1"/>
            <a:r>
              <a:rPr lang="en-US" dirty="0"/>
              <a:t>Per-core user fault QPs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4274-3496-6048-87F7-5B9709F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2B612-F0A4-6741-872A-4F6AAB0605F2}"/>
              </a:ext>
            </a:extLst>
          </p:cNvPr>
          <p:cNvSpPr txBox="1"/>
          <p:nvPr/>
        </p:nvSpPr>
        <p:spPr>
          <a:xfrm>
            <a:off x="7044076" y="5232785"/>
            <a:ext cx="41406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Faster page fault handling! </a:t>
            </a:r>
          </a:p>
          <a:p>
            <a:pPr algn="ctr"/>
            <a:r>
              <a:rPr lang="en-US" dirty="0"/>
              <a:t>(no overhead of waking threads)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AF410-78B1-1141-83FC-6E6974DE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9" y="1734505"/>
            <a:ext cx="4127090" cy="345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46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E0B-9B30-8E40-A19D-F8D0953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5380-2D11-494E-8DA6-797E03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User-level threading library</a:t>
            </a:r>
          </a:p>
          <a:p>
            <a:r>
              <a:rPr lang="en-US" dirty="0"/>
              <a:t>We build on Shenango:</a:t>
            </a:r>
          </a:p>
          <a:p>
            <a:pPr lvl="1"/>
            <a:r>
              <a:rPr lang="en-US" dirty="0"/>
              <a:t>Threads scheduled locally on each core</a:t>
            </a:r>
          </a:p>
          <a:p>
            <a:pPr lvl="1"/>
            <a:r>
              <a:rPr lang="en-US" dirty="0"/>
              <a:t>Run to completion</a:t>
            </a:r>
          </a:p>
          <a:p>
            <a:pPr lvl="1"/>
            <a:r>
              <a:rPr lang="en-US" dirty="0"/>
              <a:t>Load balancing through work stealing</a:t>
            </a:r>
          </a:p>
          <a:p>
            <a:pPr lvl="1"/>
            <a:r>
              <a:rPr lang="en-US" dirty="0"/>
              <a:t>POSIX–like threading &amp; synchronization API</a:t>
            </a:r>
          </a:p>
          <a:p>
            <a:r>
              <a:rPr lang="en-US" u="sng" dirty="0"/>
              <a:t>Our additions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Fault annotations (hints) API</a:t>
            </a:r>
          </a:p>
          <a:p>
            <a:pPr lvl="1"/>
            <a:r>
              <a:rPr lang="en-US" dirty="0"/>
              <a:t>Fault-aware scheduling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04A7-3633-AA4C-8C25-A299F393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27">
            <a:extLst>
              <a:ext uri="{FF2B5EF4-FFF2-40B4-BE49-F238E27FC236}">
                <a16:creationId xmlns:a16="http://schemas.microsoft.com/office/drawing/2014/main" id="{FFC2E657-46A3-F64D-9897-75F37F21E1F5}"/>
              </a:ext>
            </a:extLst>
          </p:cNvPr>
          <p:cNvSpPr/>
          <p:nvPr/>
        </p:nvSpPr>
        <p:spPr>
          <a:xfrm>
            <a:off x="8370659" y="4801908"/>
            <a:ext cx="2400473" cy="501311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1440"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B7FE50-768C-8C46-9DFE-9405DF255EC4}"/>
              </a:ext>
            </a:extLst>
          </p:cNvPr>
          <p:cNvCxnSpPr>
            <a:cxnSpLocks/>
          </p:cNvCxnSpPr>
          <p:nvPr/>
        </p:nvCxnSpPr>
        <p:spPr>
          <a:xfrm>
            <a:off x="8370659" y="4704474"/>
            <a:ext cx="240047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167C83-277E-9C48-97F0-F609AA5A7D0B}"/>
              </a:ext>
            </a:extLst>
          </p:cNvPr>
          <p:cNvSpPr/>
          <p:nvPr/>
        </p:nvSpPr>
        <p:spPr>
          <a:xfrm>
            <a:off x="8370659" y="2513717"/>
            <a:ext cx="2411300" cy="210880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6E7E38-FE85-0643-9CDF-7288BEC33414}"/>
              </a:ext>
            </a:extLst>
          </p:cNvPr>
          <p:cNvSpPr/>
          <p:nvPr/>
        </p:nvSpPr>
        <p:spPr>
          <a:xfrm>
            <a:off x="8446319" y="3342788"/>
            <a:ext cx="2250096" cy="1182299"/>
          </a:xfrm>
          <a:prstGeom prst="roundRect">
            <a:avLst>
              <a:gd name="adj" fmla="val 203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Scheduler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BD6C07-FF32-FF4F-818C-7DF4DE401583}"/>
              </a:ext>
            </a:extLst>
          </p:cNvPr>
          <p:cNvSpPr/>
          <p:nvPr/>
        </p:nvSpPr>
        <p:spPr>
          <a:xfrm>
            <a:off x="8672146" y="3384245"/>
            <a:ext cx="851452" cy="4075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POSIX 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CAF085-8CC6-7241-AA5F-ED5B85C41676}"/>
              </a:ext>
            </a:extLst>
          </p:cNvPr>
          <p:cNvSpPr/>
          <p:nvPr/>
        </p:nvSpPr>
        <p:spPr>
          <a:xfrm>
            <a:off x="9595405" y="3384245"/>
            <a:ext cx="951924" cy="4075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Fault Hints API</a:t>
            </a:r>
          </a:p>
        </p:txBody>
      </p:sp>
    </p:spTree>
    <p:extLst>
      <p:ext uri="{BB962C8B-B14F-4D97-AF65-F5344CB8AC3E}">
        <p14:creationId xmlns:p14="http://schemas.microsoft.com/office/powerpoint/2010/main" val="265554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851-FD8F-5B46-9162-FB3E7CA5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B50A-7124-7845-A110-E514F061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448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Enabling scheduler to preempt the kernel-mediated page faults</a:t>
            </a:r>
          </a:p>
          <a:p>
            <a:r>
              <a:rPr lang="en-US" sz="2400" dirty="0"/>
              <a:t>Can be extended to hint more things e.g., read-ahead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Scheduler still needs to confirm each hint at runtime: </a:t>
            </a:r>
            <a:r>
              <a:rPr lang="en-US" dirty="0">
                <a:solidFill>
                  <a:srgbClr val="C00000"/>
                </a:solidFill>
              </a:rPr>
              <a:t>page fault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E2A39-C213-8242-B18F-1A46FD9D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7F978-D4DE-6241-8634-26DD316B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7909"/>
            <a:ext cx="6066298" cy="23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1258-59B1-1940-A8A6-CAB2C7B8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Annotations: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47D9-FE30-7A4B-B08D-78B9EC6D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58420" cy="2136775"/>
          </a:xfrm>
        </p:spPr>
        <p:txBody>
          <a:bodyPr>
            <a:normAutofit/>
          </a:bodyPr>
          <a:lstStyle/>
          <a:p>
            <a:r>
              <a:rPr lang="en-US" dirty="0"/>
              <a:t>Low-overhead, particularly on hits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too expensive</a:t>
            </a:r>
          </a:p>
          <a:p>
            <a:r>
              <a:rPr lang="en-US" dirty="0"/>
              <a:t>We wrote </a:t>
            </a:r>
            <a:r>
              <a:rPr lang="en-US" dirty="0" err="1"/>
              <a:t>vDSO</a:t>
            </a:r>
            <a:r>
              <a:rPr lang="en-US" dirty="0"/>
              <a:t> kernel routines that perform the memory operations whose resulting faults are a no op in the kernel. 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EDB35-8C95-1643-88F2-695CAA1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DD8CE37-60C5-DE45-8D0C-A717E41F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26640"/>
              </p:ext>
            </p:extLst>
          </p:nvPr>
        </p:nvGraphicFramePr>
        <p:xfrm>
          <a:off x="1091696" y="4097337"/>
          <a:ext cx="9718266" cy="131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616">
                  <a:extLst>
                    <a:ext uri="{9D8B030D-6E8A-4147-A177-3AD203B41FA5}">
                      <a16:colId xmlns:a16="http://schemas.microsoft.com/office/drawing/2014/main" val="1492417505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644780134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is_page_mapped(addr)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is_page_mapped_and_writeable(addr)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19678"/>
                  </a:ext>
                </a:extLst>
              </a:tr>
              <a:tr h="422174">
                <a:tc>
                  <a:txBody>
                    <a:bodyPr/>
                    <a:lstStyle/>
                    <a:p>
                      <a:r>
                        <a:rPr lang="en-US" dirty="0"/>
                        <a:t>For page existence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page write-protection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68547"/>
                  </a:ext>
                </a:extLst>
              </a:tr>
              <a:tr h="422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Load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movb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addr,reg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Non-modifying store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andb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0xFF, addr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296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122560-4D7B-0B4B-AC6B-BA181EFECA6F}"/>
              </a:ext>
            </a:extLst>
          </p:cNvPr>
          <p:cNvSpPr txBox="1"/>
          <p:nvPr/>
        </p:nvSpPr>
        <p:spPr>
          <a:xfrm>
            <a:off x="3147086" y="5551285"/>
            <a:ext cx="47406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Hit cost: 30 ns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Miss cost: </a:t>
            </a:r>
            <a:r>
              <a:rPr lang="el-GR" sz="2800" dirty="0">
                <a:solidFill>
                  <a:srgbClr val="C00000"/>
                </a:solidFill>
              </a:rPr>
              <a:t>1.4 μ</a:t>
            </a:r>
            <a:r>
              <a:rPr lang="en-US" sz="2800" dirty="0">
                <a:solidFill>
                  <a:srgbClr val="C00000"/>
                </a:solidFill>
              </a:rPr>
              <a:t>s (+/- 0.2 </a:t>
            </a:r>
            <a:r>
              <a:rPr lang="el-GR" sz="2800" dirty="0">
                <a:solidFill>
                  <a:srgbClr val="C00000"/>
                </a:solidFill>
              </a:rPr>
              <a:t>μ</a:t>
            </a:r>
            <a:r>
              <a:rPr lang="en-US" sz="2800" dirty="0">
                <a:solidFill>
                  <a:srgbClr val="C00000"/>
                </a:solidFill>
              </a:rPr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9559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8AD0-AC58-7148-8650-7047706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annotations: Programmer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AD2E-CC5E-E140-9DE0-FA66B4F1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Not too many.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Not too hard to locate.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 a workflow to assist in finding faulting locations:</a:t>
            </a:r>
          </a:p>
          <a:p>
            <a:r>
              <a:rPr lang="en-US" sz="2400" dirty="0"/>
              <a:t>Propagate instruction pointers (IPs) from kernel to handler (via Userfaultfd faults)</a:t>
            </a:r>
          </a:p>
          <a:p>
            <a:r>
              <a:rPr lang="en-US" sz="2400" dirty="0"/>
              <a:t>Random sampling in the handler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addr2line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/>
              <a:t>IPs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Code locations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B5C7-45FA-7F48-A57B-1DE1E28C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E0CB4-E0AB-8B41-BADA-DFF699BA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0" t="3202" r="15174" b="28526"/>
          <a:stretch/>
        </p:blipFill>
        <p:spPr>
          <a:xfrm>
            <a:off x="6731739" y="2740405"/>
            <a:ext cx="5211097" cy="2054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26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E5D1-27D2-FC44-8018-FC8AA3E7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Fault-aware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E8EB-872C-9C4C-9E84-3AC49BE0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hint was a false-alarm, return. Otherwise:</a:t>
            </a:r>
          </a:p>
          <a:p>
            <a:pPr lvl="1"/>
            <a:r>
              <a:rPr lang="en-US" dirty="0"/>
              <a:t>Place thread aside</a:t>
            </a:r>
          </a:p>
          <a:p>
            <a:pPr lvl="1"/>
            <a:r>
              <a:rPr lang="en-US" dirty="0"/>
              <a:t>Send fault on the request queue (or poll if it is full)</a:t>
            </a:r>
          </a:p>
          <a:p>
            <a:pPr lvl="1"/>
            <a:r>
              <a:rPr lang="en-US" dirty="0"/>
              <a:t>Schedule from the ready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servicing fault:</a:t>
            </a:r>
          </a:p>
          <a:p>
            <a:pPr lvl="1"/>
            <a:r>
              <a:rPr lang="en-US" dirty="0"/>
              <a:t>Handler adds on the response queue</a:t>
            </a:r>
          </a:p>
          <a:p>
            <a:pPr lvl="1"/>
            <a:r>
              <a:rPr lang="en-US" dirty="0"/>
              <a:t>Scheduler monitors them between threads</a:t>
            </a:r>
          </a:p>
          <a:p>
            <a:pPr lvl="1"/>
            <a:r>
              <a:rPr lang="en-US" dirty="0"/>
              <a:t>Adds the faulted thread back to ready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0BEB-D3F2-C140-8F48-C84D113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1AB-458B-6540-88E7-80C900D1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Remote/Disaggregated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9748-42D4-8C41-A37A-0EC26B46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75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Decoupled pools of compute and memory connected by a low-latency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–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D6C9-DA1C-8146-A6B6-D3B2285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A1003-352E-954C-81A5-C64298D41B5F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93B273-2CF2-2A41-8083-1358209D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22" y="2114639"/>
            <a:ext cx="5136613" cy="386286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0B12B-E3A9-5448-9980-C3A61DBFBA50}"/>
              </a:ext>
            </a:extLst>
          </p:cNvPr>
          <p:cNvSpPr txBox="1"/>
          <p:nvPr/>
        </p:nvSpPr>
        <p:spPr>
          <a:xfrm>
            <a:off x="1313954" y="3425580"/>
            <a:ext cx="3305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Memory efficiency and scale-out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E64F7-38D8-4D4A-A0B9-271F98DD6344}"/>
              </a:ext>
            </a:extLst>
          </p:cNvPr>
          <p:cNvSpPr txBox="1"/>
          <p:nvPr/>
        </p:nvSpPr>
        <p:spPr>
          <a:xfrm>
            <a:off x="1313954" y="4478105"/>
            <a:ext cx="3305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sz="1800" dirty="0"/>
              <a:t>erformance penalty of the slower remote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304494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B118-D44C-A345-91B1-01348EC2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Eden: The whole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AB9D-C74B-2846-BD5A-02198617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729" y="-4997962"/>
            <a:ext cx="10515600" cy="4351338"/>
          </a:xfrm>
        </p:spPr>
        <p:txBody>
          <a:bodyPr/>
          <a:lstStyle/>
          <a:p>
            <a:r>
              <a:rPr lang="en-US" dirty="0"/>
              <a:t>Typical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6875-4790-6549-9D2B-8BF80249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: Rounded Corners 27">
            <a:extLst>
              <a:ext uri="{FF2B5EF4-FFF2-40B4-BE49-F238E27FC236}">
                <a16:creationId xmlns:a16="http://schemas.microsoft.com/office/drawing/2014/main" id="{2A63C03E-F432-AF4D-A1E0-F7FA2590BB99}"/>
              </a:ext>
            </a:extLst>
          </p:cNvPr>
          <p:cNvSpPr/>
          <p:nvPr/>
        </p:nvSpPr>
        <p:spPr>
          <a:xfrm>
            <a:off x="2660939" y="3692633"/>
            <a:ext cx="2324813" cy="646558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1440"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2CC77-E703-DB4D-8D47-A3518AC1252A}"/>
              </a:ext>
            </a:extLst>
          </p:cNvPr>
          <p:cNvSpPr/>
          <p:nvPr/>
        </p:nvSpPr>
        <p:spPr>
          <a:xfrm>
            <a:off x="1452214" y="3688528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F67BCF-F24B-AA4E-AC58-BC8D87056609}"/>
              </a:ext>
            </a:extLst>
          </p:cNvPr>
          <p:cNvSpPr/>
          <p:nvPr/>
        </p:nvSpPr>
        <p:spPr>
          <a:xfrm>
            <a:off x="1400300" y="1690688"/>
            <a:ext cx="3585452" cy="181609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3DB26-52F1-DB41-AC22-ACE8DCB23146}"/>
              </a:ext>
            </a:extLst>
          </p:cNvPr>
          <p:cNvSpPr/>
          <p:nvPr/>
        </p:nvSpPr>
        <p:spPr>
          <a:xfrm>
            <a:off x="3291485" y="5532293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Memory Server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7B82DADE-A270-F845-B1B7-9D65AAF9355A}"/>
              </a:ext>
            </a:extLst>
          </p:cNvPr>
          <p:cNvSpPr/>
          <p:nvPr/>
        </p:nvSpPr>
        <p:spPr>
          <a:xfrm>
            <a:off x="3988023" y="4565696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70B784-7252-3544-9F29-36441492E244}"/>
              </a:ext>
            </a:extLst>
          </p:cNvPr>
          <p:cNvSpPr/>
          <p:nvPr/>
        </p:nvSpPr>
        <p:spPr>
          <a:xfrm>
            <a:off x="4248015" y="4430505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A772C4-1BED-2549-9F60-3E9929BE1F22}"/>
              </a:ext>
            </a:extLst>
          </p:cNvPr>
          <p:cNvCxnSpPr>
            <a:cxnSpLocks/>
          </p:cNvCxnSpPr>
          <p:nvPr/>
        </p:nvCxnSpPr>
        <p:spPr>
          <a:xfrm>
            <a:off x="1400300" y="3592890"/>
            <a:ext cx="36342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9C7766-F41D-2B4D-9C2F-E3679BDF53DE}"/>
              </a:ext>
            </a:extLst>
          </p:cNvPr>
          <p:cNvSpPr/>
          <p:nvPr/>
        </p:nvSpPr>
        <p:spPr>
          <a:xfrm>
            <a:off x="3291484" y="2363391"/>
            <a:ext cx="1659667" cy="1125384"/>
          </a:xfrm>
          <a:prstGeom prst="roundRect">
            <a:avLst>
              <a:gd name="adj" fmla="val 914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4D79F0E-0D46-0C4E-A063-67BF40B45845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163023" y="2926083"/>
            <a:ext cx="788128" cy="2606210"/>
          </a:xfrm>
          <a:prstGeom prst="bentConnector4">
            <a:avLst>
              <a:gd name="adj1" fmla="val -29005"/>
              <a:gd name="adj2" fmla="val 57777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201CFF-F19B-C44D-B805-DDE3A7BC69B0}"/>
              </a:ext>
            </a:extLst>
          </p:cNvPr>
          <p:cNvSpPr/>
          <p:nvPr/>
        </p:nvSpPr>
        <p:spPr>
          <a:xfrm>
            <a:off x="2633283" y="2943071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7028023-F479-AE46-9DA8-FDA92F3735BB}"/>
              </a:ext>
            </a:extLst>
          </p:cNvPr>
          <p:cNvSpPr/>
          <p:nvPr/>
        </p:nvSpPr>
        <p:spPr>
          <a:xfrm>
            <a:off x="3980491" y="3721001"/>
            <a:ext cx="970660" cy="265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UFFD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04D8721-4B5B-B441-BC55-7AE561B822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2262" y="3687674"/>
            <a:ext cx="1001052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9ECC5ED-2C21-C149-B8B3-EEF91A1570FD}"/>
              </a:ext>
            </a:extLst>
          </p:cNvPr>
          <p:cNvSpPr/>
          <p:nvPr/>
        </p:nvSpPr>
        <p:spPr>
          <a:xfrm rot="16200000">
            <a:off x="2992012" y="2817802"/>
            <a:ext cx="937496" cy="2773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Fault  QPs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3A8B27-B633-CB4C-B48F-3A6AB4B83EB9}"/>
              </a:ext>
            </a:extLst>
          </p:cNvPr>
          <p:cNvSpPr/>
          <p:nvPr/>
        </p:nvSpPr>
        <p:spPr>
          <a:xfrm>
            <a:off x="1478351" y="2363391"/>
            <a:ext cx="1760321" cy="1125384"/>
          </a:xfrm>
          <a:prstGeom prst="roundRect">
            <a:avLst>
              <a:gd name="adj" fmla="val 1090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Scheduler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8D374EE-192F-0249-A382-A27FD2C696FF}"/>
              </a:ext>
            </a:extLst>
          </p:cNvPr>
          <p:cNvSpPr/>
          <p:nvPr/>
        </p:nvSpPr>
        <p:spPr>
          <a:xfrm>
            <a:off x="1545390" y="2391350"/>
            <a:ext cx="656402" cy="3971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POSIX API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F0CD9A8-98FB-6A46-9B27-44D5C5C76801}"/>
              </a:ext>
            </a:extLst>
          </p:cNvPr>
          <p:cNvSpPr/>
          <p:nvPr/>
        </p:nvSpPr>
        <p:spPr>
          <a:xfrm>
            <a:off x="2242140" y="2391816"/>
            <a:ext cx="951924" cy="4075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Fault Hints API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E2E747A-FBCA-AA4B-A99B-86484C9F22F0}"/>
              </a:ext>
            </a:extLst>
          </p:cNvPr>
          <p:cNvCxnSpPr>
            <a:cxnSpLocks/>
          </p:cNvCxnSpPr>
          <p:nvPr/>
        </p:nvCxnSpPr>
        <p:spPr>
          <a:xfrm>
            <a:off x="2966889" y="2926084"/>
            <a:ext cx="84152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499439B-1D09-C84E-AFC4-DB10C349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29" y="1690688"/>
            <a:ext cx="4191871" cy="3540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C7832AF-3D8C-EE47-A8D6-F69544E750D0}"/>
              </a:ext>
            </a:extLst>
          </p:cNvPr>
          <p:cNvSpPr txBox="1"/>
          <p:nvPr/>
        </p:nvSpPr>
        <p:spPr>
          <a:xfrm>
            <a:off x="6762652" y="5393825"/>
            <a:ext cx="44675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Enabling async page faults </a:t>
            </a:r>
          </a:p>
          <a:p>
            <a:pPr algn="ctr"/>
            <a:r>
              <a:rPr lang="en-US" dirty="0"/>
              <a:t>(Eden saturates page fault rate with one core)</a:t>
            </a:r>
          </a:p>
        </p:txBody>
      </p:sp>
    </p:spTree>
    <p:extLst>
      <p:ext uri="{BB962C8B-B14F-4D97-AF65-F5344CB8AC3E}">
        <p14:creationId xmlns:p14="http://schemas.microsoft.com/office/powerpoint/2010/main" val="34903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F69-0782-944E-9975-4B3EB89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000D-879B-B94C-8F87-F1E970A3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Webservice (AIFM)</a:t>
            </a:r>
          </a:p>
          <a:p>
            <a:r>
              <a:rPr lang="en-US" dirty="0"/>
              <a:t>Memcached</a:t>
            </a:r>
          </a:p>
          <a:p>
            <a:r>
              <a:rPr lang="en-US" dirty="0"/>
              <a:t>Parallel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8251-8F85-604F-9823-217C6EC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5FF1-5C6B-CF47-ABBD-8A2168C3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Webservice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B63-B0EE-284E-9263-E93C26E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 each client request:</a:t>
            </a:r>
          </a:p>
          <a:p>
            <a:r>
              <a:rPr lang="en-US" sz="2400" dirty="0"/>
              <a:t>Hopscotch lookup</a:t>
            </a:r>
          </a:p>
          <a:p>
            <a:r>
              <a:rPr lang="en-US" sz="2400" dirty="0"/>
              <a:t>Snappy compress an image (8KB)</a:t>
            </a:r>
          </a:p>
          <a:p>
            <a:r>
              <a:rPr lang="en-US" sz="2400" dirty="0"/>
              <a:t>~5 µs per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Setup</a:t>
            </a:r>
          </a:p>
          <a:p>
            <a:r>
              <a:rPr lang="en-US" sz="2400" dirty="0"/>
              <a:t>4 CPU cores</a:t>
            </a:r>
          </a:p>
          <a:p>
            <a:r>
              <a:rPr lang="en-US" sz="2400" dirty="0"/>
              <a:t>10M keys, 400K images</a:t>
            </a:r>
          </a:p>
          <a:p>
            <a:r>
              <a:rPr lang="en-US" sz="2400" dirty="0"/>
              <a:t>6 GB memory footprint</a:t>
            </a:r>
          </a:p>
          <a:p>
            <a:r>
              <a:rPr lang="en-US" sz="2400" dirty="0"/>
              <a:t>Skewed (</a:t>
            </a:r>
            <a:r>
              <a:rPr lang="en-US" sz="2400" dirty="0" err="1"/>
              <a:t>zipf</a:t>
            </a:r>
            <a:r>
              <a:rPr lang="en-US" sz="2400" dirty="0"/>
              <a:t> s=1) workload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3494-21C9-0D4A-8A47-2C0DD7A3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F96C9-C91D-CC49-B591-01B08B25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13" y="1952247"/>
            <a:ext cx="4121409" cy="1589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96315-E90B-8540-B18A-49C6DF3E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13" y="3550340"/>
            <a:ext cx="3968468" cy="2045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5750B-D1A5-B54A-B597-EDF9E9D35E92}"/>
              </a:ext>
            </a:extLst>
          </p:cNvPr>
          <p:cNvSpPr txBox="1"/>
          <p:nvPr/>
        </p:nvSpPr>
        <p:spPr>
          <a:xfrm>
            <a:off x="8107776" y="5627361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90798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5FF1-5C6B-CF47-ABBD-8A2168C3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Webservice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3494-21C9-0D4A-8A47-2C0DD7A3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E81AF-DF88-524C-AA25-C66F8E48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3" y="2241924"/>
            <a:ext cx="10214113" cy="3154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88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83A-27FE-3A43-A72F-7A69593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D627-EE2B-FD4F-BE07-E6C89E3C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785" cy="4351338"/>
          </a:xfrm>
        </p:spPr>
        <p:txBody>
          <a:bodyPr/>
          <a:lstStyle/>
          <a:p>
            <a:r>
              <a:rPr lang="en-US" dirty="0"/>
              <a:t>Hash buckets with linked list of items</a:t>
            </a:r>
          </a:p>
          <a:p>
            <a:r>
              <a:rPr lang="en-US" dirty="0"/>
              <a:t>10M (20-byte, 80-byte) KV items </a:t>
            </a:r>
          </a:p>
          <a:p>
            <a:r>
              <a:rPr lang="en-US" dirty="0"/>
              <a:t>2 GB memory footprint</a:t>
            </a:r>
          </a:p>
          <a:p>
            <a:r>
              <a:rPr lang="en-US" dirty="0" err="1"/>
              <a:t>Zipf</a:t>
            </a:r>
            <a:r>
              <a:rPr lang="en-US" dirty="0"/>
              <a:t> s=1 skewed client </a:t>
            </a:r>
          </a:p>
          <a:p>
            <a:r>
              <a:rPr lang="en-US" dirty="0"/>
              <a:t>Turned off LRU lists</a:t>
            </a:r>
          </a:p>
          <a:p>
            <a:r>
              <a:rPr lang="en-US" dirty="0"/>
              <a:t>2 annotations, one each on read and write path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42553-F044-864B-A31C-78487792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83A-27FE-3A43-A72F-7A69593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Memcached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42553-F044-864B-A31C-78487792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08A85-98E1-CC43-BF1E-064BB8CE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23" y="2209797"/>
            <a:ext cx="1163320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91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B1D-BB63-3047-AD79-5F013141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A108-D69E-E046-8861-8F2E4CF2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6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sorting with regular sampling</a:t>
            </a:r>
          </a:p>
          <a:p>
            <a:pPr lvl="1"/>
            <a:r>
              <a:rPr lang="en-US" dirty="0"/>
              <a:t>Local sort on input chunks</a:t>
            </a:r>
          </a:p>
          <a:p>
            <a:pPr lvl="1"/>
            <a:r>
              <a:rPr lang="en-US" dirty="0"/>
              <a:t>Merge sorted chunks</a:t>
            </a:r>
          </a:p>
          <a:p>
            <a:pPr lvl="1"/>
            <a:r>
              <a:rPr lang="en-US" dirty="0"/>
              <a:t>Copy sorted data into input buffer</a:t>
            </a:r>
          </a:p>
          <a:p>
            <a:pPr lvl="1"/>
            <a:endParaRPr lang="en-US" dirty="0"/>
          </a:p>
          <a:p>
            <a:r>
              <a:rPr lang="en-US" dirty="0"/>
              <a:t>Shenango ported &amp; annotated</a:t>
            </a:r>
          </a:p>
          <a:p>
            <a:r>
              <a:rPr lang="en-US" dirty="0"/>
              <a:t>4 GB buffer, 25% local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61B5-3A88-5547-AA96-48178DDA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8B88-1EC8-884C-9ED9-054A79B8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6" y="835060"/>
            <a:ext cx="4014417" cy="4371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C3B06-0DF6-EA44-9EB6-43DC07A4339C}"/>
              </a:ext>
            </a:extLst>
          </p:cNvPr>
          <p:cNvSpPr txBox="1"/>
          <p:nvPr/>
        </p:nvSpPr>
        <p:spPr>
          <a:xfrm>
            <a:off x="9031493" y="5227267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214547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AFD-F81F-5A4D-9FC8-6F6C976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C49-5AB5-3E4F-B08C-6C60C80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54" y="4703885"/>
            <a:ext cx="5864469" cy="1473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100%  local memory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4C6F-CFBD-F24D-8F69-B5827F4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6D562-0058-CB40-8C57-E5621FF9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1" cy="2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6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AFD-F81F-5A4D-9FC8-6F6C976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C49-5AB5-3E4F-B08C-6C60C80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54" y="4703885"/>
            <a:ext cx="5864469" cy="1473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With </a:t>
            </a:r>
            <a:r>
              <a:rPr lang="en-US" sz="2400" i="1" dirty="0" err="1"/>
              <a:t>Pthreads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4C6F-CFBD-F24D-8F69-B5827F4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6D56-DAC6-3D4D-8F3D-72E50D80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22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103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AFD-F81F-5A4D-9FC8-6F6C976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C49-5AB5-3E4F-B08C-6C60C80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54" y="4703885"/>
            <a:ext cx="5864469" cy="1473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Shenango-port and “synchronous” Eden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4C6F-CFBD-F24D-8F69-B5827F4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E8EEC-217E-D444-9FD6-7D935AEE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22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04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CF4E-B509-0F4A-AAAE-76C22678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native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3A2E-8922-034E-AE23-AA652797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Usual go-to</a:t>
            </a:r>
            <a:r>
              <a:rPr lang="en-US" dirty="0"/>
              <a:t>: Minimize remote accesses with caching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Another approach</a:t>
            </a:r>
            <a:r>
              <a:rPr lang="en-US" dirty="0"/>
              <a:t>: hide remote accesses</a:t>
            </a:r>
          </a:p>
          <a:p>
            <a:r>
              <a:rPr lang="en-US" sz="2400" dirty="0"/>
              <a:t>Efficiently expose parallelism within the application e.g., Threads</a:t>
            </a:r>
          </a:p>
          <a:p>
            <a:r>
              <a:rPr lang="en-US" sz="2400" dirty="0"/>
              <a:t>Hide the remote accesses with other (runnable) threads</a:t>
            </a:r>
          </a:p>
          <a:p>
            <a:r>
              <a:rPr lang="en-US" sz="2400" dirty="0"/>
              <a:t>Complements caching – more so with less locality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C9CF-F044-C948-AE90-B095D841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5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55CC-8E62-3A49-B655-3CE02AB1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4164-E03F-154B-AAAE-BD377A9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853D03A-958B-BF41-87F0-9E02B858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118"/>
            <a:ext cx="5030972" cy="3144358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D72B7859-D3AB-8D47-ADD8-A14C967E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2" y="1947254"/>
            <a:ext cx="5030971" cy="3144357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703D487E-D209-2E44-8176-54B95BDF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15" y="3577119"/>
            <a:ext cx="5030970" cy="314435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2B9B59F-113D-9A47-BB43-B59CAC33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565525"/>
            <a:ext cx="5030971" cy="3144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148111-9073-0443-854B-DA314144187B}"/>
              </a:ext>
            </a:extLst>
          </p:cNvPr>
          <p:cNvSpPr txBox="1"/>
          <p:nvPr/>
        </p:nvSpPr>
        <p:spPr>
          <a:xfrm>
            <a:off x="2764465" y="534817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3360E-47FE-F44E-B403-5D13792FC53B}"/>
              </a:ext>
            </a:extLst>
          </p:cNvPr>
          <p:cNvSpPr txBox="1"/>
          <p:nvPr/>
        </p:nvSpPr>
        <p:spPr>
          <a:xfrm>
            <a:off x="7962802" y="3171053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5,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86EEC-7AC4-9A42-8F60-D5485CE85B6E}"/>
              </a:ext>
            </a:extLst>
          </p:cNvPr>
          <p:cNvSpPr txBox="1"/>
          <p:nvPr/>
        </p:nvSpPr>
        <p:spPr>
          <a:xfrm>
            <a:off x="8121098" y="652365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5, </a:t>
            </a:r>
            <a:r>
              <a:rPr lang="en-US" i="1" dirty="0"/>
              <a:t>shenango</a:t>
            </a:r>
          </a:p>
        </p:txBody>
      </p:sp>
    </p:spTree>
    <p:extLst>
      <p:ext uri="{BB962C8B-B14F-4D97-AF65-F5344CB8AC3E}">
        <p14:creationId xmlns:p14="http://schemas.microsoft.com/office/powerpoint/2010/main" val="902545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AFD-F81F-5A4D-9FC8-6F6C976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4C6F-CFBD-F24D-8F69-B5827F4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E52DC-0878-0E45-BCD9-FE564B21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22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F7D781-B0BE-8042-A07F-1D1F503BE6C9}"/>
              </a:ext>
            </a:extLst>
          </p:cNvPr>
          <p:cNvSpPr txBox="1">
            <a:spLocks/>
          </p:cNvSpPr>
          <p:nvPr/>
        </p:nvSpPr>
        <p:spPr>
          <a:xfrm>
            <a:off x="2910254" y="4703885"/>
            <a:ext cx="5864469" cy="147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Eden annotations</a:t>
            </a:r>
          </a:p>
        </p:txBody>
      </p:sp>
    </p:spTree>
    <p:extLst>
      <p:ext uri="{BB962C8B-B14F-4D97-AF65-F5344CB8AC3E}">
        <p14:creationId xmlns:p14="http://schemas.microsoft.com/office/powerpoint/2010/main" val="58886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AFD-F81F-5A4D-9FC8-6F6C976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C49-5AB5-3E4F-B08C-6C60C80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54" y="4703885"/>
            <a:ext cx="5864469" cy="1473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Removing </a:t>
            </a:r>
            <a:r>
              <a:rPr lang="en-US" sz="2400" i="1" dirty="0" err="1"/>
              <a:t>localsort</a:t>
            </a:r>
            <a:r>
              <a:rPr lang="en-US" sz="2400" i="1" dirty="0"/>
              <a:t> annotations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12% faster!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4C6F-CFBD-F24D-8F69-B5827F4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126DF-EC8B-6E44-9D71-96542939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22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63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5ADD-270D-AE49-BBA8-31739B5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983A-E73A-1F4C-9D4B-1CC06AA2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not beneficial for all apps e.g., Sort</a:t>
            </a:r>
          </a:p>
          <a:p>
            <a:r>
              <a:rPr lang="en-US" dirty="0"/>
              <a:t>Page fault rate bottleneck</a:t>
            </a:r>
          </a:p>
          <a:p>
            <a:r>
              <a:rPr lang="en-US" dirty="0"/>
              <a:t>No accounting for remote memory handler CPU usage yet</a:t>
            </a:r>
          </a:p>
          <a:p>
            <a:r>
              <a:rPr lang="en-US" dirty="0"/>
              <a:t>Tools for selectively adding hints based on performance impact</a:t>
            </a:r>
          </a:p>
          <a:p>
            <a:r>
              <a:rPr lang="en-US" dirty="0"/>
              <a:t>Tighter co-design of scheduler and remote memory</a:t>
            </a:r>
          </a:p>
          <a:p>
            <a:pPr lvl="1"/>
            <a:r>
              <a:rPr lang="en-US" dirty="0"/>
              <a:t>Shenango could control handler CPU based on demand</a:t>
            </a:r>
          </a:p>
          <a:p>
            <a:pPr lvl="1"/>
            <a:r>
              <a:rPr lang="en-US" dirty="0"/>
              <a:t>Locality-aware scheduling in Shenango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7930-6612-5641-9B1C-1CB03D8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75F4-62A5-C34C-A1CE-1281A697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F797-5CAC-D743-AD8B-17324CB5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2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7510-9641-BB49-B2F6-1052B23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DDDA-540F-464E-A487-FFD25CB3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AE78CF-A98B-7D4F-A9D3-5C696A0C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22734"/>
              </p:ext>
            </p:extLst>
          </p:nvPr>
        </p:nvGraphicFramePr>
        <p:xfrm>
          <a:off x="838200" y="1554510"/>
          <a:ext cx="11048999" cy="3971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5845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4738255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4914899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351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Within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1923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  <a:p>
                      <a:pPr algn="ctr"/>
                      <a:r>
                        <a:rPr lang="en-US" dirty="0"/>
                        <a:t>Scheduling</a:t>
                      </a:r>
                    </a:p>
                    <a:p>
                      <a:pPr algn="ctr"/>
                      <a:r>
                        <a:rPr lang="en-US" dirty="0"/>
                        <a:t>(single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Cache-aware scheduling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Run to completion vs. time-slicing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LIFO vs FIFO work queues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Scheduling in batches (gang scheduling, co-scheduling, etc.)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Space-efficient scheduling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Use cases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batch apps, in-memory databases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Like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Caladan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but with local memory as another resource?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 cases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A mix of latency-sensitive and batch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1594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scheduling</a:t>
                      </a:r>
                    </a:p>
                    <a:p>
                      <a:r>
                        <a:rPr lang="en-US" dirty="0"/>
                        <a:t>(Rack-scale)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Task scheduling for a single job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 cases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distributed in-memory object stores, in-memory databases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Far memory-aware scheduling like Fastswap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Fastswap issues: coarse-grained modeling, no account for temporal variations, oblivious to applications, only batch apps,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/>
                        <a:t>Use cases</a:t>
                      </a:r>
                      <a:r>
                        <a:rPr lang="en-US" dirty="0"/>
                        <a:t>: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7A6E7F-162A-6D43-B7D9-ECBA738B4231}"/>
              </a:ext>
            </a:extLst>
          </p:cNvPr>
          <p:cNvSpPr txBox="1"/>
          <p:nvPr/>
        </p:nvSpPr>
        <p:spPr>
          <a:xfrm>
            <a:off x="838200" y="5792386"/>
            <a:ext cx="86001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observation being local memory is yet another scarce and contended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 targeting CXL?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question is finding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1653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4390-410F-D74C-84F0-6054BBE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036C-5281-9040-9B6F-AD4AF8F8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brainstorming/reading</a:t>
            </a:r>
          </a:p>
          <a:p>
            <a:r>
              <a:rPr lang="en-US" dirty="0"/>
              <a:t>PARSEC benchmark with Eden</a:t>
            </a:r>
          </a:p>
          <a:p>
            <a:r>
              <a:rPr lang="en-US" dirty="0"/>
              <a:t>Converging on in-memory databases as a major use case</a:t>
            </a:r>
          </a:p>
          <a:p>
            <a:pPr lvl="1"/>
            <a:r>
              <a:rPr lang="en-US" dirty="0"/>
              <a:t>TPC-C with </a:t>
            </a:r>
            <a:r>
              <a:rPr lang="en-US" dirty="0" err="1"/>
              <a:t>Silodb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C3136-8EA9-6C4C-8BE5-5A9BBBDF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8264-7C41-2348-825F-5812B0C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2538-557E-A641-9AB8-DBD758ED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67EF8-E6FE-B945-9498-05E1DD86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72002"/>
              </p:ext>
            </p:extLst>
          </p:nvPr>
        </p:nvGraphicFramePr>
        <p:xfrm>
          <a:off x="838200" y="2141838"/>
          <a:ext cx="8264611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454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212536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283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 application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Concurrency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34737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Kernel Paging-based Systems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General, low-level virtual memory interface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Schedule kernel threads on page misses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sng" dirty="0"/>
                        <a:t>Example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Infiniswap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Userspace Systems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Custom object-based, language-specific interface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Schedule lightweight “green threads”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sng" dirty="0"/>
                        <a:t>Example</a:t>
                      </a:r>
                      <a:r>
                        <a:rPr lang="en-US" sz="1400" dirty="0"/>
                        <a:t>: AIFM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58B0C8-CBDF-C547-B137-59F22B3A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591" y="17142"/>
            <a:ext cx="3723409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8264-7C41-2348-825F-5812B0C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2538-557E-A641-9AB8-DBD758ED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67EF8-E6FE-B945-9498-05E1DD86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422731"/>
              </p:ext>
            </p:extLst>
          </p:nvPr>
        </p:nvGraphicFramePr>
        <p:xfrm>
          <a:off x="838200" y="2141838"/>
          <a:ext cx="8264611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454">
                  <a:extLst>
                    <a:ext uri="{9D8B030D-6E8A-4147-A177-3AD203B41FA5}">
                      <a16:colId xmlns:a16="http://schemas.microsoft.com/office/drawing/2014/main" val="3415650479"/>
                    </a:ext>
                  </a:extLst>
                </a:gridCol>
                <a:gridCol w="2125362">
                  <a:extLst>
                    <a:ext uri="{9D8B030D-6E8A-4147-A177-3AD203B41FA5}">
                      <a16:colId xmlns:a16="http://schemas.microsoft.com/office/drawing/2014/main" val="1655576417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011877644"/>
                    </a:ext>
                  </a:extLst>
                </a:gridCol>
              </a:tblGrid>
              <a:tr h="4283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 application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Concurrency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34211"/>
                  </a:ext>
                </a:extLst>
              </a:tr>
              <a:tr h="34737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Kernel Paging-based Systems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General, low-level virtual memory interface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Schedule kernel threads on page misses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sng" dirty="0"/>
                        <a:t>Example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Infiniswap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5405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Userspace Systems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Custom object-based, language-specific interface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Schedule lightweight “green threads”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u="sng" dirty="0"/>
                        <a:t>Example</a:t>
                      </a:r>
                      <a:r>
                        <a:rPr lang="en-US" sz="1400" dirty="0"/>
                        <a:t>: AIFM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40973"/>
                  </a:ext>
                </a:extLst>
              </a:tr>
              <a:tr h="704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Eden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1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1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4E2-10FD-834F-860D-F6B4788B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Eden: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48A8-23BB-354A-A90B-D6BEF7DA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930" cy="178230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User-level Threads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dirty="0"/>
              <a:t>Paging-based Remote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633A-D4CA-F741-B138-18B0746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27">
            <a:extLst>
              <a:ext uri="{FF2B5EF4-FFF2-40B4-BE49-F238E27FC236}">
                <a16:creationId xmlns:a16="http://schemas.microsoft.com/office/drawing/2014/main" id="{50B7E41D-5AFF-FA47-BFE4-C57E98A40807}"/>
              </a:ext>
            </a:extLst>
          </p:cNvPr>
          <p:cNvSpPr/>
          <p:nvPr/>
        </p:nvSpPr>
        <p:spPr>
          <a:xfrm>
            <a:off x="8384773" y="3292445"/>
            <a:ext cx="2324813" cy="865488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Ins="91440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D52ED-D796-2248-A51D-4D0F94DE5F3D}"/>
              </a:ext>
            </a:extLst>
          </p:cNvPr>
          <p:cNvSpPr/>
          <p:nvPr/>
        </p:nvSpPr>
        <p:spPr>
          <a:xfrm>
            <a:off x="7164021" y="3296329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19A0CC-CFEB-9040-9CB2-6D40B6BC864C}"/>
              </a:ext>
            </a:extLst>
          </p:cNvPr>
          <p:cNvSpPr/>
          <p:nvPr/>
        </p:nvSpPr>
        <p:spPr>
          <a:xfrm>
            <a:off x="7134961" y="1825625"/>
            <a:ext cx="3585452" cy="128939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BF746-83BB-3D4C-9E70-DF70C4E3D4A8}"/>
              </a:ext>
            </a:extLst>
          </p:cNvPr>
          <p:cNvSpPr/>
          <p:nvPr/>
        </p:nvSpPr>
        <p:spPr>
          <a:xfrm>
            <a:off x="9026146" y="5342766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Remote Memory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A60896E-8EA5-ED4A-9328-0FDA261912FA}"/>
              </a:ext>
            </a:extLst>
          </p:cNvPr>
          <p:cNvSpPr/>
          <p:nvPr/>
        </p:nvSpPr>
        <p:spPr>
          <a:xfrm>
            <a:off x="9718587" y="4262027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844B6-7453-1D4B-9C13-5BF45589F25B}"/>
              </a:ext>
            </a:extLst>
          </p:cNvPr>
          <p:cNvSpPr/>
          <p:nvPr/>
        </p:nvSpPr>
        <p:spPr>
          <a:xfrm>
            <a:off x="9982676" y="4565441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B7DC6-7AB8-ED44-8329-8291A0A49F5D}"/>
              </a:ext>
            </a:extLst>
          </p:cNvPr>
          <p:cNvSpPr txBox="1"/>
          <p:nvPr/>
        </p:nvSpPr>
        <p:spPr>
          <a:xfrm>
            <a:off x="10720413" y="2826480"/>
            <a:ext cx="9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Virtual Memory Interface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4FF38-7B62-3F49-BE2C-6438464030EF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9897684" y="4052053"/>
            <a:ext cx="1036" cy="1290713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9338A8-4610-DD43-BB8E-9E87F16D8E3B}"/>
              </a:ext>
            </a:extLst>
          </p:cNvPr>
          <p:cNvCxnSpPr>
            <a:cxnSpLocks/>
          </p:cNvCxnSpPr>
          <p:nvPr/>
        </p:nvCxnSpPr>
        <p:spPr>
          <a:xfrm>
            <a:off x="7134961" y="3201378"/>
            <a:ext cx="38378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454BDD-2001-D648-B110-5910A58AF380}"/>
              </a:ext>
            </a:extLst>
          </p:cNvPr>
          <p:cNvSpPr/>
          <p:nvPr/>
        </p:nvSpPr>
        <p:spPr>
          <a:xfrm>
            <a:off x="9232708" y="3377209"/>
            <a:ext cx="1332023" cy="674844"/>
          </a:xfrm>
          <a:prstGeom prst="roundRect">
            <a:avLst>
              <a:gd name="adj" fmla="val 2749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8FF92D-2B63-8849-902A-DFE2CEC6D045}"/>
              </a:ext>
            </a:extLst>
          </p:cNvPr>
          <p:cNvSpPr/>
          <p:nvPr/>
        </p:nvSpPr>
        <p:spPr>
          <a:xfrm>
            <a:off x="7208317" y="2674573"/>
            <a:ext cx="3426552" cy="404021"/>
          </a:xfrm>
          <a:prstGeom prst="roundRect">
            <a:avLst>
              <a:gd name="adj" fmla="val 363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Scheduler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639FB3D-924F-E747-91D3-E786E33EA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4055" y="2896882"/>
            <a:ext cx="1289396" cy="346101"/>
          </a:xfrm>
          <a:prstGeom prst="bentConnector3">
            <a:avLst>
              <a:gd name="adj1" fmla="val 100105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4963A4-3D61-B84A-A972-8916C0C66445}"/>
              </a:ext>
            </a:extLst>
          </p:cNvPr>
          <p:cNvSpPr txBox="1">
            <a:spLocks/>
          </p:cNvSpPr>
          <p:nvPr/>
        </p:nvSpPr>
        <p:spPr>
          <a:xfrm>
            <a:off x="961803" y="4339220"/>
            <a:ext cx="5468813" cy="148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But simply combining existing systems </a:t>
            </a:r>
            <a:r>
              <a:rPr lang="en-US" sz="2400" i="1" dirty="0"/>
              <a:t>doesn’t work </a:t>
            </a:r>
            <a:r>
              <a:rPr lang="en-US" sz="2400" dirty="0"/>
              <a:t>due to the </a:t>
            </a:r>
            <a:r>
              <a:rPr lang="en-US" sz="2400" u="sng" dirty="0"/>
              <a:t>transparent &amp; blocking page fault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3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4E2-10FD-834F-860D-F6B4788B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Page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633A-D4CA-F741-B138-18B0746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7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4963A4-3D61-B84A-A972-8916C0C66445}"/>
              </a:ext>
            </a:extLst>
          </p:cNvPr>
          <p:cNvSpPr txBox="1">
            <a:spLocks/>
          </p:cNvSpPr>
          <p:nvPr/>
        </p:nvSpPr>
        <p:spPr>
          <a:xfrm>
            <a:off x="961803" y="1690688"/>
            <a:ext cx="5468813" cy="413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71C79A50-FFCA-364E-AFC6-340ACE4ADC12}"/>
              </a:ext>
            </a:extLst>
          </p:cNvPr>
          <p:cNvSpPr/>
          <p:nvPr/>
        </p:nvSpPr>
        <p:spPr>
          <a:xfrm>
            <a:off x="8384773" y="3292445"/>
            <a:ext cx="2324813" cy="865488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Ins="91440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88735C-1167-FE4E-82A2-2BE9EB204DE2}"/>
              </a:ext>
            </a:extLst>
          </p:cNvPr>
          <p:cNvSpPr/>
          <p:nvPr/>
        </p:nvSpPr>
        <p:spPr>
          <a:xfrm>
            <a:off x="7164021" y="3296329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6375F66-DDB0-3442-B636-28FE2F8F47A5}"/>
              </a:ext>
            </a:extLst>
          </p:cNvPr>
          <p:cNvSpPr/>
          <p:nvPr/>
        </p:nvSpPr>
        <p:spPr>
          <a:xfrm>
            <a:off x="7134961" y="1825625"/>
            <a:ext cx="3585452" cy="128939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79724-50BD-5341-A32D-B3095E28A7CB}"/>
              </a:ext>
            </a:extLst>
          </p:cNvPr>
          <p:cNvSpPr/>
          <p:nvPr/>
        </p:nvSpPr>
        <p:spPr>
          <a:xfrm>
            <a:off x="9026146" y="5342766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Remote Memory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E2354D-1A0E-4444-9C97-3F66B01D7885}"/>
              </a:ext>
            </a:extLst>
          </p:cNvPr>
          <p:cNvSpPr/>
          <p:nvPr/>
        </p:nvSpPr>
        <p:spPr>
          <a:xfrm>
            <a:off x="9718587" y="4262027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5C4D3C-4F02-3247-942B-02994A369AFC}"/>
              </a:ext>
            </a:extLst>
          </p:cNvPr>
          <p:cNvSpPr/>
          <p:nvPr/>
        </p:nvSpPr>
        <p:spPr>
          <a:xfrm>
            <a:off x="9982676" y="4565441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C1FC1-FC49-874B-A45F-7A32C382421D}"/>
              </a:ext>
            </a:extLst>
          </p:cNvPr>
          <p:cNvSpPr txBox="1"/>
          <p:nvPr/>
        </p:nvSpPr>
        <p:spPr>
          <a:xfrm>
            <a:off x="10720413" y="2826480"/>
            <a:ext cx="9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Virtual Memory Interface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0F655E-ECDA-5A41-B8A2-98F5D6E0FB7F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9897684" y="4052053"/>
            <a:ext cx="1036" cy="1290713"/>
          </a:xfrm>
          <a:prstGeom prst="straightConnector1">
            <a:avLst/>
          </a:prstGeom>
          <a:ln w="25400" cmpd="sng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363F2-D2D6-3640-BBC9-DB57321B3C85}"/>
              </a:ext>
            </a:extLst>
          </p:cNvPr>
          <p:cNvCxnSpPr>
            <a:cxnSpLocks/>
          </p:cNvCxnSpPr>
          <p:nvPr/>
        </p:nvCxnSpPr>
        <p:spPr>
          <a:xfrm>
            <a:off x="7134961" y="3201378"/>
            <a:ext cx="38378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788030F-9808-1144-8000-E352B9B0B5C2}"/>
              </a:ext>
            </a:extLst>
          </p:cNvPr>
          <p:cNvSpPr/>
          <p:nvPr/>
        </p:nvSpPr>
        <p:spPr>
          <a:xfrm>
            <a:off x="9232708" y="3377209"/>
            <a:ext cx="1332023" cy="674844"/>
          </a:xfrm>
          <a:prstGeom prst="roundRect">
            <a:avLst>
              <a:gd name="adj" fmla="val 2749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0C8C65-F85C-3D4D-8E61-37752491FFFD}"/>
              </a:ext>
            </a:extLst>
          </p:cNvPr>
          <p:cNvSpPr/>
          <p:nvPr/>
        </p:nvSpPr>
        <p:spPr>
          <a:xfrm>
            <a:off x="7208317" y="2674573"/>
            <a:ext cx="3426552" cy="404021"/>
          </a:xfrm>
          <a:prstGeom prst="roundRect">
            <a:avLst>
              <a:gd name="adj" fmla="val 363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Scheduler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AD427C5-D86C-844A-9959-419E51894B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4055" y="2896882"/>
            <a:ext cx="1289396" cy="346101"/>
          </a:xfrm>
          <a:prstGeom prst="bentConnector3">
            <a:avLst>
              <a:gd name="adj1" fmla="val 100105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9A2003-B7BB-2841-972E-E7BED9D17D80}"/>
              </a:ext>
            </a:extLst>
          </p:cNvPr>
          <p:cNvSpPr txBox="1">
            <a:spLocks/>
          </p:cNvSpPr>
          <p:nvPr/>
        </p:nvSpPr>
        <p:spPr>
          <a:xfrm>
            <a:off x="961803" y="1825625"/>
            <a:ext cx="5468813" cy="40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kernel upcalls, like Scheduler Activations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</a:rPr>
              <a:t>+</a:t>
            </a:r>
            <a:endParaRPr lang="en-US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–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DE62785-680A-5146-9C34-09B11B9184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2926" y="2988847"/>
            <a:ext cx="1305564" cy="168122"/>
          </a:xfrm>
          <a:prstGeom prst="bentConnector3">
            <a:avLst>
              <a:gd name="adj1" fmla="val 516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186238-5204-9A4F-8A46-72DA626C9C81}"/>
              </a:ext>
            </a:extLst>
          </p:cNvPr>
          <p:cNvCxnSpPr>
            <a:cxnSpLocks/>
          </p:cNvCxnSpPr>
          <p:nvPr/>
        </p:nvCxnSpPr>
        <p:spPr>
          <a:xfrm flipV="1">
            <a:off x="10390768" y="2441974"/>
            <a:ext cx="0" cy="1272657"/>
          </a:xfrm>
          <a:prstGeom prst="straightConnector1">
            <a:avLst/>
          </a:prstGeom>
          <a:ln w="25400" cmpd="sng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E68A15C-A8AB-7248-935C-8461CDE736EE}"/>
              </a:ext>
            </a:extLst>
          </p:cNvPr>
          <p:cNvSpPr/>
          <p:nvPr/>
        </p:nvSpPr>
        <p:spPr>
          <a:xfrm>
            <a:off x="8546885" y="2348040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8B5A8E-47BA-C44C-9B34-7310D8CDC973}"/>
              </a:ext>
            </a:extLst>
          </p:cNvPr>
          <p:cNvSpPr/>
          <p:nvPr/>
        </p:nvSpPr>
        <p:spPr>
          <a:xfrm>
            <a:off x="9133532" y="2348040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0A8307-2BE5-3349-8394-C826C1BD20F5}"/>
              </a:ext>
            </a:extLst>
          </p:cNvPr>
          <p:cNvSpPr/>
          <p:nvPr/>
        </p:nvSpPr>
        <p:spPr>
          <a:xfrm>
            <a:off x="10127270" y="420301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3730CC-8CA3-2E4B-84BB-DB90F6E532B8}"/>
              </a:ext>
            </a:extLst>
          </p:cNvPr>
          <p:cNvSpPr/>
          <p:nvPr/>
        </p:nvSpPr>
        <p:spPr>
          <a:xfrm>
            <a:off x="10430085" y="2301107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3BBAB-C3FA-DE43-BDB7-6CF73C0FB63E}"/>
              </a:ext>
            </a:extLst>
          </p:cNvPr>
          <p:cNvSpPr txBox="1"/>
          <p:nvPr/>
        </p:nvSpPr>
        <p:spPr>
          <a:xfrm>
            <a:off x="1443910" y="2767105"/>
            <a:ext cx="3376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Maintains transparency (to the application)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816FD-0B74-7748-BD28-639E5EA07A51}"/>
              </a:ext>
            </a:extLst>
          </p:cNvPr>
          <p:cNvSpPr txBox="1"/>
          <p:nvPr/>
        </p:nvSpPr>
        <p:spPr>
          <a:xfrm>
            <a:off x="1443911" y="3654132"/>
            <a:ext cx="330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Restrictive interface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E21D1-C474-1A48-A6E9-3DA6A08C5ED9}"/>
              </a:ext>
            </a:extLst>
          </p:cNvPr>
          <p:cNvSpPr txBox="1"/>
          <p:nvPr/>
        </p:nvSpPr>
        <p:spPr>
          <a:xfrm>
            <a:off x="1443910" y="4228354"/>
            <a:ext cx="37343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Dumb scheduler – ignorant of page handling policies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812079-A63E-CE48-9B5A-22B854619E13}"/>
              </a:ext>
            </a:extLst>
          </p:cNvPr>
          <p:cNvSpPr txBox="1"/>
          <p:nvPr/>
        </p:nvSpPr>
        <p:spPr>
          <a:xfrm>
            <a:off x="1422779" y="5059351"/>
            <a:ext cx="4350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Complex kernel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2775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4E2-10FD-834F-860D-F6B4788B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Page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633A-D4CA-F741-B138-18B0746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8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4963A4-3D61-B84A-A972-8916C0C66445}"/>
              </a:ext>
            </a:extLst>
          </p:cNvPr>
          <p:cNvSpPr txBox="1">
            <a:spLocks/>
          </p:cNvSpPr>
          <p:nvPr/>
        </p:nvSpPr>
        <p:spPr>
          <a:xfrm>
            <a:off x="961803" y="1690688"/>
            <a:ext cx="5468813" cy="413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71C79A50-FFCA-364E-AFC6-340ACE4ADC12}"/>
              </a:ext>
            </a:extLst>
          </p:cNvPr>
          <p:cNvSpPr/>
          <p:nvPr/>
        </p:nvSpPr>
        <p:spPr>
          <a:xfrm>
            <a:off x="8395600" y="3827570"/>
            <a:ext cx="2324813" cy="386694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1440"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Kernel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88735C-1167-FE4E-82A2-2BE9EB204DE2}"/>
              </a:ext>
            </a:extLst>
          </p:cNvPr>
          <p:cNvSpPr/>
          <p:nvPr/>
        </p:nvSpPr>
        <p:spPr>
          <a:xfrm>
            <a:off x="7186875" y="3823464"/>
            <a:ext cx="1063776" cy="6413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Local Memory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6375F66-DDB0-3442-B636-28FE2F8F47A5}"/>
              </a:ext>
            </a:extLst>
          </p:cNvPr>
          <p:cNvSpPr/>
          <p:nvPr/>
        </p:nvSpPr>
        <p:spPr>
          <a:xfrm>
            <a:off x="7134961" y="1825624"/>
            <a:ext cx="3585452" cy="181609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Application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79724-50BD-5341-A32D-B3095E28A7CB}"/>
              </a:ext>
            </a:extLst>
          </p:cNvPr>
          <p:cNvSpPr/>
          <p:nvPr/>
        </p:nvSpPr>
        <p:spPr>
          <a:xfrm>
            <a:off x="9026146" y="5342766"/>
            <a:ext cx="1743075" cy="44372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" panose="020B0604020104020204" pitchFamily="34" charset="0"/>
              </a:rPr>
              <a:t>Remote Memory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E2354D-1A0E-4444-9C97-3F66B01D7885}"/>
              </a:ext>
            </a:extLst>
          </p:cNvPr>
          <p:cNvSpPr/>
          <p:nvPr/>
        </p:nvSpPr>
        <p:spPr>
          <a:xfrm>
            <a:off x="9722684" y="4376169"/>
            <a:ext cx="349998" cy="8752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5C4D3C-4F02-3247-942B-02994A369AFC}"/>
              </a:ext>
            </a:extLst>
          </p:cNvPr>
          <p:cNvSpPr/>
          <p:nvPr/>
        </p:nvSpPr>
        <p:spPr>
          <a:xfrm>
            <a:off x="9982676" y="4565441"/>
            <a:ext cx="81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Network</a:t>
            </a:r>
          </a:p>
          <a:p>
            <a:pPr algn="ctr"/>
            <a:r>
              <a:rPr lang="en-US" sz="1200" dirty="0">
                <a:latin typeface="Abadi" panose="020B0604020202020204" pitchFamily="34" charset="0"/>
                <a:cs typeface="Aldhabi" panose="020B0604020202020204" pitchFamily="2" charset="-78"/>
              </a:rPr>
              <a:t>Transport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C1FC1-FC49-874B-A45F-7A32C382421D}"/>
              </a:ext>
            </a:extLst>
          </p:cNvPr>
          <p:cNvSpPr txBox="1"/>
          <p:nvPr/>
        </p:nvSpPr>
        <p:spPr>
          <a:xfrm>
            <a:off x="10710898" y="3322040"/>
            <a:ext cx="827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Virtual Memory Interface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363F2-D2D6-3640-BBC9-DB57321B3C85}"/>
              </a:ext>
            </a:extLst>
          </p:cNvPr>
          <p:cNvCxnSpPr>
            <a:cxnSpLocks/>
          </p:cNvCxnSpPr>
          <p:nvPr/>
        </p:nvCxnSpPr>
        <p:spPr>
          <a:xfrm>
            <a:off x="7134961" y="3698330"/>
            <a:ext cx="38378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788030F-9808-1144-8000-E352B9B0B5C2}"/>
              </a:ext>
            </a:extLst>
          </p:cNvPr>
          <p:cNvSpPr/>
          <p:nvPr/>
        </p:nvSpPr>
        <p:spPr>
          <a:xfrm>
            <a:off x="9228799" y="2686871"/>
            <a:ext cx="1457014" cy="936839"/>
          </a:xfrm>
          <a:prstGeom prst="roundRect">
            <a:avLst>
              <a:gd name="adj" fmla="val 2749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Paging Handler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0C8C65-F85C-3D4D-8E61-37752491FFFD}"/>
              </a:ext>
            </a:extLst>
          </p:cNvPr>
          <p:cNvSpPr/>
          <p:nvPr/>
        </p:nvSpPr>
        <p:spPr>
          <a:xfrm>
            <a:off x="7201715" y="2695269"/>
            <a:ext cx="1984512" cy="909668"/>
          </a:xfrm>
          <a:prstGeom prst="roundRect">
            <a:avLst>
              <a:gd name="adj" fmla="val 363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Scheduler</a:t>
            </a: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AD427C5-D86C-844A-9959-419E51894B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7998" y="2822329"/>
            <a:ext cx="890847" cy="104172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9A2003-B7BB-2841-972E-E7BED9D17D80}"/>
              </a:ext>
            </a:extLst>
          </p:cNvPr>
          <p:cNvSpPr txBox="1">
            <a:spLocks/>
          </p:cNvSpPr>
          <p:nvPr/>
        </p:nvSpPr>
        <p:spPr>
          <a:xfrm>
            <a:off x="961802" y="1825625"/>
            <a:ext cx="5468813" cy="400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Eden’s approach: T</a:t>
            </a:r>
            <a:r>
              <a:rPr lang="en-US" dirty="0"/>
              <a:t>wo key design choices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r>
              <a:rPr lang="en-US" dirty="0"/>
              <a:t>Preempt kernel page faults with </a:t>
            </a:r>
            <a:r>
              <a:rPr lang="en-US" i="1" dirty="0"/>
              <a:t>user-provided</a:t>
            </a:r>
            <a:r>
              <a:rPr lang="en-US" dirty="0"/>
              <a:t> hints</a:t>
            </a:r>
          </a:p>
          <a:p>
            <a:r>
              <a:rPr lang="en-US" dirty="0"/>
              <a:t>Service pages (i.e., remote memory handling) from userspace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DE62785-680A-5146-9C34-09B11B91840E}"/>
              </a:ext>
            </a:extLst>
          </p:cNvPr>
          <p:cNvCxnSpPr>
            <a:cxnSpLocks/>
          </p:cNvCxnSpPr>
          <p:nvPr/>
        </p:nvCxnSpPr>
        <p:spPr>
          <a:xfrm flipV="1">
            <a:off x="8818077" y="3106676"/>
            <a:ext cx="592152" cy="197595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186238-5204-9A4F-8A46-72DA626C9C81}"/>
              </a:ext>
            </a:extLst>
          </p:cNvPr>
          <p:cNvCxnSpPr>
            <a:cxnSpLocks/>
          </p:cNvCxnSpPr>
          <p:nvPr/>
        </p:nvCxnSpPr>
        <p:spPr>
          <a:xfrm flipV="1">
            <a:off x="10451726" y="3429000"/>
            <a:ext cx="0" cy="629932"/>
          </a:xfrm>
          <a:prstGeom prst="straightConnector1">
            <a:avLst/>
          </a:prstGeom>
          <a:ln w="25400" cmpd="sng">
            <a:solidFill>
              <a:srgbClr val="C000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E68A15C-A8AB-7248-935C-8461CDE736EE}"/>
              </a:ext>
            </a:extLst>
          </p:cNvPr>
          <p:cNvSpPr/>
          <p:nvPr/>
        </p:nvSpPr>
        <p:spPr>
          <a:xfrm>
            <a:off x="8379943" y="236379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8B5A8E-47BA-C44C-9B34-7310D8CDC973}"/>
              </a:ext>
            </a:extLst>
          </p:cNvPr>
          <p:cNvSpPr/>
          <p:nvPr/>
        </p:nvSpPr>
        <p:spPr>
          <a:xfrm>
            <a:off x="8909272" y="280858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0A8307-2BE5-3349-8394-C826C1BD20F5}"/>
              </a:ext>
            </a:extLst>
          </p:cNvPr>
          <p:cNvSpPr/>
          <p:nvPr/>
        </p:nvSpPr>
        <p:spPr>
          <a:xfrm>
            <a:off x="10835639" y="432313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3730CC-8CA3-2E4B-84BB-DB90F6E532B8}"/>
              </a:ext>
            </a:extLst>
          </p:cNvPr>
          <p:cNvSpPr/>
          <p:nvPr/>
        </p:nvSpPr>
        <p:spPr>
          <a:xfrm>
            <a:off x="10141564" y="340240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060CC10-E9C0-7F40-95BA-22ACE08A1044}"/>
              </a:ext>
            </a:extLst>
          </p:cNvPr>
          <p:cNvCxnSpPr>
            <a:cxnSpLocks/>
            <a:stCxn id="30" idx="3"/>
            <a:endCxn id="23" idx="0"/>
          </p:cNvCxnSpPr>
          <p:nvPr/>
        </p:nvCxnSpPr>
        <p:spPr>
          <a:xfrm flipH="1">
            <a:off x="9897684" y="3155291"/>
            <a:ext cx="788129" cy="2187475"/>
          </a:xfrm>
          <a:prstGeom prst="bentConnector4">
            <a:avLst>
              <a:gd name="adj1" fmla="val -83233"/>
              <a:gd name="adj2" fmla="val 52074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7C54-5063-A848-ABE8-8BAEB23E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9461-E3BD-854E-BC35-4D3B6D87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6259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user-level remote memory design that provides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</a:rPr>
              <a:t>light-weight scheduling</a:t>
            </a:r>
            <a:r>
              <a:rPr lang="en-US" sz="3300" i="1" dirty="0"/>
              <a:t> </a:t>
            </a:r>
            <a:r>
              <a:rPr lang="en-US" dirty="0"/>
              <a:t>and a </a:t>
            </a:r>
            <a:r>
              <a:rPr lang="en-US" sz="3300" dirty="0">
                <a:solidFill>
                  <a:srgbClr val="0070C0"/>
                </a:solidFill>
              </a:rPr>
              <a:t>familiar memory interface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sz="1100" i="1" dirty="0"/>
          </a:p>
          <a:p>
            <a:r>
              <a:rPr lang="en-US" dirty="0"/>
              <a:t>Developed API and tools for 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</a:rPr>
              <a:t>easy, low-overhead page fault hinting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i="1" dirty="0"/>
          </a:p>
          <a:p>
            <a:r>
              <a:rPr lang="en-US" dirty="0"/>
              <a:t>Integrated Shenango with an </a:t>
            </a:r>
            <a:r>
              <a:rPr lang="en-US" sz="2200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userfaultfd</a:t>
            </a:r>
            <a:r>
              <a:rPr lang="en-US" dirty="0"/>
              <a:t> remote memory manager for </a:t>
            </a:r>
            <a:r>
              <a:rPr lang="en-US" sz="3200" dirty="0">
                <a:solidFill>
                  <a:srgbClr val="7030A0"/>
                </a:solidFill>
              </a:rPr>
              <a:t>page fault-aware scheduling</a:t>
            </a:r>
          </a:p>
          <a:p>
            <a:endParaRPr lang="en-US" sz="1200" dirty="0"/>
          </a:p>
          <a:p>
            <a:r>
              <a:rPr lang="en-US" dirty="0"/>
              <a:t>Evaluated with three applications, showing </a:t>
            </a:r>
            <a:r>
              <a:rPr lang="en-US" sz="3300" dirty="0">
                <a:solidFill>
                  <a:srgbClr val="C00000"/>
                </a:solidFill>
              </a:rPr>
              <a:t>52-75% gain </a:t>
            </a:r>
            <a:r>
              <a:rPr lang="en-US" dirty="0"/>
              <a:t>in realistic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5ACF-9EE2-A346-8EAB-19F9404A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8C49-481B-5940-955C-BA25B8A25E4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A9DF9-B523-BA4D-8288-87193EFC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04" y="2111380"/>
            <a:ext cx="3955495" cy="3101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C49FE-5292-0C45-8E53-ECBD4C8B54F9}"/>
              </a:ext>
            </a:extLst>
          </p:cNvPr>
          <p:cNvSpPr txBox="1"/>
          <p:nvPr/>
        </p:nvSpPr>
        <p:spPr>
          <a:xfrm>
            <a:off x="7914615" y="5327878"/>
            <a:ext cx="336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 labels to with/without Eden</a:t>
            </a:r>
          </a:p>
        </p:txBody>
      </p:sp>
    </p:spTree>
    <p:extLst>
      <p:ext uri="{BB962C8B-B14F-4D97-AF65-F5344CB8AC3E}">
        <p14:creationId xmlns:p14="http://schemas.microsoft.com/office/powerpoint/2010/main" val="108782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86264</TotalTime>
  <Words>1513</Words>
  <Application>Microsoft Macintosh PowerPoint</Application>
  <PresentationFormat>Widescreen</PresentationFormat>
  <Paragraphs>441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Abadi</vt:lpstr>
      <vt:lpstr>Arial</vt:lpstr>
      <vt:lpstr>Calibri</vt:lpstr>
      <vt:lpstr>Calibri Light</vt:lpstr>
      <vt:lpstr>Consolas</vt:lpstr>
      <vt:lpstr>fira sans</vt:lpstr>
      <vt:lpstr>Times</vt:lpstr>
      <vt:lpstr>Office Theme</vt:lpstr>
      <vt:lpstr>Exploiting Concurrency for Practical Memory Disaggregation</vt:lpstr>
      <vt:lpstr>Remote/Disaggregated Memory</vt:lpstr>
      <vt:lpstr>Retaining native performance</vt:lpstr>
      <vt:lpstr>Existing solutions</vt:lpstr>
      <vt:lpstr>A better solution</vt:lpstr>
      <vt:lpstr>Eden: Idea</vt:lpstr>
      <vt:lpstr>Asynchronous Page Faults</vt:lpstr>
      <vt:lpstr>Asynchronous Page Faults</vt:lpstr>
      <vt:lpstr>Eden’s contributions</vt:lpstr>
      <vt:lpstr>Userfaultfd Primer</vt:lpstr>
      <vt:lpstr>Userfaultfd-based Remote Memory</vt:lpstr>
      <vt:lpstr>Eden’s Remote Memory Handler</vt:lpstr>
      <vt:lpstr>Eden’s Remote Memory Handler</vt:lpstr>
      <vt:lpstr>Eden’s Remote Memory Handler</vt:lpstr>
      <vt:lpstr>Eden’s Scheduler</vt:lpstr>
      <vt:lpstr>Fault Annotations</vt:lpstr>
      <vt:lpstr>Fault Annotations: Overhead</vt:lpstr>
      <vt:lpstr>Fault annotations: Programmer Effort</vt:lpstr>
      <vt:lpstr>Fault-aware scheduling</vt:lpstr>
      <vt:lpstr>Eden: The whole picture</vt:lpstr>
      <vt:lpstr>Evaluation</vt:lpstr>
      <vt:lpstr>Synthetic Webservice</vt:lpstr>
      <vt:lpstr>Synthetic Webservice</vt:lpstr>
      <vt:lpstr>Memcached</vt:lpstr>
      <vt:lpstr>Memcached</vt:lpstr>
      <vt:lpstr>Parallel Sort</vt:lpstr>
      <vt:lpstr>Parallel Sort</vt:lpstr>
      <vt:lpstr>Parallel Sort</vt:lpstr>
      <vt:lpstr>Parallel Sort</vt:lpstr>
      <vt:lpstr>Sort Faults</vt:lpstr>
      <vt:lpstr>Parallel Sort</vt:lpstr>
      <vt:lpstr>Parallel Sort</vt:lpstr>
      <vt:lpstr>Limitations &amp; Future</vt:lpstr>
      <vt:lpstr>Questions</vt:lpstr>
      <vt:lpstr>Explorations summary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(Co)Scheduling Threads On Remote Memory</dc:title>
  <dc:creator>Anil Yelam</dc:creator>
  <cp:lastModifiedBy>Anil Yelam (c)</cp:lastModifiedBy>
  <cp:revision>34</cp:revision>
  <dcterms:created xsi:type="dcterms:W3CDTF">2021-08-13T00:31:44Z</dcterms:created>
  <dcterms:modified xsi:type="dcterms:W3CDTF">2022-08-30T23:19:25Z</dcterms:modified>
</cp:coreProperties>
</file>