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9" r:id="rId2"/>
    <p:sldId id="339" r:id="rId3"/>
    <p:sldId id="351" r:id="rId4"/>
    <p:sldId id="352" r:id="rId5"/>
    <p:sldId id="359" r:id="rId6"/>
    <p:sldId id="355" r:id="rId7"/>
    <p:sldId id="356" r:id="rId8"/>
    <p:sldId id="354" r:id="rId9"/>
    <p:sldId id="353" r:id="rId10"/>
    <p:sldId id="357" r:id="rId11"/>
    <p:sldId id="350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9"/>
    <p:restoredTop sz="82708"/>
  </p:normalViewPr>
  <p:slideViewPr>
    <p:cSldViewPr snapToGrid="0" snapToObjects="1">
      <p:cViewPr varScale="1">
        <p:scale>
          <a:sx n="126" d="100"/>
          <a:sy n="126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Get memory footprint for more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Kona not handling the </a:t>
            </a:r>
            <a:r>
              <a:rPr lang="en-US" dirty="0" err="1"/>
              <a:t>madvise</a:t>
            </a:r>
            <a:r>
              <a:rPr lang="en-US" dirty="0"/>
              <a:t> free from app very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try </a:t>
            </a:r>
            <a:r>
              <a:rPr lang="en-US" dirty="0" err="1"/>
              <a:t>heaptrack</a:t>
            </a:r>
            <a:r>
              <a:rPr lang="en-US" dirty="0"/>
              <a:t> on Kona</a:t>
            </a:r>
          </a:p>
          <a:p>
            <a:r>
              <a:rPr lang="en-US" dirty="0"/>
              <a:t>TODO Look at variance across multiple runs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2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 is that there are certain heuristics that work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7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</a:t>
            </a:r>
          </a:p>
          <a:p>
            <a:r>
              <a:rPr lang="en-US" dirty="0" err="1"/>
              <a:t>Anyscale</a:t>
            </a:r>
            <a:r>
              <a:rPr lang="en-US" dirty="0"/>
              <a:t> (startup)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two like Synthetic and Memcached</a:t>
            </a:r>
          </a:p>
          <a:p>
            <a:r>
              <a:rPr lang="en-US" dirty="0"/>
              <a:t>Series of big SQL joins? </a:t>
            </a:r>
          </a:p>
          <a:p>
            <a:endParaRPr lang="en-US" dirty="0"/>
          </a:p>
          <a:p>
            <a:r>
              <a:rPr lang="en-US" dirty="0"/>
              <a:t>Extreme memory setups like 1:4 configuration is useful in flexible server design with DRAM as a small-sized local node and CXL-Memory as a large but cheaper memory.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7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PARSEC with Kona</a:t>
            </a:r>
          </a:p>
          <a:p>
            <a:r>
              <a:rPr lang="en-US" dirty="0"/>
              <a:t>Insights from “cache-aware scheduling” papers</a:t>
            </a:r>
          </a:p>
          <a:p>
            <a:r>
              <a:rPr lang="en-US" dirty="0"/>
              <a:t>Facebook’s CXL apps</a:t>
            </a:r>
          </a:p>
        </p:txBody>
      </p:sp>
    </p:spTree>
    <p:extLst>
      <p:ext uri="{BB962C8B-B14F-4D97-AF65-F5344CB8AC3E}">
        <p14:creationId xmlns:p14="http://schemas.microsoft.com/office/powerpoint/2010/main" val="4667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B16E-0BEA-1B4D-90BA-812F900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402A-DC7F-824A-9367-0496931E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95BC-A129-BE43-A5A1-72CF9855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48E5-C1E2-3543-9DEA-9F09BA0F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42680" cy="2521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F6F82-CD16-3244-96DF-0C95DFCE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7214"/>
            <a:ext cx="8742680" cy="2521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4CAE3-99EC-074A-8173-6E912650F392}"/>
              </a:ext>
            </a:extLst>
          </p:cNvPr>
          <p:cNvSpPr txBox="1"/>
          <p:nvPr/>
        </p:nvSpPr>
        <p:spPr>
          <a:xfrm>
            <a:off x="9987280" y="2766985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pthread</a:t>
            </a:r>
            <a:r>
              <a:rPr lang="en-US" dirty="0"/>
              <a:t>/core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8C771-A05E-0443-B152-B7EDDBED3060}"/>
              </a:ext>
            </a:extLst>
          </p:cNvPr>
          <p:cNvSpPr txBox="1"/>
          <p:nvPr/>
        </p:nvSpPr>
        <p:spPr>
          <a:xfrm>
            <a:off x="9987280" y="5353511"/>
            <a:ext cx="16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pthreads</a:t>
            </a:r>
            <a:r>
              <a:rPr lang="en-US" dirty="0"/>
              <a:t>/core</a:t>
            </a:r>
          </a:p>
        </p:txBody>
      </p:sp>
    </p:spTree>
    <p:extLst>
      <p:ext uri="{BB962C8B-B14F-4D97-AF65-F5344CB8AC3E}">
        <p14:creationId xmlns:p14="http://schemas.microsoft.com/office/powerpoint/2010/main" val="404364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95BC-A129-BE43-A5A1-72CF9855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48E5-C1E2-3543-9DEA-9F09BA0F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42680" cy="2521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4CAE3-99EC-074A-8173-6E912650F392}"/>
              </a:ext>
            </a:extLst>
          </p:cNvPr>
          <p:cNvSpPr txBox="1"/>
          <p:nvPr/>
        </p:nvSpPr>
        <p:spPr>
          <a:xfrm>
            <a:off x="9987280" y="2766985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pthread</a:t>
            </a:r>
            <a:r>
              <a:rPr lang="en-US" dirty="0"/>
              <a:t>/core</a:t>
            </a:r>
          </a:p>
        </p:txBody>
      </p:sp>
    </p:spTree>
    <p:extLst>
      <p:ext uri="{BB962C8B-B14F-4D97-AF65-F5344CB8AC3E}">
        <p14:creationId xmlns:p14="http://schemas.microsoft.com/office/powerpoint/2010/main" val="39645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696-6AF2-314C-B12B-C717ADC5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7F2D2-4F6A-7D45-896F-4B5118018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4" r="16701"/>
          <a:stretch/>
        </p:blipFill>
        <p:spPr>
          <a:xfrm>
            <a:off x="6259762" y="2639601"/>
            <a:ext cx="5094038" cy="2531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87FE6-65DC-0642-A0EB-11EDE6B8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/>
          </a:bodyPr>
          <a:lstStyle/>
          <a:p>
            <a:r>
              <a:rPr lang="en-US" dirty="0"/>
              <a:t>Memory footprints</a:t>
            </a:r>
          </a:p>
          <a:p>
            <a:r>
              <a:rPr lang="en-US" dirty="0"/>
              <a:t>Compute-intensive</a:t>
            </a:r>
          </a:p>
          <a:p>
            <a:r>
              <a:rPr lang="en-US" dirty="0"/>
              <a:t>C/C++ apps – C++ requires some legwork</a:t>
            </a:r>
          </a:p>
          <a:p>
            <a:r>
              <a:rPr lang="en-US" dirty="0"/>
              <a:t>Ran </a:t>
            </a:r>
            <a:r>
              <a:rPr lang="en-US" dirty="0" err="1"/>
              <a:t>Dedup</a:t>
            </a:r>
            <a:r>
              <a:rPr lang="en-US" dirty="0"/>
              <a:t> with Kona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1AC4BF-9AA5-3747-8240-0B3579E8864C}"/>
              </a:ext>
            </a:extLst>
          </p:cNvPr>
          <p:cNvCxnSpPr>
            <a:cxnSpLocks/>
          </p:cNvCxnSpPr>
          <p:nvPr/>
        </p:nvCxnSpPr>
        <p:spPr>
          <a:xfrm>
            <a:off x="6314440" y="3001010"/>
            <a:ext cx="4800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ABEA7B-3F2F-2149-8BB0-28BD4357DFD8}"/>
              </a:ext>
            </a:extLst>
          </p:cNvPr>
          <p:cNvCxnSpPr>
            <a:cxnSpLocks/>
          </p:cNvCxnSpPr>
          <p:nvPr/>
        </p:nvCxnSpPr>
        <p:spPr>
          <a:xfrm>
            <a:off x="6314440" y="3590290"/>
            <a:ext cx="47091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199D54-52F3-004D-84EC-36D7509C46F3}"/>
              </a:ext>
            </a:extLst>
          </p:cNvPr>
          <p:cNvCxnSpPr>
            <a:cxnSpLocks/>
          </p:cNvCxnSpPr>
          <p:nvPr/>
        </p:nvCxnSpPr>
        <p:spPr>
          <a:xfrm>
            <a:off x="6324600" y="3986530"/>
            <a:ext cx="479044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D349-E84E-634A-A132-17BB08CA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footprint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2C0FA-353B-9B4F-BCD3-C47E6A42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019227"/>
            <a:ext cx="11608141" cy="33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550-0EE6-094A-B362-7AA3CB62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captured with Kona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4D143-5301-B940-A107-F5498EE54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1"/>
          <a:stretch/>
        </p:blipFill>
        <p:spPr>
          <a:xfrm>
            <a:off x="2946400" y="1767840"/>
            <a:ext cx="8407400" cy="2348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9AEBD-089F-D845-89C6-D05688AD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0" y="4193540"/>
            <a:ext cx="5396230" cy="247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746A2-383A-E34D-932A-939C1C17F4C5}"/>
              </a:ext>
            </a:extLst>
          </p:cNvPr>
          <p:cNvSpPr txBox="1"/>
          <p:nvPr/>
        </p:nvSpPr>
        <p:spPr>
          <a:xfrm>
            <a:off x="1097280" y="2664460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Kona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EDB768-8A42-A94A-A374-ED46DBE302A2}"/>
              </a:ext>
            </a:extLst>
          </p:cNvPr>
          <p:cNvCxnSpPr>
            <a:cxnSpLocks/>
          </p:cNvCxnSpPr>
          <p:nvPr/>
        </p:nvCxnSpPr>
        <p:spPr>
          <a:xfrm>
            <a:off x="3695700" y="2434479"/>
            <a:ext cx="748582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69B758-42DE-964C-A507-2FB2D83D990B}"/>
              </a:ext>
            </a:extLst>
          </p:cNvPr>
          <p:cNvSpPr txBox="1"/>
          <p:nvPr/>
        </p:nvSpPr>
        <p:spPr>
          <a:xfrm>
            <a:off x="974034" y="5061072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Heaptrack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3A4E9A-3851-384B-A4CA-74662B40310A}"/>
              </a:ext>
            </a:extLst>
          </p:cNvPr>
          <p:cNvCxnSpPr>
            <a:cxnSpLocks/>
          </p:cNvCxnSpPr>
          <p:nvPr/>
        </p:nvCxnSpPr>
        <p:spPr>
          <a:xfrm>
            <a:off x="4423934" y="6432340"/>
            <a:ext cx="334413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CAAAF2-F1DE-4549-9F44-1E60770F76AD}"/>
              </a:ext>
            </a:extLst>
          </p:cNvPr>
          <p:cNvCxnSpPr>
            <a:cxnSpLocks/>
          </p:cNvCxnSpPr>
          <p:nvPr/>
        </p:nvCxnSpPr>
        <p:spPr>
          <a:xfrm>
            <a:off x="7691323" y="3841540"/>
            <a:ext cx="334413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4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550-0EE6-094A-B362-7AA3CB62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captured with Kona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9AEBD-089F-D845-89C6-D05688AD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2136"/>
            <a:ext cx="5396230" cy="2473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CEE7C8-A998-BD46-A294-09C36E1CC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050" y="2187653"/>
            <a:ext cx="5518150" cy="2478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424C8-E74D-FF44-9E45-A94391399504}"/>
              </a:ext>
            </a:extLst>
          </p:cNvPr>
          <p:cNvSpPr txBox="1"/>
          <p:nvPr/>
        </p:nvSpPr>
        <p:spPr>
          <a:xfrm>
            <a:off x="2743200" y="5108713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Heaptrack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C830E-CCC7-5E47-91F6-EB6C5BFA0919}"/>
              </a:ext>
            </a:extLst>
          </p:cNvPr>
          <p:cNvSpPr txBox="1"/>
          <p:nvPr/>
        </p:nvSpPr>
        <p:spPr>
          <a:xfrm>
            <a:off x="8557776" y="510871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A61E5-D70F-1B43-BEB9-2223B7CFF70D}"/>
              </a:ext>
            </a:extLst>
          </p:cNvPr>
          <p:cNvSpPr txBox="1"/>
          <p:nvPr/>
        </p:nvSpPr>
        <p:spPr>
          <a:xfrm>
            <a:off x="721360" y="5920894"/>
            <a:ext cx="824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Working on Kona profiles, a lot of them crashing in different local memory settings</a:t>
            </a:r>
          </a:p>
        </p:txBody>
      </p:sp>
    </p:spTree>
    <p:extLst>
      <p:ext uri="{BB962C8B-B14F-4D97-AF65-F5344CB8AC3E}">
        <p14:creationId xmlns:p14="http://schemas.microsoft.com/office/powerpoint/2010/main" val="265368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5C07-17E5-1347-8BF2-B4DE5AE5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Cache-aware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8F3C-5D8B-0E4D-8D2B-280DFA82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56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Saving processor-local cache hit rate</a:t>
            </a:r>
          </a:p>
          <a:p>
            <a:r>
              <a:rPr lang="en-US" sz="2400" dirty="0"/>
              <a:t>LIFO queuing, FIFO stealing</a:t>
            </a:r>
          </a:p>
          <a:p>
            <a:r>
              <a:rPr lang="en-US" sz="2400" dirty="0"/>
              <a:t>Mailbox queues – maintain affinity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Shared cache:</a:t>
            </a:r>
          </a:p>
          <a:p>
            <a:r>
              <a:rPr lang="en-US" sz="2400" dirty="0"/>
              <a:t>Co-scheduling threads in batches</a:t>
            </a:r>
          </a:p>
          <a:p>
            <a:r>
              <a:rPr lang="en-US" sz="2400" dirty="0"/>
              <a:t>Maintain batch queues instead of threads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4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F40B-990E-0647-9E35-8566ED3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Space-efficient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B3FA-C213-AA4B-87F8-047E77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264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Parallel programs take more memory than sequential counterparts</a:t>
            </a:r>
          </a:p>
          <a:p>
            <a:r>
              <a:rPr lang="en-US" sz="2400" dirty="0"/>
              <a:t>Applies for remote memory</a:t>
            </a:r>
          </a:p>
          <a:p>
            <a:r>
              <a:rPr lang="en-US" sz="2400" dirty="0"/>
              <a:t>Batch style apps: </a:t>
            </a:r>
            <a:r>
              <a:rPr lang="en-US" sz="2400" dirty="0" err="1"/>
              <a:t>matmul</a:t>
            </a:r>
            <a:r>
              <a:rPr lang="en-US" sz="2400" dirty="0"/>
              <a:t>, parallel sort, image processing, etc.</a:t>
            </a:r>
          </a:p>
          <a:p>
            <a:r>
              <a:rPr lang="en-US" sz="2400" dirty="0"/>
              <a:t>Previous solutions based on DAG analysis, mostly theoretical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B1379-465A-114D-8DE6-3E46DAEE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021523"/>
            <a:ext cx="5487517" cy="4175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517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8C07-EAFF-8B4E-9945-E76DB545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Facebook’s CXL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5125-D1C9-6949-B446-D29912AE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Web</a:t>
            </a:r>
            <a:r>
              <a:rPr lang="en-US" dirty="0"/>
              <a:t>. </a:t>
            </a:r>
            <a:r>
              <a:rPr lang="en-US" sz="2400" dirty="0"/>
              <a:t>“Web implements a Virtual Machine with Just-In-Time (JIT) compilation and runtime system to serve web requests from end-users”</a:t>
            </a: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Cache</a:t>
            </a:r>
            <a:r>
              <a:rPr lang="en-US" dirty="0"/>
              <a:t>. “</a:t>
            </a:r>
            <a:r>
              <a:rPr lang="en-US" sz="2400" dirty="0"/>
              <a:t>Cache is a large distributed-memory object caching service lying between the web and database tiers for low-latency data-retrieval”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Data Warehouse. </a:t>
            </a:r>
            <a:r>
              <a:rPr lang="en-US" dirty="0"/>
              <a:t>“</a:t>
            </a:r>
            <a:r>
              <a:rPr lang="en-US" sz="2400" dirty="0"/>
              <a:t>This service manages and coordinates the execution of long and complex batch queries on data across a cluster. A query served by this service can consume terabytes of memory and may take days to complete”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5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5642-F6F5-C143-8BE7-9551482A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02FD-0E8F-0748-8BFF-84421036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PARSEC on Kona </a:t>
            </a:r>
          </a:p>
          <a:p>
            <a:r>
              <a:rPr lang="en-US" dirty="0"/>
              <a:t>Use cases: look at some in-memory/graph processing databases</a:t>
            </a:r>
          </a:p>
          <a:p>
            <a:r>
              <a:rPr lang="en-US" dirty="0"/>
              <a:t>Keep reading some past literature</a:t>
            </a:r>
          </a:p>
          <a:p>
            <a:pPr lvl="1"/>
            <a:r>
              <a:rPr lang="en-US" dirty="0"/>
              <a:t>Space-efficient scheduling</a:t>
            </a:r>
          </a:p>
          <a:p>
            <a:pPr lvl="1"/>
            <a:r>
              <a:rPr lang="en-US" dirty="0"/>
              <a:t>NUMA data distribution/scheduling</a:t>
            </a:r>
          </a:p>
        </p:txBody>
      </p:sp>
    </p:spTree>
    <p:extLst>
      <p:ext uri="{BB962C8B-B14F-4D97-AF65-F5344CB8AC3E}">
        <p14:creationId xmlns:p14="http://schemas.microsoft.com/office/powerpoint/2010/main" val="39693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93470</TotalTime>
  <Words>357</Words>
  <Application>Microsoft Macintosh PowerPoint</Application>
  <PresentationFormat>Widescreen</PresentationFormat>
  <Paragraphs>68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Agenda</vt:lpstr>
      <vt:lpstr>PARSEC Apps</vt:lpstr>
      <vt:lpstr>Memory footprint</vt:lpstr>
      <vt:lpstr>Memory captured with Kona</vt:lpstr>
      <vt:lpstr>Memory captured with Kona</vt:lpstr>
      <vt:lpstr>Cache-aware scheduling</vt:lpstr>
      <vt:lpstr>Space-efficient scheduling</vt:lpstr>
      <vt:lpstr>Facebook’s CXL workloads</vt:lpstr>
      <vt:lpstr>TODOs</vt:lpstr>
      <vt:lpstr>Misc</vt:lpstr>
      <vt:lpstr>PARSEC Performance</vt:lpstr>
      <vt:lpstr>PARSEC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223</cp:revision>
  <dcterms:created xsi:type="dcterms:W3CDTF">2022-04-07T16:58:44Z</dcterms:created>
  <dcterms:modified xsi:type="dcterms:W3CDTF">2022-08-29T21:28:06Z</dcterms:modified>
</cp:coreProperties>
</file>