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406" r:id="rId2"/>
    <p:sldId id="441" r:id="rId3"/>
    <p:sldId id="443" r:id="rId4"/>
    <p:sldId id="442" r:id="rId5"/>
    <p:sldId id="444" r:id="rId6"/>
    <p:sldId id="433" r:id="rId7"/>
    <p:sldId id="424" r:id="rId8"/>
    <p:sldId id="432" r:id="rId9"/>
    <p:sldId id="435" r:id="rId10"/>
    <p:sldId id="445" r:id="rId11"/>
    <p:sldId id="436" r:id="rId12"/>
    <p:sldId id="437" r:id="rId13"/>
    <p:sldId id="434" r:id="rId14"/>
    <p:sldId id="428" r:id="rId15"/>
    <p:sldId id="42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66"/>
    <p:restoredTop sz="87201"/>
  </p:normalViewPr>
  <p:slideViewPr>
    <p:cSldViewPr snapToGrid="0" snapToObjects="1">
      <p:cViewPr varScale="1">
        <p:scale>
          <a:sx n="134" d="100"/>
          <a:sy n="134" d="100"/>
        </p:scale>
        <p:origin x="7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F6AC8-1D88-164E-8A6C-BE4512652DB7}" type="datetimeFigureOut">
              <a:rPr lang="en-US" smtClean="0"/>
              <a:t>10/1/22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36649-A6AB-4944-B850-656383FA9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4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Self-paging work – </a:t>
            </a:r>
          </a:p>
          <a:p>
            <a:r>
              <a:rPr lang="en-US" dirty="0"/>
              <a:t>how is remote memory different?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6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B496-3CEC-8E47-8483-A1D3FA404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E3ED4-371C-6E40-BA84-CA2B4A9C5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05D4A-41EA-7049-A4D1-79E4A547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6AAC1-1B32-D148-85EC-93FF3B3B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8B5D2-1750-E940-83A0-8A703123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1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1862-93F1-8A48-A38D-AC09829B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8F6F4-BDA7-F145-9B57-464528591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7DC19-0C05-6443-8B37-0BF95FE6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2EF5E-DE9A-DB40-B2A3-68A572D0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594BF-9868-914B-9102-C99BE4D9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6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E3285-BAE8-254D-944E-1EA9B8751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626AA-D73B-674A-93DF-158742D62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53905-5329-3449-AEB0-BD5317F4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27F8-C5FC-F049-9230-744337C8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F2E09-52F7-DB4F-BE27-17BD0A64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1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8CF0-8CC4-0748-B048-EF5CDE48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1F2A5-F83F-6B47-901B-17A2AED89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869A5-2513-9241-AEA4-3FA78FC1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CCD4-C989-1441-B03E-1C1068F8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33E35-0FE4-9A49-A2E5-8E9BB6F4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0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7BE1-EC10-8847-98E6-7AB92879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4D326-3CE8-AF47-B8DD-707839434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15C87-7624-7844-AD81-F196E494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C7F27-6C56-9A4E-A78F-4C16A1EF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840EC-2459-6349-84FF-43BC4EF6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4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D9C7-B978-784D-8040-F0BCB443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82150-5B44-EC48-92FD-7406484D6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0065-5009-F54F-8941-A80E15EC2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FA3F4-E3C3-A64C-AB4C-D3BA8BB5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4A91A-F64B-BF40-B20A-044F5F01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A2529-FBA9-3246-9A9F-AFF58C29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5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E8DF-37C6-6E44-8839-0CF52F26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98F72-429E-134B-9B71-082B77BC4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8D832-B766-D541-A557-44E0DB2AB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76981-D25F-364B-BD02-18106C756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89B8F-D9D3-914A-98D2-8D8A99087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870E4-7F1C-7142-8C27-6A7109F6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1E786-B35F-A14A-B35C-1E9F2EF9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3E51D-7278-F147-A94E-D3A603A0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6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D2C9-214D-A04A-A9ED-22F75C81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B5BB4-39E4-4841-A058-150F5811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73B95-453E-CE4C-808B-4C6D7999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3E694-04FD-B94B-88DC-84A1AA8D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99600-5C83-8544-B08D-1031C802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3BEBE-8C8D-1A4C-BBE3-CD25D33D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53B90-A0EA-DB4A-95F8-FA1218AA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2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F6DE-22DB-9042-B9F8-730510DC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9AE38-06D6-F248-BF57-5533C872E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A5F66-2252-5040-B545-044FE161E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EA7F6-A53F-2A4F-9457-24105FF3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1818A-227D-FE44-8132-ADEE3C3E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14B55-DE8F-6046-A203-873C295C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6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445F-44C2-6C44-804C-833357F4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392BF-8F22-5345-AF83-EDB981780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636BF-565A-4F47-BD96-832A94F7F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3BFF7-D003-514E-9554-5C083AD2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F1FC3-F746-7644-B6C8-7B3EFB9A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2F803-66FE-3E43-A04F-8254A668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98FBC-AE59-F24B-A64A-4DC71ED6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4B40B-ACD6-A344-8376-17B0B4CC5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4AFB9-5734-7C49-B362-648F03388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AD2B8-C4F7-E646-A2CD-0FCE78547B80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E7DE9-68DD-124F-994C-5951E5004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B1F32-C252-2B4F-ABEB-D0C4947E8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eng.vmware.com/kona/kona/-/commit/0824e37a69d470c0505ab15da87d61765522872a" TargetMode="External"/><Relationship Id="rId2" Type="http://schemas.openxmlformats.org/officeDocument/2006/relationships/hyperlink" Target="https://gitlab.eng.vmware.com/kona/rmem-scheduler/-/blob/kona/apps/dataframe/faults/run-09-21-12-26-23.tx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lab.eng.vmware.com/kona/rmem-scheduler/-/blob/kona/apps/psrs/faults/run-10-07-10-28-24.tx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eng.vmware.com/kona/shenango/-/commits/edenv2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057D-8CBE-C040-9AE8-52EC637F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8B2BB-C09A-B741-AAE0-D33568B14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High-level plan for resubmission</a:t>
            </a:r>
          </a:p>
          <a:p>
            <a:r>
              <a:rPr lang="en-US" dirty="0"/>
              <a:t>New Eden design</a:t>
            </a:r>
          </a:p>
          <a:p>
            <a:r>
              <a:rPr lang="en-US" dirty="0"/>
              <a:t>New insights into faulting code locations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637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057D-8CBE-C040-9AE8-52EC637F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8B2BB-C09A-B741-AAE0-D33568B14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 plan for resubmission</a:t>
            </a:r>
          </a:p>
          <a:p>
            <a:r>
              <a:rPr lang="en-US" dirty="0"/>
              <a:t>New Eden design</a:t>
            </a:r>
          </a:p>
          <a:p>
            <a:r>
              <a:rPr lang="en-US" b="1" dirty="0"/>
              <a:t>New insights into faulting code 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317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11B6F-933A-2A4C-83CA-8C6E8910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Faulting code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2BE0E-39D2-1B4E-9B1E-BF2B2DDE0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IP locations either:</a:t>
            </a:r>
          </a:p>
          <a:p>
            <a:pPr lvl="1"/>
            <a:r>
              <a:rPr lang="en-US" dirty="0"/>
              <a:t>Don’t resolve to a code location (precompiled libs)</a:t>
            </a:r>
          </a:p>
          <a:p>
            <a:pPr lvl="1"/>
            <a:r>
              <a:rPr lang="en-US" dirty="0"/>
              <a:t>End up in header/lib files (no control over source)</a:t>
            </a:r>
          </a:p>
          <a:p>
            <a:pPr lvl="1"/>
            <a:r>
              <a:rPr lang="en-US" dirty="0">
                <a:hlinkClick r:id="rId2"/>
              </a:rPr>
              <a:t>Example</a:t>
            </a:r>
            <a:endParaRPr lang="en-US" dirty="0"/>
          </a:p>
          <a:p>
            <a:r>
              <a:rPr lang="en-US" dirty="0"/>
              <a:t>We must get complete stack traces for each fault</a:t>
            </a:r>
          </a:p>
          <a:p>
            <a:pPr lvl="1"/>
            <a:r>
              <a:rPr lang="en-US" dirty="0"/>
              <a:t>No tools out there</a:t>
            </a:r>
          </a:p>
          <a:p>
            <a:pPr lvl="1"/>
            <a:r>
              <a:rPr lang="en-US" u="sng" dirty="0">
                <a:hlinkClick r:id="rId3"/>
              </a:rPr>
              <a:t>Our approach</a:t>
            </a:r>
            <a:r>
              <a:rPr lang="en-US" dirty="0"/>
              <a:t>: Signal faulting thread from Kona while it waits for the fault, and </a:t>
            </a:r>
            <a:r>
              <a:rPr lang="en-US" dirty="0" err="1"/>
              <a:t>backtrace</a:t>
            </a:r>
            <a:r>
              <a:rPr lang="en-US" dirty="0"/>
              <a:t> in the signal handler. Looks like the signal handler can run in faulted thread context even when the thread is blocked!</a:t>
            </a:r>
          </a:p>
          <a:p>
            <a:pPr lvl="1"/>
            <a:r>
              <a:rPr lang="en-US" dirty="0">
                <a:hlinkClick r:id="rId4"/>
              </a:rPr>
              <a:t>Example</a:t>
            </a:r>
            <a:r>
              <a:rPr lang="en-US" dirty="0"/>
              <a:t> for </a:t>
            </a:r>
            <a:r>
              <a:rPr lang="en-US" dirty="0" err="1"/>
              <a:t>backtraces</a:t>
            </a:r>
            <a:r>
              <a:rPr lang="en-US" dirty="0"/>
              <a:t>: Need to analyze them</a:t>
            </a:r>
          </a:p>
        </p:txBody>
      </p:sp>
    </p:spTree>
    <p:extLst>
      <p:ext uri="{BB962C8B-B14F-4D97-AF65-F5344CB8AC3E}">
        <p14:creationId xmlns:p14="http://schemas.microsoft.com/office/powerpoint/2010/main" val="2214536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97C8-75E4-8C4A-8C25-312E8428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36A46-6417-264F-81BE-684ADBC87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 up benchmarking with the new design</a:t>
            </a:r>
          </a:p>
          <a:p>
            <a:r>
              <a:rPr lang="en-US" dirty="0"/>
              <a:t>Get back traces for all apps</a:t>
            </a:r>
          </a:p>
          <a:p>
            <a:r>
              <a:rPr lang="en-US" dirty="0"/>
              <a:t>Revert to the planned work – AIFM Dataframe &amp; SiloDB</a:t>
            </a:r>
          </a:p>
        </p:txBody>
      </p:sp>
    </p:spTree>
    <p:extLst>
      <p:ext uri="{BB962C8B-B14F-4D97-AF65-F5344CB8AC3E}">
        <p14:creationId xmlns:p14="http://schemas.microsoft.com/office/powerpoint/2010/main" val="1325029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6902-5AC3-AB48-AC77-79E1E3DFC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C39A5-DCB5-C144-91A8-4D71838AC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46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B6CF-54A4-CE4B-AA95-6411BA2E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UFFD microbenchmarks</a:t>
            </a: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2C3F638E-849B-514D-A3FA-BD35926EC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0" y="2433320"/>
            <a:ext cx="4945380" cy="3296920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06270851-6E6D-F74F-826C-42955A0B8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" y="2433320"/>
            <a:ext cx="4945380" cy="32969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F1233A-3BD1-3546-8586-2B5C783CC883}"/>
              </a:ext>
            </a:extLst>
          </p:cNvPr>
          <p:cNvSpPr txBox="1"/>
          <p:nvPr/>
        </p:nvSpPr>
        <p:spPr>
          <a:xfrm>
            <a:off x="2941608" y="5730240"/>
            <a:ext cx="126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FD per core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341F6C-ADF6-B649-AC6F-82E58A3C5986}"/>
              </a:ext>
            </a:extLst>
          </p:cNvPr>
          <p:cNvSpPr txBox="1"/>
          <p:nvPr/>
        </p:nvSpPr>
        <p:spPr>
          <a:xfrm>
            <a:off x="7728518" y="5730240"/>
            <a:ext cx="113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Shared FD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69C420-54E7-BC48-93EE-5A4ABF93C42B}"/>
              </a:ext>
            </a:extLst>
          </p:cNvPr>
          <p:cNvSpPr txBox="1"/>
          <p:nvPr/>
        </p:nvSpPr>
        <p:spPr>
          <a:xfrm>
            <a:off x="838200" y="16906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Kernel fault performance </a:t>
            </a:r>
          </a:p>
        </p:txBody>
      </p:sp>
    </p:spTree>
    <p:extLst>
      <p:ext uri="{BB962C8B-B14F-4D97-AF65-F5344CB8AC3E}">
        <p14:creationId xmlns:p14="http://schemas.microsoft.com/office/powerpoint/2010/main" val="3540362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B6CF-54A4-CE4B-AA95-6411BA2E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UFFD microbenchmarks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3142F2B-5D14-AD42-92F4-BA11D401F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19" y="2233454"/>
            <a:ext cx="5092779" cy="3395186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27568046-3790-D946-9A61-4AE7AEE49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698" y="2258854"/>
            <a:ext cx="5054679" cy="33697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1E085C-30DB-3E4A-B0C8-ADD7A3E0FD8F}"/>
              </a:ext>
            </a:extLst>
          </p:cNvPr>
          <p:cNvSpPr txBox="1"/>
          <p:nvPr/>
        </p:nvSpPr>
        <p:spPr>
          <a:xfrm>
            <a:off x="2714625" y="5724525"/>
            <a:ext cx="120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UFFD Copy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89B7AC-2DB2-8442-BC47-1D3D384C69BE}"/>
              </a:ext>
            </a:extLst>
          </p:cNvPr>
          <p:cNvSpPr txBox="1"/>
          <p:nvPr/>
        </p:nvSpPr>
        <p:spPr>
          <a:xfrm>
            <a:off x="7329851" y="5724525"/>
            <a:ext cx="227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Madvise</a:t>
            </a:r>
            <a:r>
              <a:rPr lang="en-US" dirty="0"/>
              <a:t> DON’T_NEED</a:t>
            </a:r>
          </a:p>
        </p:txBody>
      </p:sp>
    </p:spTree>
    <p:extLst>
      <p:ext uri="{BB962C8B-B14F-4D97-AF65-F5344CB8AC3E}">
        <p14:creationId xmlns:p14="http://schemas.microsoft.com/office/powerpoint/2010/main" val="119730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00CF0-3564-C14D-8CC6-4F6B3813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4F2FD-D956-EA4D-ADD9-786ABBD4A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Reinforcing design choices</a:t>
            </a:r>
          </a:p>
          <a:p>
            <a:pPr lvl="1"/>
            <a:r>
              <a:rPr lang="en-US" dirty="0"/>
              <a:t>User-level threads</a:t>
            </a:r>
          </a:p>
          <a:p>
            <a:pPr lvl="1"/>
            <a:r>
              <a:rPr lang="en-US" dirty="0"/>
              <a:t>Hints</a:t>
            </a:r>
          </a:p>
          <a:p>
            <a:r>
              <a:rPr lang="en-US" dirty="0"/>
              <a:t>Evaluation</a:t>
            </a:r>
          </a:p>
          <a:p>
            <a:pPr lvl="1"/>
            <a:r>
              <a:rPr lang="en-US" dirty="0"/>
              <a:t>Clear comparisons with kernel threads, AIFM &amp; Fastswap</a:t>
            </a:r>
          </a:p>
          <a:p>
            <a:pPr lvl="1"/>
            <a:r>
              <a:rPr lang="en-US" dirty="0"/>
              <a:t>Programmer effort as another metric</a:t>
            </a:r>
          </a:p>
          <a:p>
            <a:pPr lvl="1"/>
            <a:r>
              <a:rPr lang="en-US" dirty="0"/>
              <a:t>Big benchmarks: SiloDB</a:t>
            </a:r>
          </a:p>
        </p:txBody>
      </p:sp>
    </p:spTree>
    <p:extLst>
      <p:ext uri="{BB962C8B-B14F-4D97-AF65-F5344CB8AC3E}">
        <p14:creationId xmlns:p14="http://schemas.microsoft.com/office/powerpoint/2010/main" val="477138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B3D7-9AC5-5D49-91C7-66FECE3F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Reinforcing design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E10A9-CABE-A04C-AB53-1B4E2C17A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User-level threads</a:t>
            </a: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Clear comparison with Pthreads/Fastswap</a:t>
            </a:r>
          </a:p>
          <a:p>
            <a:pPr lvl="1"/>
            <a:r>
              <a:rPr lang="en-US" sz="2000" dirty="0"/>
              <a:t>Use flexibility of scheduling decisions – RSS aware scheduling for Sort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Hints</a:t>
            </a: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Show that hint locations are few (and does not require app context)</a:t>
            </a:r>
          </a:p>
          <a:p>
            <a:pPr lvl="1"/>
            <a:r>
              <a:rPr lang="en-US" sz="2000" dirty="0"/>
              <a:t>Demonstrate benefits of hints – find more uses</a:t>
            </a:r>
          </a:p>
          <a:p>
            <a:pPr lvl="2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Read-ahead (with variable, automatically-inferred window size)</a:t>
            </a:r>
          </a:p>
          <a:p>
            <a:pPr lvl="2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Hotness tracking with hints (&amp; second-chance eviction)</a:t>
            </a:r>
          </a:p>
          <a:p>
            <a:pPr lvl="2"/>
            <a:r>
              <a:rPr lang="en-US" sz="1600" b="1" dirty="0"/>
              <a:t>Find other uses from page fault traces</a:t>
            </a:r>
            <a:r>
              <a:rPr lang="en-US" sz="1600" dirty="0"/>
              <a:t>?</a:t>
            </a:r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79506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B3D7-9AC5-5D49-91C7-66FECE3F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E10A9-CABE-A04C-AB53-1B4E2C17A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8260" cy="4351338"/>
          </a:xfrm>
        </p:spPr>
        <p:txBody>
          <a:bodyPr/>
          <a:lstStyle/>
          <a:p>
            <a:r>
              <a:rPr lang="en-US" dirty="0"/>
              <a:t>Clear comparisons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with kernel threads</a:t>
            </a:r>
            <a:r>
              <a:rPr lang="en-US" dirty="0"/>
              <a:t>, AIFM &amp;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Fastswap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Programmer effort as another metric</a:t>
            </a:r>
          </a:p>
          <a:p>
            <a:r>
              <a:rPr lang="en-US" dirty="0"/>
              <a:t>Big benchmarks: SiloDB</a:t>
            </a:r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C3AC6-6DB2-844A-A1BF-8B03B700C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501" y="1915253"/>
            <a:ext cx="4339499" cy="26525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E9F887-C9A5-8349-8BE3-F4E39105A3B4}"/>
              </a:ext>
            </a:extLst>
          </p:cNvPr>
          <p:cNvSpPr txBox="1"/>
          <p:nvPr/>
        </p:nvSpPr>
        <p:spPr>
          <a:xfrm>
            <a:off x="7471501" y="4717730"/>
            <a:ext cx="433949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AIFM Dataframe – 12k lines</a:t>
            </a:r>
          </a:p>
          <a:p>
            <a:r>
              <a:rPr lang="en-US" sz="1600" dirty="0"/>
              <a:t>AIFM changes around ~1k lines &amp; requires application context</a:t>
            </a:r>
          </a:p>
          <a:p>
            <a:r>
              <a:rPr lang="en-US" sz="1600" u="sng" dirty="0"/>
              <a:t>Argument</a:t>
            </a:r>
            <a:r>
              <a:rPr lang="en-US" sz="1600" dirty="0"/>
              <a:t>: we change 50 and no context?</a:t>
            </a:r>
          </a:p>
          <a:p>
            <a:r>
              <a:rPr lang="en-US" sz="1600" u="sng" dirty="0"/>
              <a:t>Challenge</a:t>
            </a:r>
            <a:r>
              <a:rPr lang="en-US" sz="1600" dirty="0"/>
              <a:t>: No multi-threading for Dataframe</a:t>
            </a:r>
          </a:p>
        </p:txBody>
      </p:sp>
    </p:spTree>
    <p:extLst>
      <p:ext uri="{BB962C8B-B14F-4D97-AF65-F5344CB8AC3E}">
        <p14:creationId xmlns:p14="http://schemas.microsoft.com/office/powerpoint/2010/main" val="42625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057D-8CBE-C040-9AE8-52EC637F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8B2BB-C09A-B741-AAE0-D33568B14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 plan for resubmission</a:t>
            </a:r>
          </a:p>
          <a:p>
            <a:r>
              <a:rPr lang="en-US" b="1" dirty="0"/>
              <a:t>New Eden design</a:t>
            </a:r>
          </a:p>
          <a:p>
            <a:r>
              <a:rPr lang="en-US" dirty="0"/>
              <a:t>New insights into faulting code 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97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40F96-7652-D743-ACD9-6F919D0EC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E4759-2B4D-AB44-B7DF-011E986FE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shenango core handles its (hinted) faults</a:t>
            </a:r>
          </a:p>
          <a:p>
            <a:r>
              <a:rPr lang="en-US" dirty="0"/>
              <a:t>Dedicated handler core(s) for kernel faults &amp; proactive eviction</a:t>
            </a:r>
          </a:p>
          <a:p>
            <a:r>
              <a:rPr lang="en-US" dirty="0"/>
              <a:t>Every core handles eviction if completely out of memory</a:t>
            </a:r>
          </a:p>
          <a:p>
            <a:r>
              <a:rPr lang="en-US" dirty="0"/>
              <a:t>All cores get dedicated RDMA QP/CQ</a:t>
            </a:r>
          </a:p>
          <a:p>
            <a:r>
              <a:rPr lang="en-US" dirty="0"/>
              <a:t>Faults on the same page are completely E2E serialized</a:t>
            </a:r>
          </a:p>
          <a:p>
            <a:r>
              <a:rPr lang="en-US" dirty="0"/>
              <a:t>Concurrent faults are placed on </a:t>
            </a:r>
            <a:r>
              <a:rPr lang="en-US" dirty="0" err="1"/>
              <a:t>wait_q</a:t>
            </a:r>
            <a:r>
              <a:rPr lang="en-US" dirty="0"/>
              <a:t> – polled often</a:t>
            </a:r>
          </a:p>
          <a:p>
            <a:r>
              <a:rPr lang="en-US" dirty="0"/>
              <a:t>Extended work stealing to fault completions &amp; waiting faults</a:t>
            </a:r>
          </a:p>
          <a:p>
            <a:r>
              <a:rPr lang="en-US" dirty="0"/>
              <a:t>Malloc interception with Shenango shim lib (no LD_PRELOAD)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270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D87D9-F2BE-724F-982D-A2D35D485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additions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BE033-9FD2-4740-9BAE-2D8BE6CC9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0" indent="-457200" fontAlgn="base">
              <a:spcBef>
                <a:spcPts val="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Opportunistic read-ahead</a:t>
            </a:r>
          </a:p>
          <a:p>
            <a:pPr marL="685800" indent="-457200" fontAlgn="base">
              <a:spcBef>
                <a:spcPts val="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Opportunistic eviction batching</a:t>
            </a:r>
            <a:endParaRPr lang="en-US" b="0" i="0" u="none" strike="noStrike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</a:endParaRPr>
          </a:p>
          <a:p>
            <a:pPr marL="685800" indent="-457200" fontAlgn="base">
              <a:spcBef>
                <a:spcPts val="0"/>
              </a:spcBef>
            </a:pPr>
            <a:r>
              <a:rPr lang="en-US" sz="28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Facility for local memory backend</a:t>
            </a:r>
          </a:p>
          <a:p>
            <a:pPr marL="685800" indent="-457200" fontAlgn="base">
              <a:spcBef>
                <a:spcPts val="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N</a:t>
            </a:r>
            <a:r>
              <a:rPr lang="en-US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o-wake for pure user faults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685800" indent="-457200" fontAlgn="base">
              <a:spcBef>
                <a:spcPts val="0"/>
              </a:spcBef>
            </a:pPr>
            <a:r>
              <a:rPr lang="en-US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Facility for multiple handler cores (statically for now)</a:t>
            </a:r>
          </a:p>
          <a:p>
            <a:pPr marL="685800" indent="-457200" fontAlgn="base">
              <a:spcBef>
                <a:spcPts val="0"/>
              </a:spcBef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Better eviction policy with hot bits</a:t>
            </a:r>
            <a:endParaRPr lang="en-US" sz="2800" b="0" u="none" strike="noStrike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</a:endParaRPr>
          </a:p>
          <a:p>
            <a:pPr marL="685800" indent="-457200" fontAlgn="base">
              <a:spcBef>
                <a:spcPts val="0"/>
              </a:spcBef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Facility for injecting additional latency</a:t>
            </a:r>
          </a:p>
          <a:p>
            <a:pPr marL="685800" indent="-457200" fontAlgn="base">
              <a:spcBef>
                <a:spcPts val="0"/>
              </a:spcBef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Set single-use on pages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247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AE41-7FD0-774E-AA8E-9797E0AD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46AEA-1A2B-6E43-979D-BD8EC7BA1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4200 LOC added to Shenango</a:t>
            </a:r>
          </a:p>
          <a:p>
            <a:r>
              <a:rPr lang="en-US" dirty="0"/>
              <a:t>All features added – except </a:t>
            </a:r>
            <a:r>
              <a:rPr lang="en-US" dirty="0" err="1"/>
              <a:t>je_malloc</a:t>
            </a:r>
            <a:r>
              <a:rPr lang="en-US" dirty="0"/>
              <a:t> integration </a:t>
            </a:r>
          </a:p>
          <a:p>
            <a:r>
              <a:rPr lang="en-US" dirty="0"/>
              <a:t>Tested &amp; benchmarked handler fault path</a:t>
            </a:r>
          </a:p>
          <a:p>
            <a:r>
              <a:rPr lang="en-US" dirty="0"/>
              <a:t>Yet to do:</a:t>
            </a:r>
          </a:p>
          <a:p>
            <a:pPr lvl="1"/>
            <a:r>
              <a:rPr lang="en-US" dirty="0"/>
              <a:t>Benchmark with Eviction &amp; Hints</a:t>
            </a:r>
          </a:p>
          <a:p>
            <a:pPr lvl="1"/>
            <a:r>
              <a:rPr lang="en-US" dirty="0"/>
              <a:t>Re-take results for Memcached, Synthetic and Sort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>
              <a:hlinkClick r:id="rId2"/>
            </a:endParaRP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https://gitlab.eng.vmware.com/kona/shenango/-/commits/edenv2/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3521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61B2-84E2-C94A-AAB6-41371611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96CFC5-DDD4-404D-8613-E956F3F8E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7659"/>
            <a:ext cx="4999088" cy="32984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2CE60C-6AF8-054B-9956-78A469192938}"/>
              </a:ext>
            </a:extLst>
          </p:cNvPr>
          <p:cNvSpPr txBox="1"/>
          <p:nvPr/>
        </p:nvSpPr>
        <p:spPr>
          <a:xfrm>
            <a:off x="2984740" y="584008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 faults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E1B8EA-F59F-314F-9E87-928BAD67116B}"/>
              </a:ext>
            </a:extLst>
          </p:cNvPr>
          <p:cNvSpPr txBox="1"/>
          <p:nvPr/>
        </p:nvSpPr>
        <p:spPr>
          <a:xfrm>
            <a:off x="6988338" y="4567927"/>
            <a:ext cx="361939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core: 232228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Stealing not working as expected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B7316-8229-344B-BC58-7869AF329582}"/>
              </a:ext>
            </a:extLst>
          </p:cNvPr>
          <p:cNvSpPr txBox="1"/>
          <p:nvPr/>
        </p:nvSpPr>
        <p:spPr>
          <a:xfrm>
            <a:off x="7707727" y="5763883"/>
            <a:ext cx="13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Hinted faults</a:t>
            </a:r>
          </a:p>
        </p:txBody>
      </p:sp>
    </p:spTree>
    <p:extLst>
      <p:ext uri="{BB962C8B-B14F-4D97-AF65-F5344CB8AC3E}">
        <p14:creationId xmlns:p14="http://schemas.microsoft.com/office/powerpoint/2010/main" val="2440408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132020</TotalTime>
  <Words>530</Words>
  <Application>Microsoft Macintosh PowerPoint</Application>
  <PresentationFormat>Widescreen</PresentationFormat>
  <Paragraphs>98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Agenda</vt:lpstr>
      <vt:lpstr>High-level Plan</vt:lpstr>
      <vt:lpstr>Reinforcing design choices</vt:lpstr>
      <vt:lpstr>Improving Eval</vt:lpstr>
      <vt:lpstr>Agenda</vt:lpstr>
      <vt:lpstr>New design</vt:lpstr>
      <vt:lpstr>New additions</vt:lpstr>
      <vt:lpstr>Changes summary</vt:lpstr>
      <vt:lpstr>Fault performance</vt:lpstr>
      <vt:lpstr>Agenda</vt:lpstr>
      <vt:lpstr>Faulting code locations</vt:lpstr>
      <vt:lpstr>Next</vt:lpstr>
      <vt:lpstr>Misc</vt:lpstr>
      <vt:lpstr>UFFD microbenchmarks</vt:lpstr>
      <vt:lpstr>UFFD microbenchmarks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</dc:title>
  <dc:creator>Anil Yelam (c)</dc:creator>
  <cp:lastModifiedBy>Anil Yelam (c)</cp:lastModifiedBy>
  <cp:revision>277</cp:revision>
  <dcterms:created xsi:type="dcterms:W3CDTF">2022-04-07T16:58:44Z</dcterms:created>
  <dcterms:modified xsi:type="dcterms:W3CDTF">2022-10-11T00:00:47Z</dcterms:modified>
</cp:coreProperties>
</file>