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72" r:id="rId4"/>
    <p:sldId id="269" r:id="rId5"/>
    <p:sldId id="271" r:id="rId6"/>
    <p:sldId id="270" r:id="rId7"/>
    <p:sldId id="275" r:id="rId8"/>
    <p:sldId id="268" r:id="rId9"/>
    <p:sldId id="27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2"/>
    <p:restoredTop sz="96928"/>
  </p:normalViewPr>
  <p:slideViewPr>
    <p:cSldViewPr snapToGrid="0" snapToObjects="1">
      <p:cViewPr varScale="1">
        <p:scale>
          <a:sx n="146" d="100"/>
          <a:sy n="146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687B-1867-FD4E-B4FF-F54F5A88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C648-AD97-A44B-8990-0B49390E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User-level thread scheduler for Remote Memory</a:t>
            </a:r>
          </a:p>
          <a:p>
            <a:pPr lvl="1"/>
            <a:r>
              <a:rPr lang="en-US" dirty="0"/>
              <a:t>Hiding remote memory latencies</a:t>
            </a:r>
          </a:p>
          <a:p>
            <a:pPr lvl="1"/>
            <a:r>
              <a:rPr lang="en-US" dirty="0"/>
              <a:t>Exploring co-scheduling opportunities e.g., memory allocation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Goal: Shenango + Kona </a:t>
            </a:r>
          </a:p>
          <a:p>
            <a:pPr lvl="1"/>
            <a:r>
              <a:rPr lang="en-US" dirty="0"/>
              <a:t>Application: Memcached</a:t>
            </a:r>
          </a:p>
        </p:txBody>
      </p:sp>
    </p:spTree>
    <p:extLst>
      <p:ext uri="{BB962C8B-B14F-4D97-AF65-F5344CB8AC3E}">
        <p14:creationId xmlns:p14="http://schemas.microsoft.com/office/powerpoint/2010/main" val="69364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8099-A968-FB4D-BCD2-E349C4BA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0013-72DC-604F-A8AE-1C957765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39" y="1844322"/>
            <a:ext cx="8430322" cy="41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1FCE-A071-6543-B430-E974DF2F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 + Kona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1B90-3C21-5C4E-A87E-DD55B037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&amp; run-time integration ✅</a:t>
            </a:r>
          </a:p>
          <a:p>
            <a:r>
              <a:rPr lang="en-US" dirty="0"/>
              <a:t>Running </a:t>
            </a:r>
            <a:r>
              <a:rPr lang="en-US" dirty="0" err="1"/>
              <a:t>memcached</a:t>
            </a:r>
            <a:r>
              <a:rPr lang="en-US" dirty="0"/>
              <a:t> experiments 🏃‍♂️</a:t>
            </a:r>
          </a:p>
        </p:txBody>
      </p:sp>
    </p:spTree>
    <p:extLst>
      <p:ext uri="{BB962C8B-B14F-4D97-AF65-F5344CB8AC3E}">
        <p14:creationId xmlns:p14="http://schemas.microsoft.com/office/powerpoint/2010/main" val="68391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0904-44D4-0347-8113-2427525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ACFF-9737-6048-B0A7-89AC1852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Memcached SET request</a:t>
            </a:r>
          </a:p>
          <a:p>
            <a:pPr lvl="1"/>
            <a:r>
              <a:rPr lang="en-US" dirty="0"/>
              <a:t>New Shenango Thread</a:t>
            </a:r>
          </a:p>
          <a:p>
            <a:pPr lvl="1"/>
            <a:r>
              <a:rPr lang="en-US" dirty="0"/>
              <a:t>Calls Kona malloc() for new slab </a:t>
            </a:r>
          </a:p>
          <a:p>
            <a:pPr lvl="1"/>
            <a:r>
              <a:rPr lang="en-US" dirty="0"/>
              <a:t>Kona contacts Rack controller, returns</a:t>
            </a:r>
          </a:p>
          <a:p>
            <a:pPr lvl="1"/>
            <a:r>
              <a:rPr lang="en-US" dirty="0"/>
              <a:t>During page access, app faults</a:t>
            </a:r>
          </a:p>
          <a:p>
            <a:pPr lvl="1"/>
            <a:r>
              <a:rPr lang="en-US" dirty="0"/>
              <a:t>Kona’s fault handler gets the fault event</a:t>
            </a:r>
          </a:p>
          <a:p>
            <a:pPr lvl="1"/>
            <a:r>
              <a:rPr lang="en-US" dirty="0"/>
              <a:t>Kona’s </a:t>
            </a:r>
            <a:r>
              <a:rPr lang="en-US" dirty="0" err="1"/>
              <a:t>poller</a:t>
            </a:r>
            <a:r>
              <a:rPr lang="en-US" dirty="0"/>
              <a:t> thread handles RDMA response</a:t>
            </a:r>
          </a:p>
          <a:p>
            <a:pPr lvl="1"/>
            <a:r>
              <a:rPr lang="en-US" dirty="0"/>
              <a:t>Kernel returns from page fault</a:t>
            </a:r>
          </a:p>
          <a:p>
            <a:pPr lvl="1"/>
            <a:r>
              <a:rPr lang="en-US" dirty="0"/>
              <a:t>Proceed.. </a:t>
            </a:r>
          </a:p>
          <a:p>
            <a:r>
              <a:rPr lang="en-US" dirty="0"/>
              <a:t>Eviction runs separately.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83C6-6B71-554F-884B-19D0CAD8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Settings (may need an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86CB-900F-6244-8238-03710852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9712" cy="4351338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Memcached-Kona</a:t>
            </a:r>
          </a:p>
          <a:p>
            <a:r>
              <a:rPr lang="en-US" dirty="0"/>
              <a:t>12 </a:t>
            </a:r>
            <a:r>
              <a:rPr lang="en-US" dirty="0" err="1"/>
              <a:t>kthreads</a:t>
            </a:r>
            <a:endParaRPr lang="en-US" dirty="0"/>
          </a:p>
          <a:p>
            <a:r>
              <a:rPr lang="en-US" dirty="0"/>
              <a:t>Local memory: 100 MB</a:t>
            </a:r>
          </a:p>
          <a:p>
            <a:r>
              <a:rPr lang="en-US" dirty="0"/>
              <a:t>Evict Threshold: 80 MB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C99A43-5513-CA43-8A02-F3C361917940}"/>
              </a:ext>
            </a:extLst>
          </p:cNvPr>
          <p:cNvSpPr txBox="1">
            <a:spLocks/>
          </p:cNvSpPr>
          <p:nvPr/>
        </p:nvSpPr>
        <p:spPr>
          <a:xfrm>
            <a:off x="5597912" y="1825625"/>
            <a:ext cx="4759712" cy="43513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Client</a:t>
            </a:r>
          </a:p>
          <a:p>
            <a:r>
              <a:rPr lang="en-US" dirty="0"/>
              <a:t>12 </a:t>
            </a:r>
            <a:r>
              <a:rPr lang="en-US" dirty="0" err="1"/>
              <a:t>kthreads</a:t>
            </a:r>
            <a:endParaRPr lang="en-US" dirty="0"/>
          </a:p>
          <a:p>
            <a:r>
              <a:rPr lang="en-US" dirty="0"/>
              <a:t>1M preloaded KV pairs</a:t>
            </a:r>
          </a:p>
          <a:p>
            <a:r>
              <a:rPr lang="en-US" dirty="0"/>
              <a:t>Uniform request distribution, 2% SET</a:t>
            </a:r>
          </a:p>
          <a:p>
            <a:r>
              <a:rPr lang="en-US" dirty="0"/>
              <a:t>Takes ~90MB in Memcached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DD49-A7A5-5449-868D-5D784A14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AE21-0D24-5C49-9ED7-58E733F1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not get to the plots yet. </a:t>
            </a:r>
          </a:p>
        </p:txBody>
      </p:sp>
    </p:spTree>
    <p:extLst>
      <p:ext uri="{BB962C8B-B14F-4D97-AF65-F5344CB8AC3E}">
        <p14:creationId xmlns:p14="http://schemas.microsoft.com/office/powerpoint/2010/main" val="371649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EE0C-8906-1349-86BE-323C2A0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FB7D-4950-6248-8FAC-289F52EA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Throughput/latency numbers with different eviction thresholds</a:t>
            </a:r>
          </a:p>
          <a:p>
            <a:r>
              <a:rPr lang="en-US" dirty="0"/>
              <a:t>Perhaps different/bigger workloads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270E-E24A-A143-8C47-1B9DE712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474D-58BC-CA44-9AB5-F3FE9DE7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collaboration </a:t>
            </a:r>
          </a:p>
          <a:p>
            <a:r>
              <a:rPr lang="en-US" dirty="0"/>
              <a:t>Looped in Marcos!</a:t>
            </a:r>
          </a:p>
          <a:p>
            <a:r>
              <a:rPr lang="en-US" dirty="0"/>
              <a:t>Started getting some numbers from </a:t>
            </a:r>
            <a:r>
              <a:rPr lang="en-US" dirty="0" err="1"/>
              <a:t>Shenango+Kona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1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4D5-AB09-2C4B-8A3A-866F865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E41A-4758-ED43-97CE-D0C186C10160}"/>
              </a:ext>
            </a:extLst>
          </p:cNvPr>
          <p:cNvSpPr/>
          <p:nvPr/>
        </p:nvSpPr>
        <p:spPr>
          <a:xfrm>
            <a:off x="1411000" y="2002922"/>
            <a:ext cx="6740541" cy="34820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b1630 (Cores)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2A425-B77B-CA47-AF92-C11E966C5A6D}"/>
              </a:ext>
            </a:extLst>
          </p:cNvPr>
          <p:cNvSpPr/>
          <p:nvPr/>
        </p:nvSpPr>
        <p:spPr>
          <a:xfrm>
            <a:off x="9244361" y="1586183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7D1C4-3E1A-8746-A375-EB3A979017D5}"/>
              </a:ext>
            </a:extLst>
          </p:cNvPr>
          <p:cNvSpPr/>
          <p:nvPr/>
        </p:nvSpPr>
        <p:spPr>
          <a:xfrm>
            <a:off x="9485227" y="1808356"/>
            <a:ext cx="1456349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Rack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00EC1-5525-9B49-A9BF-DF53A9E212F5}"/>
              </a:ext>
            </a:extLst>
          </p:cNvPr>
          <p:cNvSpPr/>
          <p:nvPr/>
        </p:nvSpPr>
        <p:spPr>
          <a:xfrm>
            <a:off x="9485227" y="2431973"/>
            <a:ext cx="1456349" cy="73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43807-F4E5-6D46-8E8E-25957B32F502}"/>
              </a:ext>
            </a:extLst>
          </p:cNvPr>
          <p:cNvSpPr/>
          <p:nvPr/>
        </p:nvSpPr>
        <p:spPr>
          <a:xfrm>
            <a:off x="9244361" y="4347968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b1607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E573B0-F607-A245-9299-3D74593AA72D}"/>
              </a:ext>
            </a:extLst>
          </p:cNvPr>
          <p:cNvSpPr/>
          <p:nvPr/>
        </p:nvSpPr>
        <p:spPr>
          <a:xfrm>
            <a:off x="9485227" y="5542157"/>
            <a:ext cx="1456349" cy="323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E3E858-FCEF-F54C-82BC-BCCA30C54822}"/>
              </a:ext>
            </a:extLst>
          </p:cNvPr>
          <p:cNvSpPr/>
          <p:nvPr/>
        </p:nvSpPr>
        <p:spPr>
          <a:xfrm>
            <a:off x="9485227" y="4730984"/>
            <a:ext cx="1456349" cy="753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Memcached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4A8B7AA2-A0DA-5448-8EE6-2A61EC905EA4}"/>
              </a:ext>
            </a:extLst>
          </p:cNvPr>
          <p:cNvSpPr/>
          <p:nvPr/>
        </p:nvSpPr>
        <p:spPr>
          <a:xfrm>
            <a:off x="2626112" y="5703849"/>
            <a:ext cx="4047893" cy="594731"/>
          </a:xfrm>
          <a:prstGeom prst="round2Diag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NIC (</a:t>
            </a:r>
            <a:r>
              <a:rPr lang="en-US" sz="1600" dirty="0">
                <a:solidFill>
                  <a:schemeClr val="tx1"/>
                </a:solidFill>
              </a:rPr>
              <a:t>DPDK +RDMA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28A9AF28-AA65-A14F-BD1C-2B402E697E15}"/>
              </a:ext>
            </a:extLst>
          </p:cNvPr>
          <p:cNvSpPr/>
          <p:nvPr/>
        </p:nvSpPr>
        <p:spPr>
          <a:xfrm>
            <a:off x="1830288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276F1A8C-F68B-734E-B237-D85C2BA842F6}"/>
              </a:ext>
            </a:extLst>
          </p:cNvPr>
          <p:cNvSpPr/>
          <p:nvPr/>
        </p:nvSpPr>
        <p:spPr>
          <a:xfrm>
            <a:off x="2617565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41A99B4E-12E3-CE44-85A7-F25F6582704E}"/>
              </a:ext>
            </a:extLst>
          </p:cNvPr>
          <p:cNvSpPr/>
          <p:nvPr/>
        </p:nvSpPr>
        <p:spPr>
          <a:xfrm>
            <a:off x="3404842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D4ECEE55-6C18-DD44-B35A-EDFF4DC51179}"/>
              </a:ext>
            </a:extLst>
          </p:cNvPr>
          <p:cNvSpPr/>
          <p:nvPr/>
        </p:nvSpPr>
        <p:spPr>
          <a:xfrm>
            <a:off x="4192119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A148D849-1888-B043-8A1E-3B9071BEF5CB}"/>
              </a:ext>
            </a:extLst>
          </p:cNvPr>
          <p:cNvSpPr/>
          <p:nvPr/>
        </p:nvSpPr>
        <p:spPr>
          <a:xfrm>
            <a:off x="4979396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>
            <a:extLst>
              <a:ext uri="{FF2B5EF4-FFF2-40B4-BE49-F238E27FC236}">
                <a16:creationId xmlns:a16="http://schemas.microsoft.com/office/drawing/2014/main" id="{CF46085D-76AA-C24D-A1A0-B4B948FF47C5}"/>
              </a:ext>
            </a:extLst>
          </p:cNvPr>
          <p:cNvSpPr/>
          <p:nvPr/>
        </p:nvSpPr>
        <p:spPr>
          <a:xfrm>
            <a:off x="5766673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>
            <a:extLst>
              <a:ext uri="{FF2B5EF4-FFF2-40B4-BE49-F238E27FC236}">
                <a16:creationId xmlns:a16="http://schemas.microsoft.com/office/drawing/2014/main" id="{E23BF806-2DA1-D941-9739-935DFFB7F033}"/>
              </a:ext>
            </a:extLst>
          </p:cNvPr>
          <p:cNvSpPr/>
          <p:nvPr/>
        </p:nvSpPr>
        <p:spPr>
          <a:xfrm>
            <a:off x="6546880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E7F4A73E-C29D-8346-A1DF-2CF7F2739178}"/>
              </a:ext>
            </a:extLst>
          </p:cNvPr>
          <p:cNvSpPr/>
          <p:nvPr/>
        </p:nvSpPr>
        <p:spPr>
          <a:xfrm>
            <a:off x="7334157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0840C5-1CD8-3E46-BC54-F389D6122406}"/>
              </a:ext>
            </a:extLst>
          </p:cNvPr>
          <p:cNvSpPr/>
          <p:nvPr/>
        </p:nvSpPr>
        <p:spPr>
          <a:xfrm>
            <a:off x="2617565" y="4207347"/>
            <a:ext cx="2573704" cy="431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Runtime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A082C-E39E-8442-B8C1-4EBFB6E506C5}"/>
              </a:ext>
            </a:extLst>
          </p:cNvPr>
          <p:cNvSpPr/>
          <p:nvPr/>
        </p:nvSpPr>
        <p:spPr>
          <a:xfrm>
            <a:off x="1593324" y="2916671"/>
            <a:ext cx="685800" cy="17217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IO Core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84B6C5-B789-384C-93BE-A348577F26A5}"/>
              </a:ext>
            </a:extLst>
          </p:cNvPr>
          <p:cNvSpPr/>
          <p:nvPr/>
        </p:nvSpPr>
        <p:spPr>
          <a:xfrm>
            <a:off x="5579327" y="313044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441611-1D8E-7740-9320-33E594B38121}"/>
              </a:ext>
            </a:extLst>
          </p:cNvPr>
          <p:cNvSpPr/>
          <p:nvPr/>
        </p:nvSpPr>
        <p:spPr>
          <a:xfrm>
            <a:off x="2765135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A3D01-EFCF-5B40-84B9-86BC65FD50B6}"/>
              </a:ext>
            </a:extLst>
          </p:cNvPr>
          <p:cNvSpPr/>
          <p:nvPr/>
        </p:nvSpPr>
        <p:spPr>
          <a:xfrm>
            <a:off x="2765135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1F034C-7F05-B446-8EC4-8DE9816DA712}"/>
              </a:ext>
            </a:extLst>
          </p:cNvPr>
          <p:cNvSpPr/>
          <p:nvPr/>
        </p:nvSpPr>
        <p:spPr>
          <a:xfrm>
            <a:off x="3342948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54F22-B715-9E40-9AC9-4AF83CDBB391}"/>
              </a:ext>
            </a:extLst>
          </p:cNvPr>
          <p:cNvSpPr/>
          <p:nvPr/>
        </p:nvSpPr>
        <p:spPr>
          <a:xfrm>
            <a:off x="3342948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54F45F-46C7-2447-A71D-0DD27E4AD687}"/>
              </a:ext>
            </a:extLst>
          </p:cNvPr>
          <p:cNvSpPr/>
          <p:nvPr/>
        </p:nvSpPr>
        <p:spPr>
          <a:xfrm>
            <a:off x="3982476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F3E0E4-681C-A345-A01F-8D203F50EC6E}"/>
              </a:ext>
            </a:extLst>
          </p:cNvPr>
          <p:cNvSpPr/>
          <p:nvPr/>
        </p:nvSpPr>
        <p:spPr>
          <a:xfrm>
            <a:off x="3982476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3EB6E-090A-A248-A4E4-7A4EE50E23C2}"/>
              </a:ext>
            </a:extLst>
          </p:cNvPr>
          <p:cNvSpPr/>
          <p:nvPr/>
        </p:nvSpPr>
        <p:spPr>
          <a:xfrm>
            <a:off x="4572377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48C7FE-2CBC-144B-9917-516CA4A8FABD}"/>
              </a:ext>
            </a:extLst>
          </p:cNvPr>
          <p:cNvSpPr/>
          <p:nvPr/>
        </p:nvSpPr>
        <p:spPr>
          <a:xfrm>
            <a:off x="4572377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28A63-9AC7-DE49-8C2D-58587F3A5CB6}"/>
              </a:ext>
            </a:extLst>
          </p:cNvPr>
          <p:cNvSpPr txBox="1"/>
          <p:nvPr/>
        </p:nvSpPr>
        <p:spPr>
          <a:xfrm>
            <a:off x="3290523" y="279189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Threads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A1D240-7679-4847-9574-6C87FA82AAA3}"/>
              </a:ext>
            </a:extLst>
          </p:cNvPr>
          <p:cNvSpPr/>
          <p:nvPr/>
        </p:nvSpPr>
        <p:spPr>
          <a:xfrm>
            <a:off x="2406248" y="2250205"/>
            <a:ext cx="5625793" cy="255682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tIns="0" bIns="1828800"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Memcached Process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3A1C8ED9-E418-CD42-A375-7D994F275444}"/>
              </a:ext>
            </a:extLst>
          </p:cNvPr>
          <p:cNvSpPr/>
          <p:nvPr/>
        </p:nvSpPr>
        <p:spPr>
          <a:xfrm>
            <a:off x="2147169" y="4270516"/>
            <a:ext cx="596408" cy="302851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8D6A87F-1A4A-3C44-8584-3188A867C779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6674005" y="5323274"/>
            <a:ext cx="2570356" cy="677941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1F38FB-7364-8441-B31C-8ABAA29292D5}"/>
              </a:ext>
            </a:extLst>
          </p:cNvPr>
          <p:cNvCxnSpPr>
            <a:cxnSpLocks/>
            <a:stCxn id="29" idx="2"/>
            <a:endCxn id="15" idx="2"/>
          </p:cNvCxnSpPr>
          <p:nvPr/>
        </p:nvCxnSpPr>
        <p:spPr>
          <a:xfrm rot="16200000" flipH="1">
            <a:off x="1599757" y="4974859"/>
            <a:ext cx="1362823" cy="689888"/>
          </a:xfrm>
          <a:prstGeom prst="bentConnector2">
            <a:avLst/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AADBD29-7ADD-6A40-8C1C-EBCBA1533F6E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 flipV="1">
            <a:off x="6674005" y="2561489"/>
            <a:ext cx="2570356" cy="3439726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1F0EDB8-0E26-9443-8E3F-D3E6556FD9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1400" y="5180232"/>
            <a:ext cx="1091779" cy="8096"/>
          </a:xfrm>
          <a:prstGeom prst="bentConnector3">
            <a:avLst>
              <a:gd name="adj1" fmla="val 91877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B816986-506E-7C4B-9D51-43C345989A60}"/>
              </a:ext>
            </a:extLst>
          </p:cNvPr>
          <p:cNvSpPr/>
          <p:nvPr/>
        </p:nvSpPr>
        <p:spPr>
          <a:xfrm>
            <a:off x="6114660" y="2785397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Kona Threads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F37B233-CB88-EF42-BDEE-252366B1E5D3}"/>
              </a:ext>
            </a:extLst>
          </p:cNvPr>
          <p:cNvSpPr/>
          <p:nvPr/>
        </p:nvSpPr>
        <p:spPr>
          <a:xfrm>
            <a:off x="6368463" y="314481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faults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6785512-F4F5-3645-94E2-AE0DEFB4029F}"/>
              </a:ext>
            </a:extLst>
          </p:cNvPr>
          <p:cNvSpPr/>
          <p:nvPr/>
        </p:nvSpPr>
        <p:spPr>
          <a:xfrm>
            <a:off x="7169961" y="3152130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Eviction</a:t>
            </a:r>
          </a:p>
        </p:txBody>
      </p:sp>
    </p:spTree>
    <p:extLst>
      <p:ext uri="{BB962C8B-B14F-4D97-AF65-F5344CB8AC3E}">
        <p14:creationId xmlns:p14="http://schemas.microsoft.com/office/powerpoint/2010/main" val="74547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76F-B59F-DD46-9EF0-B53EDA63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E3073-A7CD-B749-98F4-EAD567CF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4" y="2308327"/>
            <a:ext cx="7404823" cy="35014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31D444-C217-114D-BA7B-4A8B4BB8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04" y="1825625"/>
            <a:ext cx="307959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Offered load: 1Mpps</a:t>
            </a:r>
          </a:p>
          <a:p>
            <a:r>
              <a:rPr lang="en-US" sz="2400" dirty="0"/>
              <a:t>Total memory footprint: ~2GB</a:t>
            </a:r>
          </a:p>
          <a:p>
            <a:r>
              <a:rPr lang="en-US" sz="2400" dirty="0"/>
              <a:t> TODO: Add exp parameters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74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15148</TotalTime>
  <Words>224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Background</vt:lpstr>
      <vt:lpstr>Shenango + Kona</vt:lpstr>
      <vt:lpstr>Workflow</vt:lpstr>
      <vt:lpstr>Current Settings (may need an update)</vt:lpstr>
      <vt:lpstr>Numbers</vt:lpstr>
      <vt:lpstr>Next</vt:lpstr>
      <vt:lpstr>Update</vt:lpstr>
      <vt:lpstr>Setup</vt:lpstr>
      <vt:lpstr>Throughput</vt:lpstr>
      <vt:lpstr>Latencies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</cp:lastModifiedBy>
  <cp:revision>15</cp:revision>
  <dcterms:created xsi:type="dcterms:W3CDTF">2021-07-23T17:41:37Z</dcterms:created>
  <dcterms:modified xsi:type="dcterms:W3CDTF">2021-08-23T20:30:17Z</dcterms:modified>
</cp:coreProperties>
</file>