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38" r:id="rId2"/>
    <p:sldId id="463" r:id="rId3"/>
    <p:sldId id="470" r:id="rId4"/>
    <p:sldId id="471" r:id="rId5"/>
    <p:sldId id="472" r:id="rId6"/>
    <p:sldId id="473" r:id="rId7"/>
    <p:sldId id="466" r:id="rId8"/>
    <p:sldId id="468" r:id="rId9"/>
    <p:sldId id="469" r:id="rId10"/>
    <p:sldId id="474" r:id="rId11"/>
    <p:sldId id="476" r:id="rId12"/>
    <p:sldId id="477" r:id="rId13"/>
    <p:sldId id="478" r:id="rId14"/>
    <p:sldId id="479" r:id="rId15"/>
    <p:sldId id="462" r:id="rId16"/>
    <p:sldId id="459" r:id="rId17"/>
    <p:sldId id="455" r:id="rId18"/>
    <p:sldId id="4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0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64A-690C-0A42-B7E1-F47130AC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15F4-557A-844E-9053-7E16952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Implementing non-blocking page faults:</a:t>
            </a:r>
          </a:p>
          <a:p>
            <a:pPr lvl="1"/>
            <a:r>
              <a:rPr lang="en-US" i="1" dirty="0"/>
              <a:t>Unblock</a:t>
            </a:r>
            <a:r>
              <a:rPr lang="en-US" dirty="0"/>
              <a:t> page faults in the kernel ✅</a:t>
            </a:r>
          </a:p>
          <a:p>
            <a:pPr lvl="2"/>
            <a:r>
              <a:rPr lang="en-US" u="sng" dirty="0"/>
              <a:t>Solution</a:t>
            </a:r>
            <a:r>
              <a:rPr lang="en-US" dirty="0"/>
              <a:t>: Insert </a:t>
            </a:r>
            <a:r>
              <a:rPr lang="en-US" i="1" dirty="0" err="1"/>
              <a:t>prefetch_page</a:t>
            </a:r>
            <a:r>
              <a:rPr lang="en-US" i="1" dirty="0"/>
              <a:t> </a:t>
            </a:r>
            <a:r>
              <a:rPr lang="en-US" dirty="0" err="1"/>
              <a:t>vDSO</a:t>
            </a:r>
            <a:r>
              <a:rPr lang="en-US" i="1" dirty="0"/>
              <a:t> </a:t>
            </a:r>
            <a:r>
              <a:rPr lang="en-US" dirty="0"/>
              <a:t>call at fault locations</a:t>
            </a:r>
          </a:p>
          <a:p>
            <a:pPr lvl="2"/>
            <a:r>
              <a:rPr lang="en-US" dirty="0"/>
              <a:t>Returns to the caller without triggering a page fault</a:t>
            </a:r>
          </a:p>
          <a:p>
            <a:pPr lvl="1"/>
            <a:r>
              <a:rPr lang="en-US" dirty="0"/>
              <a:t>Yield thread to Scheduler</a:t>
            </a:r>
          </a:p>
          <a:p>
            <a:pPr lvl="1"/>
            <a:r>
              <a:rPr lang="en-US" dirty="0"/>
              <a:t>Scheduler posts the page fault to Kona ✅</a:t>
            </a:r>
          </a:p>
          <a:p>
            <a:pPr lvl="2"/>
            <a:r>
              <a:rPr lang="en-US" u="sng" dirty="0"/>
              <a:t>Solution</a:t>
            </a:r>
            <a:r>
              <a:rPr lang="en-US" dirty="0"/>
              <a:t>: Change Kona to accept faults from scheduler</a:t>
            </a:r>
          </a:p>
          <a:p>
            <a:pPr lvl="1"/>
            <a:r>
              <a:rPr lang="en-US" dirty="0"/>
              <a:t>Scheduler runs another thread but monitors the fault response queue</a:t>
            </a:r>
          </a:p>
          <a:p>
            <a:pPr lvl="1"/>
            <a:r>
              <a:rPr lang="en-US" dirty="0"/>
              <a:t>On fault response, put the thread in ready state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40C3-893C-6340-BAD4-0FB2883F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0D33-0A5E-D34A-9A9B-A5129108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handling of concurrent app-faults</a:t>
            </a:r>
          </a:p>
          <a:p>
            <a:r>
              <a:rPr lang="en-US" dirty="0"/>
              <a:t>Integrate app-faults with Scheduler</a:t>
            </a:r>
          </a:p>
          <a:p>
            <a:r>
              <a:rPr lang="en-US" dirty="0"/>
              <a:t>Get back to Memcached benchmarks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52D-C72C-F34D-A201-B7FD620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next few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D69-73DB-2747-B3E6-30CE6F1F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to target NSDI, Apr 20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What’s in scope?</a:t>
            </a:r>
          </a:p>
          <a:p>
            <a:pPr lvl="1"/>
            <a:r>
              <a:rPr lang="en-US" u="sng" dirty="0"/>
              <a:t>Story</a:t>
            </a:r>
            <a:r>
              <a:rPr lang="en-US" dirty="0"/>
              <a:t>: A holistic </a:t>
            </a:r>
            <a:r>
              <a:rPr lang="en-US" i="1" dirty="0"/>
              <a:t>userspace </a:t>
            </a:r>
            <a:r>
              <a:rPr lang="en-US" dirty="0"/>
              <a:t>remote memory system that includes scheduling and maintains traditional interfaces</a:t>
            </a:r>
          </a:p>
          <a:p>
            <a:pPr lvl="1"/>
            <a:r>
              <a:rPr lang="en-US" dirty="0"/>
              <a:t>Focus on introducing mechanisms that enable this.</a:t>
            </a:r>
          </a:p>
          <a:p>
            <a:pPr lvl="1"/>
            <a:r>
              <a:rPr lang="en-US" dirty="0"/>
              <a:t>Simulation results to show the potential</a:t>
            </a:r>
          </a:p>
          <a:p>
            <a:pPr lvl="1"/>
            <a:r>
              <a:rPr lang="en-US" dirty="0"/>
              <a:t>Real benchmarks with Memcached (and ideally one other real workload)</a:t>
            </a:r>
          </a:p>
          <a:p>
            <a:pPr lvl="1"/>
            <a:r>
              <a:rPr lang="en-US" dirty="0"/>
              <a:t>Can’t compare to other systems though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4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52D-C72C-F34D-A201-B7FD620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next few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D69-73DB-2747-B3E6-30CE6F1F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to target NSDI, Apr 20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What needs to be done?</a:t>
            </a:r>
          </a:p>
          <a:p>
            <a:pPr lvl="1"/>
            <a:r>
              <a:rPr lang="en-US" dirty="0"/>
              <a:t>Jan</a:t>
            </a:r>
          </a:p>
          <a:p>
            <a:pPr lvl="2"/>
            <a:r>
              <a:rPr lang="en-US" dirty="0"/>
              <a:t>Finish up work in the scheduler </a:t>
            </a:r>
          </a:p>
          <a:p>
            <a:pPr lvl="2"/>
            <a:r>
              <a:rPr lang="en-US" dirty="0"/>
              <a:t>Replicate simulation results for Memcached</a:t>
            </a:r>
          </a:p>
          <a:p>
            <a:pPr lvl="1"/>
            <a:r>
              <a:rPr lang="en-US" dirty="0"/>
              <a:t>Feb</a:t>
            </a:r>
          </a:p>
          <a:p>
            <a:pPr lvl="2"/>
            <a:r>
              <a:rPr lang="en-US" dirty="0"/>
              <a:t>Unavailable for the most part. Writing?</a:t>
            </a:r>
          </a:p>
          <a:p>
            <a:pPr lvl="1"/>
            <a:r>
              <a:rPr lang="en-US" dirty="0"/>
              <a:t>Mar</a:t>
            </a:r>
          </a:p>
          <a:p>
            <a:pPr lvl="2"/>
            <a:r>
              <a:rPr lang="en-US" dirty="0"/>
              <a:t>Another workload: GAP benchmark  (</a:t>
            </a:r>
            <a:r>
              <a:rPr lang="en-US" b="1" dirty="0"/>
              <a:t>Mar?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Filling the gaps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52D-C72C-F34D-A201-B7FD620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plan/out of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D69-73DB-2747-B3E6-30CE6F1F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4351338"/>
          </a:xfrm>
        </p:spPr>
        <p:txBody>
          <a:bodyPr/>
          <a:lstStyle/>
          <a:p>
            <a:r>
              <a:rPr lang="en-US" dirty="0"/>
              <a:t>Local scheduling for multiple apps</a:t>
            </a:r>
          </a:p>
          <a:p>
            <a:pPr lvl="1"/>
            <a:r>
              <a:rPr lang="en-US" dirty="0"/>
              <a:t>Both Shenango and Nadav’s Kona can support multiple apps</a:t>
            </a:r>
          </a:p>
          <a:p>
            <a:r>
              <a:rPr lang="en-US" dirty="0"/>
              <a:t>Improving memory system</a:t>
            </a:r>
          </a:p>
          <a:p>
            <a:pPr lvl="1"/>
            <a:r>
              <a:rPr lang="en-US" dirty="0"/>
              <a:t>Kona can certainly be written better</a:t>
            </a:r>
          </a:p>
          <a:p>
            <a:pPr lvl="1"/>
            <a:r>
              <a:rPr lang="en-US" dirty="0"/>
              <a:t>Replacing Kona with Nadav’s Kona</a:t>
            </a:r>
          </a:p>
          <a:p>
            <a:r>
              <a:rPr lang="en-US" dirty="0"/>
              <a:t>Tight-coupling </a:t>
            </a:r>
            <a:r>
              <a:rPr lang="en-US" dirty="0" err="1"/>
              <a:t>scheduler+memory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Basically, re-writing kernel in userspace?</a:t>
            </a:r>
          </a:p>
          <a:p>
            <a:pPr lvl="1"/>
            <a:r>
              <a:rPr lang="en-US" dirty="0"/>
              <a:t>Improving Kernel’s </a:t>
            </a:r>
            <a:r>
              <a:rPr lang="en-US" dirty="0" err="1"/>
              <a:t>userfault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Allows co-scheduling resources?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2E6-16DE-6641-BF84-C8FC44DB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66D1-3ED5-DF4B-B622-C717B521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4751-BA18-894A-A8A6-213C63DD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8389-D41B-3940-83FC-A2CFF161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AED3-DE20-3F41-97BF-AFB6E596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request service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271B6-C4EE-9E4F-9D5C-C2A46193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236"/>
            <a:ext cx="10768405" cy="2398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8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causing the split?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3DF7B-93F9-FD41-9FD5-FC8B3FB1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7" b="50556"/>
          <a:stretch/>
        </p:blipFill>
        <p:spPr>
          <a:xfrm>
            <a:off x="914402" y="2212441"/>
            <a:ext cx="3238050" cy="2433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283758-BA62-8447-915E-366B10E8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32" y="2210308"/>
            <a:ext cx="3216536" cy="2451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773C4-FC4A-7549-B727-999D80B64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49" b="50353"/>
          <a:stretch/>
        </p:blipFill>
        <p:spPr>
          <a:xfrm>
            <a:off x="4536590" y="2212441"/>
            <a:ext cx="3216536" cy="2443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2087C-7333-0D49-8517-C5A435E9B9FB}"/>
              </a:ext>
            </a:extLst>
          </p:cNvPr>
          <p:cNvSpPr txBox="1"/>
          <p:nvPr/>
        </p:nvSpPr>
        <p:spPr>
          <a:xfrm>
            <a:off x="1753496" y="5152913"/>
            <a:ext cx="89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676CA-2D2E-2044-B37A-EF76D2B82793}"/>
              </a:ext>
            </a:extLst>
          </p:cNvPr>
          <p:cNvSpPr txBox="1"/>
          <p:nvPr/>
        </p:nvSpPr>
        <p:spPr>
          <a:xfrm>
            <a:off x="5273039" y="5152913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Upcall overhead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E94C8-22E2-4843-BC5F-E2FCBF455A54}"/>
              </a:ext>
            </a:extLst>
          </p:cNvPr>
          <p:cNvSpPr txBox="1"/>
          <p:nvPr/>
        </p:nvSpPr>
        <p:spPr>
          <a:xfrm>
            <a:off x="8681421" y="5185186"/>
            <a:ext cx="207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same hit </a:t>
            </a:r>
          </a:p>
          <a:p>
            <a:r>
              <a:rPr lang="en-US" dirty="0"/>
              <a:t>and miss path</a:t>
            </a:r>
          </a:p>
        </p:txBody>
      </p:sp>
    </p:spTree>
    <p:extLst>
      <p:ext uri="{BB962C8B-B14F-4D97-AF65-F5344CB8AC3E}">
        <p14:creationId xmlns:p14="http://schemas.microsoft.com/office/powerpoint/2010/main" val="397058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A913-8221-3B4E-8175-FF17C2B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UFFD-copy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0B3-533F-F94E-84E7-30FCD57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4724-3469-8B46-8562-C0EC34D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0" y="2613184"/>
            <a:ext cx="4659390" cy="2776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6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C48A-2706-FE43-8D07-62F31C1F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prefetch_page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EF69-5410-A34B-B62D-9A5145AA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3785449"/>
          </a:xfrm>
        </p:spPr>
        <p:txBody>
          <a:bodyPr>
            <a:normAutofit/>
          </a:bodyPr>
          <a:lstStyle/>
          <a:p>
            <a:r>
              <a:rPr lang="en-US" sz="2400" dirty="0"/>
              <a:t>Fault from a known location. If faulting from this location, handle it differently</a:t>
            </a:r>
          </a:p>
          <a:p>
            <a:pPr lvl="1"/>
            <a:r>
              <a:rPr lang="en-US" sz="2000" dirty="0"/>
              <a:t>i.e., return to the </a:t>
            </a:r>
            <a:r>
              <a:rPr lang="en-US" sz="2000" dirty="0" err="1"/>
              <a:t>vDSO</a:t>
            </a:r>
            <a:r>
              <a:rPr lang="en-US" sz="2000" dirty="0"/>
              <a:t> location</a:t>
            </a:r>
          </a:p>
          <a:p>
            <a:pPr lvl="1"/>
            <a:r>
              <a:rPr lang="en-US" sz="2000" dirty="0"/>
              <a:t>No work done in the kernel with </a:t>
            </a:r>
            <a:r>
              <a:rPr lang="en-US" sz="2000" dirty="0" err="1"/>
              <a:t>userfaults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Essentially a fast </a:t>
            </a:r>
            <a:r>
              <a:rPr lang="en-US" sz="2400" dirty="0" err="1"/>
              <a:t>mincore</a:t>
            </a:r>
            <a:r>
              <a:rPr lang="en-US" sz="2400" dirty="0"/>
              <a:t>() call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192FE7-D248-984B-AB0A-4FCF3DB73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4"/>
          <a:stretch/>
        </p:blipFill>
        <p:spPr bwMode="auto">
          <a:xfrm>
            <a:off x="1921934" y="4243890"/>
            <a:ext cx="5959064" cy="844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7856-FD47-0940-95D3-8BC66759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fault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2F788-8605-5F41-8324-32B208E600C8}"/>
              </a:ext>
            </a:extLst>
          </p:cNvPr>
          <p:cNvSpPr/>
          <p:nvPr/>
        </p:nvSpPr>
        <p:spPr>
          <a:xfrm>
            <a:off x="3417206" y="4114800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0FEB-4E10-6544-8282-A6880048CEFE}"/>
              </a:ext>
            </a:extLst>
          </p:cNvPr>
          <p:cNvSpPr/>
          <p:nvPr/>
        </p:nvSpPr>
        <p:spPr>
          <a:xfrm>
            <a:off x="6827520" y="3133345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B5490-1763-044F-9037-3F58F2D177AE}"/>
              </a:ext>
            </a:extLst>
          </p:cNvPr>
          <p:cNvSpPr/>
          <p:nvPr/>
        </p:nvSpPr>
        <p:spPr>
          <a:xfrm>
            <a:off x="3417206" y="4828032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3F325A-B848-C749-A79F-628B54C47D9D}"/>
              </a:ext>
            </a:extLst>
          </p:cNvPr>
          <p:cNvSpPr/>
          <p:nvPr/>
        </p:nvSpPr>
        <p:spPr>
          <a:xfrm>
            <a:off x="3417206" y="3133345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7AAFAC-DB95-1341-9DD0-544437CAD64A}"/>
              </a:ext>
            </a:extLst>
          </p:cNvPr>
          <p:cNvCxnSpPr>
            <a:cxnSpLocks/>
          </p:cNvCxnSpPr>
          <p:nvPr/>
        </p:nvCxnSpPr>
        <p:spPr>
          <a:xfrm>
            <a:off x="4279392" y="3847769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61CEF-6060-0349-B40E-C0982EA3FC77}"/>
              </a:ext>
            </a:extLst>
          </p:cNvPr>
          <p:cNvCxnSpPr>
            <a:cxnSpLocks/>
          </p:cNvCxnSpPr>
          <p:nvPr/>
        </p:nvCxnSpPr>
        <p:spPr>
          <a:xfrm flipV="1">
            <a:off x="4279392" y="5542457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48241-F16B-3B4D-90D5-C6BA12BE4BE6}"/>
              </a:ext>
            </a:extLst>
          </p:cNvPr>
          <p:cNvCxnSpPr>
            <a:cxnSpLocks/>
          </p:cNvCxnSpPr>
          <p:nvPr/>
        </p:nvCxnSpPr>
        <p:spPr>
          <a:xfrm flipV="1">
            <a:off x="7405315" y="4315968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44678-EB75-874A-B68E-F5F45FFE082D}"/>
              </a:ext>
            </a:extLst>
          </p:cNvPr>
          <p:cNvCxnSpPr>
            <a:cxnSpLocks/>
          </p:cNvCxnSpPr>
          <p:nvPr/>
        </p:nvCxnSpPr>
        <p:spPr>
          <a:xfrm flipV="1">
            <a:off x="8227877" y="3847769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7285B0-3829-BB4B-A519-6C2D857D4452}"/>
              </a:ext>
            </a:extLst>
          </p:cNvPr>
          <p:cNvSpPr txBox="1"/>
          <p:nvPr/>
        </p:nvSpPr>
        <p:spPr>
          <a:xfrm>
            <a:off x="9424416" y="3386104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</p:spTree>
    <p:extLst>
      <p:ext uri="{BB962C8B-B14F-4D97-AF65-F5344CB8AC3E}">
        <p14:creationId xmlns:p14="http://schemas.microsoft.com/office/powerpoint/2010/main" val="372469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7856-FD47-0940-95D3-8BC66759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App-notified faults, or </a:t>
            </a:r>
            <a:r>
              <a:rPr lang="en-US" i="1" dirty="0"/>
              <a:t>app-faults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2F788-8605-5F41-8324-32B208E600C8}"/>
              </a:ext>
            </a:extLst>
          </p:cNvPr>
          <p:cNvSpPr/>
          <p:nvPr/>
        </p:nvSpPr>
        <p:spPr>
          <a:xfrm>
            <a:off x="3417206" y="4114800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0FEB-4E10-6544-8282-A6880048CEFE}"/>
              </a:ext>
            </a:extLst>
          </p:cNvPr>
          <p:cNvSpPr/>
          <p:nvPr/>
        </p:nvSpPr>
        <p:spPr>
          <a:xfrm>
            <a:off x="6827520" y="3133345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B5490-1763-044F-9037-3F58F2D177AE}"/>
              </a:ext>
            </a:extLst>
          </p:cNvPr>
          <p:cNvSpPr/>
          <p:nvPr/>
        </p:nvSpPr>
        <p:spPr>
          <a:xfrm>
            <a:off x="3417206" y="4828032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3F325A-B848-C749-A79F-628B54C47D9D}"/>
              </a:ext>
            </a:extLst>
          </p:cNvPr>
          <p:cNvSpPr/>
          <p:nvPr/>
        </p:nvSpPr>
        <p:spPr>
          <a:xfrm>
            <a:off x="3417206" y="3133345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7AAFAC-DB95-1341-9DD0-544437CAD64A}"/>
              </a:ext>
            </a:extLst>
          </p:cNvPr>
          <p:cNvCxnSpPr>
            <a:cxnSpLocks/>
          </p:cNvCxnSpPr>
          <p:nvPr/>
        </p:nvCxnSpPr>
        <p:spPr>
          <a:xfrm>
            <a:off x="4279392" y="3847769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61CEF-6060-0349-B40E-C0982EA3FC77}"/>
              </a:ext>
            </a:extLst>
          </p:cNvPr>
          <p:cNvCxnSpPr>
            <a:cxnSpLocks/>
          </p:cNvCxnSpPr>
          <p:nvPr/>
        </p:nvCxnSpPr>
        <p:spPr>
          <a:xfrm flipV="1">
            <a:off x="4279392" y="5542457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48241-F16B-3B4D-90D5-C6BA12BE4BE6}"/>
              </a:ext>
            </a:extLst>
          </p:cNvPr>
          <p:cNvCxnSpPr>
            <a:cxnSpLocks/>
          </p:cNvCxnSpPr>
          <p:nvPr/>
        </p:nvCxnSpPr>
        <p:spPr>
          <a:xfrm flipV="1">
            <a:off x="7405315" y="4315968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44678-EB75-874A-B68E-F5F45FFE082D}"/>
              </a:ext>
            </a:extLst>
          </p:cNvPr>
          <p:cNvCxnSpPr>
            <a:cxnSpLocks/>
          </p:cNvCxnSpPr>
          <p:nvPr/>
        </p:nvCxnSpPr>
        <p:spPr>
          <a:xfrm flipV="1">
            <a:off x="8227877" y="3847769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7285B0-3829-BB4B-A519-6C2D857D4452}"/>
              </a:ext>
            </a:extLst>
          </p:cNvPr>
          <p:cNvSpPr txBox="1"/>
          <p:nvPr/>
        </p:nvSpPr>
        <p:spPr>
          <a:xfrm>
            <a:off x="9424416" y="3386104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16CBD-D617-7648-8A31-1EC61AE10B32}"/>
              </a:ext>
            </a:extLst>
          </p:cNvPr>
          <p:cNvCxnSpPr>
            <a:cxnSpLocks/>
          </p:cNvCxnSpPr>
          <p:nvPr/>
        </p:nvCxnSpPr>
        <p:spPr>
          <a:xfrm>
            <a:off x="5358384" y="3835577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A609B-BBEB-3F4D-B416-BCAF72B5B7BD}"/>
              </a:ext>
            </a:extLst>
          </p:cNvPr>
          <p:cNvCxnSpPr>
            <a:cxnSpLocks/>
          </p:cNvCxnSpPr>
          <p:nvPr/>
        </p:nvCxnSpPr>
        <p:spPr>
          <a:xfrm>
            <a:off x="5358384" y="5047488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97CCEC-7FAD-7E47-AE76-D38F514DABBC}"/>
              </a:ext>
            </a:extLst>
          </p:cNvPr>
          <p:cNvCxnSpPr>
            <a:cxnSpLocks/>
          </p:cNvCxnSpPr>
          <p:nvPr/>
        </p:nvCxnSpPr>
        <p:spPr>
          <a:xfrm flipV="1">
            <a:off x="5766816" y="4486656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EB08F-33DE-7149-BA71-11192A6011EB}"/>
              </a:ext>
            </a:extLst>
          </p:cNvPr>
          <p:cNvCxnSpPr>
            <a:cxnSpLocks/>
          </p:cNvCxnSpPr>
          <p:nvPr/>
        </p:nvCxnSpPr>
        <p:spPr>
          <a:xfrm>
            <a:off x="5766816" y="4486656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7856-FD47-0940-95D3-8BC66759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App-notified faults, or </a:t>
            </a:r>
            <a:r>
              <a:rPr lang="en-US" i="1" dirty="0"/>
              <a:t>app-faults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2F788-8605-5F41-8324-32B208E600C8}"/>
              </a:ext>
            </a:extLst>
          </p:cNvPr>
          <p:cNvSpPr/>
          <p:nvPr/>
        </p:nvSpPr>
        <p:spPr>
          <a:xfrm>
            <a:off x="3417206" y="4114800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0FEB-4E10-6544-8282-A6880048CEFE}"/>
              </a:ext>
            </a:extLst>
          </p:cNvPr>
          <p:cNvSpPr/>
          <p:nvPr/>
        </p:nvSpPr>
        <p:spPr>
          <a:xfrm>
            <a:off x="6827520" y="3133345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B5490-1763-044F-9037-3F58F2D177AE}"/>
              </a:ext>
            </a:extLst>
          </p:cNvPr>
          <p:cNvSpPr/>
          <p:nvPr/>
        </p:nvSpPr>
        <p:spPr>
          <a:xfrm>
            <a:off x="3417206" y="4828032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3F325A-B848-C749-A79F-628B54C47D9D}"/>
              </a:ext>
            </a:extLst>
          </p:cNvPr>
          <p:cNvSpPr/>
          <p:nvPr/>
        </p:nvSpPr>
        <p:spPr>
          <a:xfrm>
            <a:off x="3417206" y="3133345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7AAFAC-DB95-1341-9DD0-544437CAD64A}"/>
              </a:ext>
            </a:extLst>
          </p:cNvPr>
          <p:cNvCxnSpPr>
            <a:cxnSpLocks/>
          </p:cNvCxnSpPr>
          <p:nvPr/>
        </p:nvCxnSpPr>
        <p:spPr>
          <a:xfrm>
            <a:off x="4279392" y="3847769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61CEF-6060-0349-B40E-C0982EA3FC77}"/>
              </a:ext>
            </a:extLst>
          </p:cNvPr>
          <p:cNvCxnSpPr>
            <a:cxnSpLocks/>
          </p:cNvCxnSpPr>
          <p:nvPr/>
        </p:nvCxnSpPr>
        <p:spPr>
          <a:xfrm flipV="1">
            <a:off x="4279392" y="5542457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48241-F16B-3B4D-90D5-C6BA12BE4BE6}"/>
              </a:ext>
            </a:extLst>
          </p:cNvPr>
          <p:cNvCxnSpPr>
            <a:cxnSpLocks/>
          </p:cNvCxnSpPr>
          <p:nvPr/>
        </p:nvCxnSpPr>
        <p:spPr>
          <a:xfrm flipV="1">
            <a:off x="7405315" y="4315968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44678-EB75-874A-B68E-F5F45FFE082D}"/>
              </a:ext>
            </a:extLst>
          </p:cNvPr>
          <p:cNvCxnSpPr>
            <a:cxnSpLocks/>
          </p:cNvCxnSpPr>
          <p:nvPr/>
        </p:nvCxnSpPr>
        <p:spPr>
          <a:xfrm flipV="1">
            <a:off x="8227877" y="3847769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7285B0-3829-BB4B-A519-6C2D857D4452}"/>
              </a:ext>
            </a:extLst>
          </p:cNvPr>
          <p:cNvSpPr txBox="1"/>
          <p:nvPr/>
        </p:nvSpPr>
        <p:spPr>
          <a:xfrm>
            <a:off x="9424416" y="3386104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16CBD-D617-7648-8A31-1EC61AE10B32}"/>
              </a:ext>
            </a:extLst>
          </p:cNvPr>
          <p:cNvCxnSpPr>
            <a:cxnSpLocks/>
          </p:cNvCxnSpPr>
          <p:nvPr/>
        </p:nvCxnSpPr>
        <p:spPr>
          <a:xfrm>
            <a:off x="5358384" y="3835577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A609B-BBEB-3F4D-B416-BCAF72B5B7BD}"/>
              </a:ext>
            </a:extLst>
          </p:cNvPr>
          <p:cNvCxnSpPr>
            <a:cxnSpLocks/>
          </p:cNvCxnSpPr>
          <p:nvPr/>
        </p:nvCxnSpPr>
        <p:spPr>
          <a:xfrm>
            <a:off x="5358384" y="5047488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97CCEC-7FAD-7E47-AE76-D38F514DABBC}"/>
              </a:ext>
            </a:extLst>
          </p:cNvPr>
          <p:cNvCxnSpPr>
            <a:cxnSpLocks/>
          </p:cNvCxnSpPr>
          <p:nvPr/>
        </p:nvCxnSpPr>
        <p:spPr>
          <a:xfrm flipV="1">
            <a:off x="5766816" y="4486656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E8EAD7-DEFF-9442-9A8C-5500306A0145}"/>
              </a:ext>
            </a:extLst>
          </p:cNvPr>
          <p:cNvSpPr/>
          <p:nvPr/>
        </p:nvSpPr>
        <p:spPr>
          <a:xfrm>
            <a:off x="6339839" y="3133345"/>
            <a:ext cx="341377" cy="1567864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B2D06-9938-F941-93F0-FBA8B463CC59}"/>
              </a:ext>
            </a:extLst>
          </p:cNvPr>
          <p:cNvCxnSpPr>
            <a:cxnSpLocks/>
          </p:cNvCxnSpPr>
          <p:nvPr/>
        </p:nvCxnSpPr>
        <p:spPr>
          <a:xfrm>
            <a:off x="5766816" y="4486656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B8D-55DD-4F40-8628-26945E47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on different fault paths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749D0-B01E-D34A-B59D-FAF5D87B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557630"/>
            <a:ext cx="3358011" cy="2208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7382D-F6B4-D646-8719-9D76D66B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63" y="2557630"/>
            <a:ext cx="3358012" cy="2208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262C1-3A19-794D-9764-11216CA0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788" y="2578829"/>
            <a:ext cx="3358012" cy="2208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4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E2DA-32A9-7041-B3CD-EE7C5E94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on different fault paths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50CE1-81AF-2441-8A3A-9D8E1BDD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29" y="2091541"/>
            <a:ext cx="5843942" cy="3819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9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13F-BA23-3642-87E3-30319EB2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cost: light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33FDE-030D-6D42-8A9C-EFB159F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1842"/>
            <a:ext cx="4500000" cy="2958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76994-F7B5-3D40-9907-C0E12E72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1842"/>
            <a:ext cx="4500000" cy="2958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1D5E0-D173-914A-B478-2301BB154FF1}"/>
              </a:ext>
            </a:extLst>
          </p:cNvPr>
          <p:cNvSpPr txBox="1"/>
          <p:nvPr/>
        </p:nvSpPr>
        <p:spPr>
          <a:xfrm>
            <a:off x="7755165" y="5690795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zoomed-in</a:t>
            </a:r>
          </a:p>
        </p:txBody>
      </p:sp>
    </p:spTree>
    <p:extLst>
      <p:ext uri="{BB962C8B-B14F-4D97-AF65-F5344CB8AC3E}">
        <p14:creationId xmlns:p14="http://schemas.microsoft.com/office/powerpoint/2010/main" val="32228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13F-BA23-3642-87E3-30319EB2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cost: light vs heavy 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76994-F7B5-3D40-9907-C0E12E72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1842"/>
            <a:ext cx="4500000" cy="2958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3AD74-BDF2-D142-B280-0EA327C1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1842"/>
            <a:ext cx="4500000" cy="2958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55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112929</TotalTime>
  <Words>391</Words>
  <Application>Microsoft Macintosh PowerPoint</Application>
  <PresentationFormat>Widescreen</PresentationFormat>
  <Paragraphs>86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Plan for Upcalls</vt:lpstr>
      <vt:lpstr>How prefetch_page works</vt:lpstr>
      <vt:lpstr>New fault interface</vt:lpstr>
      <vt:lpstr>App-notified faults, or app-faults</vt:lpstr>
      <vt:lpstr>App-notified faults, or app-faults</vt:lpstr>
      <vt:lpstr>Throughput on different fault paths</vt:lpstr>
      <vt:lpstr>Throughput on different fault paths</vt:lpstr>
      <vt:lpstr>Page fault cost: light load</vt:lpstr>
      <vt:lpstr>Page fault cost: light vs heavy load</vt:lpstr>
      <vt:lpstr>Next</vt:lpstr>
      <vt:lpstr>Plan for the next few months</vt:lpstr>
      <vt:lpstr>Plan for the next few months</vt:lpstr>
      <vt:lpstr>Long term plan/out of scope?</vt:lpstr>
      <vt:lpstr>PowerPoint Presentation</vt:lpstr>
      <vt:lpstr>Simulations</vt:lpstr>
      <vt:lpstr>Varying request service time</vt:lpstr>
      <vt:lpstr>What’s causing the split?</vt:lpstr>
      <vt:lpstr>UFFD-copy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87</cp:revision>
  <dcterms:created xsi:type="dcterms:W3CDTF">2021-07-23T17:41:37Z</dcterms:created>
  <dcterms:modified xsi:type="dcterms:W3CDTF">2022-01-12T02:47:25Z</dcterms:modified>
</cp:coreProperties>
</file>