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95" r:id="rId2"/>
    <p:sldId id="313" r:id="rId3"/>
    <p:sldId id="315" r:id="rId4"/>
    <p:sldId id="317" r:id="rId5"/>
    <p:sldId id="305" r:id="rId6"/>
    <p:sldId id="316" r:id="rId7"/>
    <p:sldId id="319" r:id="rId8"/>
    <p:sldId id="320" r:id="rId9"/>
    <p:sldId id="322" r:id="rId10"/>
    <p:sldId id="323" r:id="rId11"/>
    <p:sldId id="324" r:id="rId12"/>
    <p:sldId id="308" r:id="rId13"/>
    <p:sldId id="318" r:id="rId14"/>
    <p:sldId id="314" r:id="rId15"/>
    <p:sldId id="298" r:id="rId16"/>
    <p:sldId id="309" r:id="rId17"/>
    <p:sldId id="301" r:id="rId18"/>
    <p:sldId id="300" r:id="rId19"/>
    <p:sldId id="312" r:id="rId20"/>
    <p:sldId id="311" r:id="rId21"/>
    <p:sldId id="303" r:id="rId22"/>
    <p:sldId id="297" r:id="rId23"/>
    <p:sldId id="282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31"/>
    <p:restoredTop sz="88339"/>
  </p:normalViewPr>
  <p:slideViewPr>
    <p:cSldViewPr snapToGrid="0" snapToObjects="1">
      <p:cViewPr varScale="1">
        <p:scale>
          <a:sx n="136" d="100"/>
          <a:sy n="136" d="100"/>
        </p:scale>
        <p:origin x="7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4F6AC8-1D88-164E-8A6C-BE4512652DB7}" type="datetimeFigureOut">
              <a:rPr lang="en-US" smtClean="0"/>
              <a:t>5/9/22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536649-A6AB-4944-B850-656383FA9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948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More compute intensity</a:t>
            </a:r>
          </a:p>
          <a:p>
            <a:r>
              <a:rPr lang="en-US" dirty="0"/>
              <a:t>Use the </a:t>
            </a:r>
            <a:r>
              <a:rPr lang="en-US" dirty="0" err="1"/>
              <a:t>cpp</a:t>
            </a:r>
            <a:r>
              <a:rPr lang="en-US" dirty="0"/>
              <a:t> enc from AIFM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536649-A6AB-4944-B850-656383FA9ED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764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more cores </a:t>
            </a:r>
          </a:p>
          <a:p>
            <a:r>
              <a:rPr lang="en-US" dirty="0"/>
              <a:t>Add more x-axis data points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536649-A6AB-4944-B850-656383FA9ED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174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3B496-3CEC-8E47-8483-A1D3FA4046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8E3ED4-371C-6E40-BA84-CA2B4A9C5B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905D4A-41EA-7049-A4D1-79E4A547C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5/9/22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E6AAC1-1B32-D148-85EC-93FF3B3BC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C8B5D2-1750-E940-83A0-8A7031236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211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B1862-93F1-8A48-A38D-AC09829B1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A8F6F4-BDA7-F145-9B57-4645285917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7DC19-0C05-6443-8B37-0BF95FE6F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5/9/22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02EF5E-DE9A-DB40-B2A3-68A572D09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9594BF-9868-914B-9102-C99BE4D9E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866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BE3285-BAE8-254D-944E-1EA9B87510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F626AA-D73B-674A-93DF-158742D620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953905-5329-3449-AEB0-BD5317F42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5/9/22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D427F8-C5FC-F049-9230-744337C8B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0F2E09-52F7-DB4F-BE27-17BD0A640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017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68CF0-8CC4-0748-B048-EF5CDE483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1F2A5-F83F-6B47-901B-17A2AED89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E869A5-2513-9241-AEA4-3FA78FC13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5/9/22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7ACCD4-C989-1441-B03E-1C1068F85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33E35-0FE4-9A49-A2E5-8E9BB6F47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507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67BE1-EC10-8847-98E6-7AB92879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14D326-3CE8-AF47-B8DD-707839434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D15C87-7624-7844-AD81-F196E4949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5/9/22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5C7F27-6C56-9A4E-A78F-4C16A1EFA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840EC-2459-6349-84FF-43BC4EF6C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048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8D9C7-B978-784D-8040-F0BCB4436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82150-5B44-EC48-92FD-7406484D6A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CA0065-5009-F54F-8941-A80E15EC20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4FA3F4-E3C3-A64C-AB4C-D3BA8BB59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5/9/22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E4A91A-F64B-BF40-B20A-044F5F01A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FA2529-FBA9-3246-9A9F-AFF58C293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554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0E8DF-37C6-6E44-8839-0CF52F261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C98F72-429E-134B-9B71-082B77BC41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18D832-B766-D541-A557-44E0DB2ABC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076981-D25F-364B-BD02-18106C756C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89B8F-D9D3-914A-98D2-8D8A99087C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6870E4-7F1C-7142-8C27-6A7109F6D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5/9/22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71E786-B35F-A14A-B35C-1E9F2EF97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33E51D-7278-F147-A94E-D3A603A08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662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8D2C9-214D-A04A-A9ED-22F75C813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5B5BB4-39E4-4841-A058-150F58115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5/9/22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273B95-453E-CE4C-808B-4C6D79990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D3E694-04FD-B94B-88DC-84A1AA8D7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1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F99600-5C83-8544-B08D-1031C8029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5/9/22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A3BEBE-8C8D-1A4C-BBE3-CD25D33D0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653B90-A0EA-DB4A-95F8-FA1218AA7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928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4F6DE-22DB-9042-B9F8-730510DC8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9AE38-06D6-F248-BF57-5533C872E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4A5F66-2252-5040-B545-044FE161E1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6EA7F6-A53F-2A4F-9457-24105FF3F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5/9/22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31818A-227D-FE44-8132-ADEE3C3E1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E14B55-DE8F-6046-A203-873C295C1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065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0445F-44C2-6C44-804C-833357F40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7392BF-8F22-5345-AF83-EDB9817802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D636BF-565A-4F47-BD96-832A94F7F4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A3BFF7-D003-514E-9554-5C083AD28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5/9/22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9F1FC3-F746-7644-B6C8-7B3EFB9A4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B2F803-66FE-3E43-A04F-8254A6686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71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398FBC-AE59-F24B-A64A-4DC71ED62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24B40B-ACD6-A344-8376-17B0B4CC5C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74AFB9-5734-7C49-B362-648F03388E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1AD2B8-C4F7-E646-A2CD-0FCE78547B80}" type="datetimeFigureOut">
              <a:rPr lang="en-US" smtClean="0"/>
              <a:t>5/9/22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E7DE9-68DD-124F-994C-5951E50044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9B1F32-C252-2B4F-ABEB-D0C4947E8A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151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6CE6E-CACB-174B-8599-563D2F999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998C5-3CA1-484F-94B3-A3B81EDACC9D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Fastswap</a:t>
            </a:r>
          </a:p>
          <a:p>
            <a:r>
              <a:rPr lang="en-US" dirty="0"/>
              <a:t>Benchmark from AIFM paper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Scaling Kona 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Paper feedback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8019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88311-FEE8-8B42-A193-218D04E21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 Async faults: More Concurrency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FA0C9F-50C0-FA48-9B0D-2EE1F109E1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035" y="2345069"/>
            <a:ext cx="10922598" cy="246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1898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88311-FEE8-8B42-A193-218D04E21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 Async faults: More Concurrency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F6DCBB-DD7A-2D44-AE7E-4489310032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035" y="2352789"/>
            <a:ext cx="10922598" cy="246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5935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74252-E66A-414E-940C-D5965C7CB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54F33-7D65-614E-80A0-8DDCCE9CE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numbers with </a:t>
            </a:r>
          </a:p>
          <a:p>
            <a:pPr lvl="1"/>
            <a:r>
              <a:rPr lang="en-US" dirty="0"/>
              <a:t>More threads</a:t>
            </a:r>
          </a:p>
          <a:p>
            <a:pPr lvl="1"/>
            <a:r>
              <a:rPr lang="en-US" dirty="0"/>
              <a:t>Other </a:t>
            </a:r>
            <a:r>
              <a:rPr lang="en-US" dirty="0" err="1"/>
              <a:t>zipf</a:t>
            </a:r>
            <a:r>
              <a:rPr lang="en-US" dirty="0"/>
              <a:t> skews</a:t>
            </a:r>
          </a:p>
          <a:p>
            <a:pPr lvl="1"/>
            <a:r>
              <a:rPr lang="en-US" dirty="0"/>
              <a:t>Batching page faults</a:t>
            </a:r>
          </a:p>
          <a:p>
            <a:r>
              <a:rPr lang="en-US" dirty="0"/>
              <a:t>Another revision by end of the month</a:t>
            </a:r>
          </a:p>
          <a:p>
            <a:pPr lvl="1"/>
            <a:r>
              <a:rPr lang="en-US" dirty="0"/>
              <a:t>Need to send out to Nadav as well</a:t>
            </a:r>
          </a:p>
          <a:p>
            <a:r>
              <a:rPr lang="en-US" dirty="0"/>
              <a:t>Another app?</a:t>
            </a:r>
          </a:p>
          <a:p>
            <a:pPr lvl="1"/>
            <a:r>
              <a:rPr lang="en-US" dirty="0"/>
              <a:t>that is not latency-sensitive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0941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DD35A-CD41-5E47-985A-4F4DEDA84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month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1B497-8390-434A-AC35-06E2866582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Another paper revision </a:t>
            </a:r>
          </a:p>
          <a:p>
            <a:pPr lvl="1"/>
            <a:r>
              <a:rPr lang="en-US" dirty="0"/>
              <a:t>Need to send out to Nadav as well</a:t>
            </a:r>
          </a:p>
          <a:p>
            <a:r>
              <a:rPr lang="en-US" dirty="0"/>
              <a:t>Fastswap</a:t>
            </a:r>
          </a:p>
          <a:p>
            <a:r>
              <a:rPr lang="en-US" dirty="0"/>
              <a:t>Another app?</a:t>
            </a:r>
          </a:p>
          <a:p>
            <a:pPr lvl="1"/>
            <a:r>
              <a:rPr lang="en-US" dirty="0"/>
              <a:t>that is not latency-sensitive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7052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161B3-9813-8645-8A5B-235BD25E2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Misc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777E5-571F-1E4F-8873-076B4F73D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9692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338A2-C2C4-8742-803B-B7C0AF730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Decoupling from Kona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4CC47-D92C-004A-8241-C8E781499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Talked to Nadav</a:t>
            </a:r>
          </a:p>
          <a:p>
            <a:r>
              <a:rPr lang="en-US" dirty="0" err="1"/>
              <a:t>Umap</a:t>
            </a:r>
            <a:r>
              <a:rPr lang="en-US" dirty="0"/>
              <a:t> as root</a:t>
            </a:r>
          </a:p>
          <a:p>
            <a:pPr lvl="1"/>
            <a:r>
              <a:rPr lang="en-US" dirty="0" err="1"/>
              <a:t>Umap</a:t>
            </a:r>
            <a:r>
              <a:rPr lang="en-US" dirty="0"/>
              <a:t> scales with page fault load</a:t>
            </a:r>
          </a:p>
          <a:p>
            <a:pPr lvl="1"/>
            <a:r>
              <a:rPr lang="en-US" dirty="0" err="1"/>
              <a:t>Umap</a:t>
            </a:r>
            <a:r>
              <a:rPr lang="en-US" dirty="0"/>
              <a:t> does proper LRU eviction</a:t>
            </a:r>
          </a:p>
          <a:p>
            <a:pPr lvl="1"/>
            <a:r>
              <a:rPr lang="en-US"/>
              <a:t>Provides baseline</a:t>
            </a:r>
            <a:endParaRPr lang="en-US" dirty="0"/>
          </a:p>
          <a:p>
            <a:r>
              <a:rPr lang="en-US" dirty="0"/>
              <a:t>We’re not using any of the Kona’s contributions</a:t>
            </a:r>
          </a:p>
        </p:txBody>
      </p:sp>
    </p:spTree>
    <p:extLst>
      <p:ext uri="{BB962C8B-B14F-4D97-AF65-F5344CB8AC3E}">
        <p14:creationId xmlns:p14="http://schemas.microsoft.com/office/powerpoint/2010/main" val="6248478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338A2-C2C4-8742-803B-B7C0AF730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Decoupling from Kona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D25108E-BCB0-1D4B-9134-8A5F222EA5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2249398"/>
              </p:ext>
            </p:extLst>
          </p:nvPr>
        </p:nvGraphicFramePr>
        <p:xfrm>
          <a:off x="838199" y="1857079"/>
          <a:ext cx="10515600" cy="4549853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63993279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91217504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18295087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014208174"/>
                    </a:ext>
                  </a:extLst>
                </a:gridCol>
              </a:tblGrid>
              <a:tr h="558539">
                <a:tc>
                  <a:txBody>
                    <a:bodyPr/>
                    <a:lstStyle/>
                    <a:p>
                      <a:r>
                        <a:rPr lang="en-US" dirty="0"/>
                        <a:t>Contribution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Kona/Kailua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Nadav’s Kona </a:t>
                      </a:r>
                    </a:p>
                    <a:p>
                      <a:r>
                        <a:rPr lang="en-US" dirty="0"/>
                        <a:t>(Future of Kailua)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0287455"/>
                  </a:ext>
                </a:extLst>
              </a:tr>
              <a:tr h="55853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301901"/>
                  </a:ext>
                </a:extLst>
              </a:tr>
              <a:tr h="55853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9214320"/>
                  </a:ext>
                </a:extLst>
              </a:tr>
              <a:tr h="55853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1613533"/>
                  </a:ext>
                </a:extLst>
              </a:tr>
              <a:tr h="55853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544667"/>
                  </a:ext>
                </a:extLst>
              </a:tr>
              <a:tr h="55853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8527590"/>
                  </a:ext>
                </a:extLst>
              </a:tr>
              <a:tr h="55853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957705"/>
                  </a:ext>
                </a:extLst>
              </a:tr>
              <a:tr h="55853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3978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51492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E454D-FF17-0348-BE4B-208444BA8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Breakdown (Single core, 1M keys)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2CABA-7796-1A48-8231-B94F00CA8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176 Mops baseline 			~ 12 cycles</a:t>
            </a:r>
          </a:p>
          <a:p>
            <a:r>
              <a:rPr lang="en-US" sz="2400" dirty="0"/>
              <a:t>57   Mops with </a:t>
            </a:r>
            <a:r>
              <a:rPr lang="en-US" sz="2400" dirty="0" err="1"/>
              <a:t>rdtsc</a:t>
            </a:r>
            <a:r>
              <a:rPr lang="en-US" sz="2400" dirty="0"/>
              <a:t> 		~ 25 cycles</a:t>
            </a:r>
          </a:p>
          <a:p>
            <a:r>
              <a:rPr lang="en-US" sz="2400" dirty="0"/>
              <a:t>4.6  Mops with HT lookup 		~ 450 cycles/200 ns</a:t>
            </a:r>
          </a:p>
          <a:p>
            <a:pPr lvl="1"/>
            <a:r>
              <a:rPr lang="en-US" sz="2000" dirty="0"/>
              <a:t>6.6 Mops with just hash		~ 300 cycles</a:t>
            </a:r>
          </a:p>
          <a:p>
            <a:r>
              <a:rPr lang="en-US" sz="2400" dirty="0"/>
              <a:t>3.2 Mops with safe GT lookup	~ 690 cycles</a:t>
            </a:r>
          </a:p>
          <a:p>
            <a:r>
              <a:rPr lang="en-US" sz="2400" dirty="0"/>
              <a:t>0.4  Mops with Zip 			~ 6k cycles/3 µs </a:t>
            </a:r>
          </a:p>
          <a:p>
            <a:pPr lvl="1"/>
            <a:r>
              <a:rPr lang="en-US" sz="2000" dirty="0"/>
              <a:t>Cross-checked Zip outputs</a:t>
            </a:r>
          </a:p>
          <a:p>
            <a:pPr lvl="1"/>
            <a:r>
              <a:rPr lang="en-US" sz="2000" dirty="0"/>
              <a:t>Less-randomized zip input</a:t>
            </a:r>
          </a:p>
          <a:p>
            <a:endParaRPr lang="en-US" sz="24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6108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F3C28-9274-6648-BB74-BC2FEC8B3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Rudimentary benchmark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F3BAC-44F2-644E-A42F-6782CCEBF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 core</a:t>
            </a:r>
          </a:p>
          <a:p>
            <a:r>
              <a:rPr lang="en-US" dirty="0"/>
              <a:t>No page faults yet</a:t>
            </a:r>
          </a:p>
          <a:p>
            <a:r>
              <a:rPr lang="en-US" dirty="0"/>
              <a:t>1M keys</a:t>
            </a:r>
          </a:p>
          <a:p>
            <a:r>
              <a:rPr lang="en-US" dirty="0"/>
              <a:t>8KB array items</a:t>
            </a:r>
          </a:p>
          <a:p>
            <a:endParaRPr lang="en-US" dirty="0"/>
          </a:p>
        </p:txBody>
      </p:sp>
      <p:pic>
        <p:nvPicPr>
          <p:cNvPr id="5" name="Picture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81830FF2-6524-D448-B626-2F0119B00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5741" y="1977592"/>
            <a:ext cx="6078059" cy="404740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9818C1E-97AF-B948-A6E2-F6F105EBD8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5741" y="1977591"/>
            <a:ext cx="6304049" cy="404740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747417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F821D-005A-6649-80D5-0AD5BDAB6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 Kona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6018F9-818C-8147-A83D-AE5AA5214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836951"/>
            <a:ext cx="10058400" cy="2272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475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7FC91-C990-E84C-9AD9-E58CE90A3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Microbenchmarks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083F94-3CB7-BE44-B707-1E5672236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Hopscotch hashing 		</a:t>
            </a:r>
          </a:p>
          <a:p>
            <a:pPr lvl="1"/>
            <a:r>
              <a:rPr lang="en-US" dirty="0"/>
              <a:t>Lookup			~4.5 Mops (250ns)</a:t>
            </a:r>
          </a:p>
          <a:p>
            <a:pPr lvl="1"/>
            <a:r>
              <a:rPr lang="en-US" dirty="0"/>
              <a:t>Made thread-safe	~3.5 Mops (+60ns)</a:t>
            </a:r>
          </a:p>
          <a:p>
            <a:r>
              <a:rPr lang="en-US" dirty="0"/>
              <a:t>Snappy-C zipping</a:t>
            </a:r>
          </a:p>
          <a:p>
            <a:pPr lvl="1"/>
            <a:r>
              <a:rPr lang="en-US" dirty="0"/>
              <a:t>8 KB objects		~300 Kops (+3µs)</a:t>
            </a:r>
          </a:p>
          <a:p>
            <a:r>
              <a:rPr lang="en-US" dirty="0"/>
              <a:t>AES Encryption		</a:t>
            </a:r>
          </a:p>
          <a:p>
            <a:pPr lvl="1"/>
            <a:r>
              <a:rPr lang="en-US" dirty="0"/>
              <a:t>Not used for now	~ 100 ops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7985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D018A-B6AC-814A-8280-552440C10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 snappy compression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324037-F510-BE43-875A-ACE292EAFB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6450" y="2235994"/>
            <a:ext cx="5499100" cy="353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4814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E454D-FF17-0348-BE4B-208444BA8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of thread-safety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4B02D31-5860-534A-9874-D33F6158E0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3691" y="2322917"/>
            <a:ext cx="5231224" cy="3358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1385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59324-D6E1-7640-9E74-86620FB6F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AIFM numbers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8F40A8-E9BF-3145-B47D-73B76D6029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507" y="1839348"/>
            <a:ext cx="8686986" cy="294946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B834082-A66B-324B-AE46-87A8572DDA13}"/>
              </a:ext>
            </a:extLst>
          </p:cNvPr>
          <p:cNvSpPr txBox="1"/>
          <p:nvPr/>
        </p:nvSpPr>
        <p:spPr>
          <a:xfrm>
            <a:off x="1244338" y="5448693"/>
            <a:ext cx="57553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26GB total memory (10 GB hash table, 16 GB blob array)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5 GB local memory for (a), s = 0.8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1596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7DD5FD-70B1-C54F-A462-53E36CCFC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Fastswap with error bars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A947BB1-FD08-9C4E-89E2-514E2DF594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67070"/>
            <a:ext cx="11217161" cy="252385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05704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D018A-B6AC-814A-8280-552440C10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Hopscotch hashing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E4C59C0-D826-214B-A267-A8EC7E08A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47062" cy="4351338"/>
          </a:xfrm>
        </p:spPr>
        <p:txBody>
          <a:bodyPr/>
          <a:lstStyle/>
          <a:p>
            <a:r>
              <a:rPr lang="en-US" dirty="0"/>
              <a:t>How does it work?</a:t>
            </a:r>
          </a:p>
          <a:p>
            <a:pPr lvl="1"/>
            <a:r>
              <a:rPr lang="en-US" dirty="0"/>
              <a:t>Cache-friendly lookup</a:t>
            </a:r>
          </a:p>
          <a:p>
            <a:pPr lvl="1"/>
            <a:r>
              <a:rPr lang="en-US" dirty="0"/>
              <a:t>Expensive updates</a:t>
            </a:r>
          </a:p>
          <a:p>
            <a:pPr lvl="1"/>
            <a:r>
              <a:rPr lang="en-US" dirty="0"/>
              <a:t>Our benchmark just does lookups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7D928E-74A5-294C-8764-B2C8A44CC7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5956" y="1181244"/>
            <a:ext cx="4703506" cy="477183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04511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D018A-B6AC-814A-8280-552440C10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Thread-safe lookup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E4C59C0-D826-214B-A267-A8EC7E08A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777140" cy="4351338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No locks</a:t>
            </a:r>
          </a:p>
          <a:p>
            <a:pPr lvl="1"/>
            <a:r>
              <a:rPr lang="en-US" sz="2000" dirty="0"/>
              <a:t>Timestamp on bucket</a:t>
            </a:r>
          </a:p>
          <a:p>
            <a:pPr lvl="1"/>
            <a:r>
              <a:rPr lang="en-US" sz="2000" dirty="0"/>
              <a:t>Atomic data access – bucket can only hold:</a:t>
            </a:r>
          </a:p>
          <a:p>
            <a:pPr lvl="2"/>
            <a:r>
              <a:rPr lang="en-US" sz="1800" dirty="0"/>
              <a:t>Small data</a:t>
            </a:r>
          </a:p>
          <a:p>
            <a:pPr lvl="2"/>
            <a:r>
              <a:rPr lang="en-US" sz="1800" dirty="0"/>
              <a:t>Pointer to data –&gt; </a:t>
            </a:r>
            <a:r>
              <a:rPr lang="en-US" sz="1800" b="1" dirty="0"/>
              <a:t>an extra page fault</a:t>
            </a:r>
          </a:p>
          <a:p>
            <a:r>
              <a:rPr lang="en-US" sz="2400" dirty="0"/>
              <a:t>Fine-grained locking</a:t>
            </a:r>
          </a:p>
          <a:p>
            <a:pPr lvl="1"/>
            <a:r>
              <a:rPr lang="en-US" sz="2000" dirty="0"/>
              <a:t>Timestamp on bucket</a:t>
            </a:r>
          </a:p>
          <a:p>
            <a:pPr lvl="1"/>
            <a:r>
              <a:rPr lang="en-US" sz="2000" dirty="0"/>
              <a:t>Locking just the data access. Where to store the lock?</a:t>
            </a:r>
          </a:p>
          <a:p>
            <a:pPr lvl="2"/>
            <a:r>
              <a:rPr lang="en-US" sz="1600" dirty="0"/>
              <a:t>In the bucket  –&gt; </a:t>
            </a:r>
            <a:r>
              <a:rPr lang="en-US" sz="1600" b="1" dirty="0"/>
              <a:t>write-protect faults </a:t>
            </a:r>
          </a:p>
          <a:p>
            <a:pPr lvl="2"/>
            <a:r>
              <a:rPr lang="en-US" sz="1600" dirty="0"/>
              <a:t>Separately      –&gt;  </a:t>
            </a:r>
            <a:r>
              <a:rPr lang="en-US" sz="1600" b="1" dirty="0"/>
              <a:t>extra page fault &amp; lock contention </a:t>
            </a:r>
            <a:r>
              <a:rPr lang="en-US" sz="1600" dirty="0"/>
              <a:t>depending on the size</a:t>
            </a:r>
          </a:p>
          <a:p>
            <a:r>
              <a:rPr lang="en-US" sz="2400" dirty="0"/>
              <a:t>Coarse locking</a:t>
            </a:r>
          </a:p>
          <a:p>
            <a:pPr lvl="1"/>
            <a:r>
              <a:rPr lang="en-US" sz="1800" dirty="0"/>
              <a:t>Lock entire operation</a:t>
            </a:r>
          </a:p>
          <a:p>
            <a:pPr lvl="1"/>
            <a:r>
              <a:rPr lang="en-US" sz="1800" dirty="0"/>
              <a:t>Hurts scalability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725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D018A-B6AC-814A-8280-552440C10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Thread-safe lookup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C329600-5051-BE41-84F0-4305888187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02772" y="2282932"/>
            <a:ext cx="4657239" cy="29900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718E537-04FC-4C41-8E57-A0E1EFDCDD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721" y="2282932"/>
            <a:ext cx="4657239" cy="299009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4C9AA32-3BCF-8F4E-91F2-992D7025D01C}"/>
              </a:ext>
            </a:extLst>
          </p:cNvPr>
          <p:cNvSpPr txBox="1"/>
          <p:nvPr/>
        </p:nvSpPr>
        <p:spPr>
          <a:xfrm>
            <a:off x="2677213" y="5599522"/>
            <a:ext cx="1599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Coarse-grained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5E21B7-DFDA-144E-ABC0-48A20F5E7FFC}"/>
              </a:ext>
            </a:extLst>
          </p:cNvPr>
          <p:cNvSpPr txBox="1"/>
          <p:nvPr/>
        </p:nvSpPr>
        <p:spPr>
          <a:xfrm>
            <a:off x="8156658" y="5599522"/>
            <a:ext cx="1358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Fine-grained</a:t>
            </a:r>
          </a:p>
        </p:txBody>
      </p:sp>
    </p:spTree>
    <p:extLst>
      <p:ext uri="{BB962C8B-B14F-4D97-AF65-F5344CB8AC3E}">
        <p14:creationId xmlns:p14="http://schemas.microsoft.com/office/powerpoint/2010/main" val="1209708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FE31B-8147-1D4C-9251-4F5BC3EF5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Thread-safe lookup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D52A3-4DE4-F949-809A-E9C5D13AA9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Perf under lock contention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DE4D34-1783-B946-BB3C-7F62E9F81725}"/>
              </a:ext>
            </a:extLst>
          </p:cNvPr>
          <p:cNvSpPr txBox="1"/>
          <p:nvPr/>
        </p:nvSpPr>
        <p:spPr>
          <a:xfrm>
            <a:off x="2224726" y="5552388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s=0.1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D20839-E18A-564A-80C8-31964829CDEE}"/>
              </a:ext>
            </a:extLst>
          </p:cNvPr>
          <p:cNvSpPr txBox="1"/>
          <p:nvPr/>
        </p:nvSpPr>
        <p:spPr>
          <a:xfrm>
            <a:off x="5755201" y="5480156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s=0.5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D06F1A-58C6-CD4E-B65F-25636CCA2671}"/>
              </a:ext>
            </a:extLst>
          </p:cNvPr>
          <p:cNvSpPr txBox="1"/>
          <p:nvPr/>
        </p:nvSpPr>
        <p:spPr>
          <a:xfrm>
            <a:off x="9474075" y="5430427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s=1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3CF06F8-14F7-8E4C-A64A-78B4AE510E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188" y="2866329"/>
            <a:ext cx="10721554" cy="24224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17438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88311-FEE8-8B42-A193-218D04E21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 Kona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702659-D42B-A34B-8EDC-55687113B1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035" y="2369274"/>
            <a:ext cx="10922598" cy="246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405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88311-FEE8-8B42-A193-218D04E21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 Kona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046CBC-3870-434E-92C1-F7322C33D6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035" y="2369274"/>
            <a:ext cx="10922598" cy="246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194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88311-FEE8-8B42-A193-218D04E21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 Async faults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BFAA8A-C0EF-4A40-88D3-5CCAD9262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035" y="2369274"/>
            <a:ext cx="10922598" cy="246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528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27157</TotalTime>
  <Words>432</Words>
  <Application>Microsoft Macintosh PowerPoint</Application>
  <PresentationFormat>Widescreen</PresentationFormat>
  <Paragraphs>104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Update </vt:lpstr>
      <vt:lpstr>Microbenchmarks</vt:lpstr>
      <vt:lpstr>Hopscotch hashing</vt:lpstr>
      <vt:lpstr>Thread-safe lookup</vt:lpstr>
      <vt:lpstr>Thread-safe lookup</vt:lpstr>
      <vt:lpstr>Thread-safe lookup</vt:lpstr>
      <vt:lpstr>With Kona</vt:lpstr>
      <vt:lpstr>With Kona</vt:lpstr>
      <vt:lpstr>With Async faults</vt:lpstr>
      <vt:lpstr>With Async faults: More Concurrency</vt:lpstr>
      <vt:lpstr>With Async faults: More Concurrency</vt:lpstr>
      <vt:lpstr>Next Week</vt:lpstr>
      <vt:lpstr>This month</vt:lpstr>
      <vt:lpstr>Misc</vt:lpstr>
      <vt:lpstr>Decoupling from Kona</vt:lpstr>
      <vt:lpstr>Decoupling from Kona</vt:lpstr>
      <vt:lpstr>Breakdown (Single core, 1M keys)</vt:lpstr>
      <vt:lpstr>Rudimentary benchmark</vt:lpstr>
      <vt:lpstr>With Kona</vt:lpstr>
      <vt:lpstr>Scaling snappy compression</vt:lpstr>
      <vt:lpstr>Cost of thread-safety</vt:lpstr>
      <vt:lpstr>AIFM numbers</vt:lpstr>
      <vt:lpstr>Fastswap with error bars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Status</dc:title>
  <dc:creator>Anil Yelam (c)</dc:creator>
  <cp:lastModifiedBy>Anil Yelam (c)</cp:lastModifiedBy>
  <cp:revision>52</cp:revision>
  <dcterms:created xsi:type="dcterms:W3CDTF">2022-04-07T16:58:44Z</dcterms:created>
  <dcterms:modified xsi:type="dcterms:W3CDTF">2022-05-10T22:57:30Z</dcterms:modified>
</cp:coreProperties>
</file>