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6" r:id="rId16"/>
    <p:sldId id="27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FD52-FC3E-376C-3F48-4BCF09C3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8202A-645C-57F6-AA1A-C55FA373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A4F0-5A15-E1F5-989F-DFD38F6B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8618-47FF-0B92-4C09-F1397CA8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135A-EB5B-DE08-EB0C-5AE9054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76DD-0B59-42EE-3332-AF4D8BD3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353E3-FB48-9AC5-1EC0-ECA36CCD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C3F9C-8650-4BB3-84D5-559DA57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8BF5-FE55-2C19-B4CF-F506B70D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1E21-1E19-E912-7D40-CE22E88A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96650-6C18-9D31-9E04-4222103CE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D1FC3-1704-049B-1C81-3345132B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6B16-78F1-E8D8-066C-6B717198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94D-770C-85F2-3421-1CDED3F3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F51-F466-BD88-CBF6-0249BD4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1C78-0A91-4CCE-9783-02499AFA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666E-A454-6861-B2DB-8A1C9A71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F481C-7589-2FAF-0355-7E5A143B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813A-7DC1-BA49-156D-3A388812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756-1789-9B8E-55AE-4520D12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BF32-2771-2446-09AA-4A5DB967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75849-C733-5C27-53B9-571F30ED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794C-ECD8-4423-7CCD-39DB2EAD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F2CA-CACF-D741-8603-483A8BDB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FB0-C857-6ACB-CA4A-3F6E36A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BF43-1F5D-C7AB-6383-E61C958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32F3-DFAB-0E6A-FDBD-6C20B365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9853-743D-5F58-85C4-108DE8522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089D-68A5-32B2-7863-0314A55E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B3647-DF2E-6763-33D5-E73D120D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A8F7D-3B6C-914C-827D-47ADCCA8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A51-3287-20B2-EEBB-CB0F83AA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89AA0-032D-B8B0-3190-42315818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93905-1D3F-4280-08F3-F573503CE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1E42B-7AFF-EBD3-62DD-B6E2A6649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FC53-8F26-0454-8C66-76ED2C12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13E97-C33D-74C4-5830-95E218E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11D9D-11D3-9008-40F5-15F9052E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FF6ED-A5FD-D903-1101-0F3330FA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E4E3-7183-7324-A6EB-5FE12703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CD440-4D24-E73C-B23F-A7B5D83B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41A64-B9C7-5A99-8D87-B1F5AD1B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9CBBD-A066-FBA8-1836-1783E716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89FB3-0783-4FAD-1918-4B3569A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A0F9F-8A4E-ECC0-43FC-336CD34D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E4631-D95A-A8BD-C58C-C379880A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5622-B1AC-31A8-7E1C-B97B0A27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B8E5-ACFD-E5C5-E140-C47950CE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1099C-DAB2-141B-059E-4CC0CD14D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E464-160E-F49D-D11F-A3B12CF3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5D2E-1DBE-6DDE-F494-618E812B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1E49-11FD-AB67-F771-39A070BE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8D0C-7D9D-AF5D-CDFA-3378EF3F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9ABBB-06E7-1DB7-8D51-59B9BB064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CC2E0-F15F-8215-61D7-EB509285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865C-487F-6669-F5CA-55BC4CFF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BFBB-939A-9667-8DBA-B2FBCB27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15F96-A83F-8490-3C0D-48D0BB4A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B6DE3-6413-10C2-A583-A5782430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BF186-B02F-CAEC-F25F-536C1516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7213-619F-6A18-2BB9-52A4D22AC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3C0B-83EE-7E4D-AD5F-185B61146E6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91DA-851A-ED8B-5D1E-8DA1BDA27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90AB-B27C-0F3B-899E-D24DBB167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44FB-2C9A-EF4E-9BB3-7287D952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nsdi23/presentation/ruan" TargetMode="External"/><Relationship Id="rId2" Type="http://schemas.openxmlformats.org/officeDocument/2006/relationships/hyperlink" Target="https://www.usenix.org/conference/nsdi23/presentation/wang-zil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conference/nsdi23/presentation/ko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37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CDF-B34A-2051-6F43-DD8B6796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4" y="463773"/>
            <a:ext cx="10515600" cy="1325563"/>
          </a:xfrm>
        </p:spPr>
        <p:txBody>
          <a:bodyPr/>
          <a:lstStyle/>
          <a:p>
            <a:r>
              <a:rPr lang="en-US" dirty="0"/>
              <a:t>Memory-tiering Papers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1999B-8343-2A87-EAF6-FB16D81E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16" y="51867"/>
            <a:ext cx="4478728" cy="6342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B6159-3F66-ACA8-BCFD-997B63E0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8" y="2539999"/>
            <a:ext cx="4627302" cy="2668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CC1CC-6328-8DF3-BB6D-97B998A63FAD}"/>
              </a:ext>
            </a:extLst>
          </p:cNvPr>
          <p:cNvSpPr txBox="1"/>
          <p:nvPr/>
        </p:nvSpPr>
        <p:spPr>
          <a:xfrm>
            <a:off x="2548958" y="53621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NSDI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EA6C6-B4D5-1273-D7C7-D9C6EFE7E36D}"/>
              </a:ext>
            </a:extLst>
          </p:cNvPr>
          <p:cNvSpPr txBox="1"/>
          <p:nvPr/>
        </p:nvSpPr>
        <p:spPr>
          <a:xfrm>
            <a:off x="7918882" y="6436801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ASPLOS</a:t>
            </a:r>
          </a:p>
        </p:txBody>
      </p:sp>
    </p:spTree>
    <p:extLst>
      <p:ext uri="{BB962C8B-B14F-4D97-AF65-F5344CB8AC3E}">
        <p14:creationId xmlns:p14="http://schemas.microsoft.com/office/powerpoint/2010/main" val="364034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D094-FD56-1ED1-B66F-1931E271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F2DF-C896-154C-C241-724784F4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dirty="0"/>
              <a:t>ML-based tiering decisions</a:t>
            </a:r>
          </a:p>
          <a:p>
            <a:pPr lvl="1"/>
            <a:r>
              <a:rPr lang="en-US" dirty="0"/>
              <a:t>Whether VM is latency-sensitive</a:t>
            </a:r>
          </a:p>
          <a:p>
            <a:pPr lvl="1"/>
            <a:r>
              <a:rPr lang="en-US" dirty="0"/>
              <a:t>How much memory can go in tier2?</a:t>
            </a:r>
          </a:p>
          <a:p>
            <a:r>
              <a:rPr lang="en-US" dirty="0"/>
              <a:t>Nothing novel for memory access sampling or migration policies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EB80B-E90F-BCE7-B36B-FD94C9BB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03" y="1290264"/>
            <a:ext cx="4757897" cy="38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4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0671-3762-60E5-2671-F81D34DB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TPP (Meta)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F8F7-1CF7-9446-CD33-54F3303F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single application performance</a:t>
            </a:r>
          </a:p>
          <a:p>
            <a:r>
              <a:rPr lang="en-US" dirty="0"/>
              <a:t>No cluster-scheduling in picture</a:t>
            </a:r>
          </a:p>
          <a:p>
            <a:r>
              <a:rPr lang="en-US" dirty="0"/>
              <a:t>Main contributions:</a:t>
            </a:r>
          </a:p>
          <a:p>
            <a:pPr lvl="1"/>
            <a:r>
              <a:rPr lang="en-US" dirty="0"/>
              <a:t>Workload characterization</a:t>
            </a:r>
          </a:p>
          <a:p>
            <a:pPr lvl="1"/>
            <a:r>
              <a:rPr lang="en-US" dirty="0"/>
              <a:t>Tiering rules based on these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100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6F-0164-D642-01EB-BC2F575A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8FE8-2A7D-7F05-59BB-F793E2C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PEBS</a:t>
            </a:r>
          </a:p>
          <a:p>
            <a:r>
              <a:rPr lang="en-US" dirty="0"/>
              <a:t>Factors:</a:t>
            </a:r>
          </a:p>
          <a:p>
            <a:pPr lvl="1"/>
            <a:r>
              <a:rPr lang="en-US" dirty="0"/>
              <a:t>App types</a:t>
            </a:r>
          </a:p>
          <a:p>
            <a:pPr lvl="1"/>
            <a:r>
              <a:rPr lang="en-US" dirty="0"/>
              <a:t>Page types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BB9B5-ED66-153A-D27E-AE75D6E9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04" y="981793"/>
            <a:ext cx="5507474" cy="2380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8A51F-0F7C-799A-F1A4-2FF8206AB926}"/>
              </a:ext>
            </a:extLst>
          </p:cNvPr>
          <p:cNvSpPr txBox="1"/>
          <p:nvPr/>
        </p:nvSpPr>
        <p:spPr>
          <a:xfrm>
            <a:off x="7567379" y="3362514"/>
            <a:ext cx="44069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 lot of memory tends to be cold for minutes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702F7-83A5-75F5-82DD-7EF7F90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914611"/>
            <a:ext cx="63627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96DEB-2456-3BA6-D4A9-C8297F267869}"/>
              </a:ext>
            </a:extLst>
          </p:cNvPr>
          <p:cNvSpPr txBox="1"/>
          <p:nvPr/>
        </p:nvSpPr>
        <p:spPr>
          <a:xfrm>
            <a:off x="4039601" y="6325710"/>
            <a:ext cx="44631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Anon pages tends to be hotter than file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7D48-1023-F395-D60E-2440ABFE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F525-460C-C28B-3997-99117E88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Improvements to Kernel-based tiering</a:t>
            </a:r>
          </a:p>
          <a:p>
            <a:pPr lvl="1"/>
            <a:r>
              <a:rPr lang="en-US" b="0" i="0" dirty="0">
                <a:effectLst/>
              </a:rPr>
              <a:t>Decoupling Allocation and Reclamation</a:t>
            </a:r>
          </a:p>
          <a:p>
            <a:pPr lvl="1"/>
            <a:r>
              <a:rPr lang="en-US" b="0" i="0" dirty="0">
                <a:effectLst/>
              </a:rPr>
              <a:t>Page Type-Aware Allocation</a:t>
            </a:r>
            <a:endParaRPr lang="en-US" dirty="0"/>
          </a:p>
          <a:p>
            <a:r>
              <a:rPr lang="en-US" dirty="0"/>
              <a:t>Not sure how some of these tie back to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9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7B3-F608-C4C9-DCE4-D99FE076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F54-0307-C469-6A1A-28DD6A98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to Swap backends</a:t>
            </a:r>
          </a:p>
          <a:p>
            <a:pPr marL="0" indent="0">
              <a:buNone/>
            </a:pPr>
            <a:r>
              <a:rPr lang="en-US" dirty="0"/>
              <a:t>   (both are Fastswap extensions)</a:t>
            </a:r>
          </a:p>
          <a:p>
            <a:r>
              <a:rPr lang="en-US" dirty="0"/>
              <a:t>Hermit improves swapping throughput</a:t>
            </a:r>
          </a:p>
          <a:p>
            <a:r>
              <a:rPr lang="en-US" dirty="0"/>
              <a:t>Canvas works with perf isolation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7DAEF-BDEA-81E9-9233-A02327D7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79" y="681037"/>
            <a:ext cx="4627302" cy="2668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3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B289-A715-91C5-F6F1-D2DF354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5D62-9F78-FBCE-1DA2-A11B4861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Key-ideas:</a:t>
            </a:r>
          </a:p>
          <a:p>
            <a:r>
              <a:rPr lang="en-US" dirty="0"/>
              <a:t>Current reclamation is (mostly) synchronous </a:t>
            </a:r>
          </a:p>
          <a:p>
            <a:pPr lvl="1"/>
            <a:r>
              <a:rPr lang="en-US" dirty="0"/>
              <a:t>Adaptive asynchronous reclaim based on swap rate</a:t>
            </a:r>
          </a:p>
          <a:p>
            <a:r>
              <a:rPr lang="en-US" dirty="0"/>
              <a:t> Batched reclaim</a:t>
            </a:r>
          </a:p>
          <a:p>
            <a:pPr lvl="1"/>
            <a:r>
              <a:rPr lang="en-US" dirty="0"/>
              <a:t>To batch TLB flushes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2626A-0AED-D02A-90C9-2A426A6F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23" y="0"/>
            <a:ext cx="7772400" cy="2091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79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907F-770B-FB60-1AAC-BA9C804E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A4509-8EF4-B03C-F187-DB4C3D6C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355" y="4526501"/>
            <a:ext cx="4720872" cy="2331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0AFE5-056F-08E0-7147-2B48E3F2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6" y="1575788"/>
            <a:ext cx="11812868" cy="28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69B8-E213-A1AA-9AB2-05857CA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88A1-A1C3-B214-9421-6CBF97E3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B71111"/>
                </a:solidFill>
                <a:effectLst/>
                <a:latin typeface="Open Sans" panose="020B0606030504020204" pitchFamily="34" charset="0"/>
                <a:hlinkClick r:id="rId2"/>
              </a:rPr>
              <a:t>SRNIC: A Scalable Architecture for RDMA NICs</a:t>
            </a: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b="0" i="0" u="sng" dirty="0">
                <a:solidFill>
                  <a:srgbClr val="B71111"/>
                </a:solidFill>
                <a:effectLst/>
                <a:latin typeface="Open Sans" panose="020B0606030504020204" pitchFamily="34" charset="0"/>
                <a:hlinkClick r:id="rId3"/>
              </a:rPr>
              <a:t>Nu: Achieving Microsecond-Scale Resource Fungibility with Logical Processes</a:t>
            </a: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B71111"/>
                </a:solidFill>
                <a:effectLst/>
                <a:latin typeface="Open Sans" panose="020B0606030504020204" pitchFamily="34" charset="0"/>
                <a:hlinkClick r:id="rId4"/>
              </a:rPr>
              <a:t>Understanding RDMA Microarchitecture Resources for Performance Isolation</a:t>
            </a: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0" dirty="0">
                <a:solidFill>
                  <a:srgbClr val="212529"/>
                </a:solidFill>
                <a:effectLst/>
                <a:latin typeface="system-ui"/>
              </a:rPr>
              <a:t>Persistent Memory Disaggregation for Cloud-Native Relational Databases</a:t>
            </a:r>
            <a:endParaRPr lang="en-US" sz="2000" dirty="0"/>
          </a:p>
          <a:p>
            <a:pPr marL="0" indent="0">
              <a:buNone/>
            </a:pPr>
            <a:r>
              <a:rPr lang="en-US" sz="2000" i="0" dirty="0">
                <a:solidFill>
                  <a:srgbClr val="212529"/>
                </a:solidFill>
                <a:effectLst/>
                <a:latin typeface="system-ui"/>
              </a:rPr>
              <a:t>Propeller: A Profile Guided, Relinking Optimizer for Warehouse Scale Applications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212529"/>
                </a:solidFill>
                <a:effectLst/>
                <a:latin typeface="system-ui"/>
              </a:rPr>
              <a:t>Going Beyond the Limits of SFI: Flexible Hardware-Assisted In-Process Isolation with HFI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12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A6EE2-B590-0334-761B-3A2FD9D04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165" y="382880"/>
            <a:ext cx="8149669" cy="2156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79F449-D25B-EF56-021B-1C2EED09249F}"/>
              </a:ext>
            </a:extLst>
          </p:cNvPr>
          <p:cNvSpPr txBox="1">
            <a:spLocks/>
          </p:cNvSpPr>
          <p:nvPr/>
        </p:nvSpPr>
        <p:spPr>
          <a:xfrm>
            <a:off x="838200" y="2947385"/>
            <a:ext cx="10515600" cy="322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DA898-DE42-715E-C2F3-54A45EBFE948}"/>
              </a:ext>
            </a:extLst>
          </p:cNvPr>
          <p:cNvSpPr txBox="1">
            <a:spLocks/>
          </p:cNvSpPr>
          <p:nvPr/>
        </p:nvSpPr>
        <p:spPr>
          <a:xfrm>
            <a:off x="838200" y="3062795"/>
            <a:ext cx="10515600" cy="311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arxiv.org</a:t>
            </a:r>
            <a:r>
              <a:rPr lang="en-US" sz="2000" dirty="0">
                <a:hlinkClick r:id="rId3"/>
              </a:rPr>
              <a:t>/abs/2303.15375</a:t>
            </a:r>
            <a:endParaRPr lang="en-US" sz="2000" dirty="0"/>
          </a:p>
          <a:p>
            <a:r>
              <a:rPr lang="en-US" sz="2000" dirty="0"/>
              <a:t>CXL hardware “more realistic” numbers</a:t>
            </a:r>
          </a:p>
          <a:p>
            <a:r>
              <a:rPr lang="en-US" sz="2000" dirty="0"/>
              <a:t>Comparison with remote NUMA socket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97B76-3F9C-53ED-679E-6AC191573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866" y="3361159"/>
            <a:ext cx="3877028" cy="3083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151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7C9D-EB77-D0E6-2E66-5CD8A59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88FE-5407-243F-3E13-7BF455D8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2244" cy="4351338"/>
          </a:xfrm>
        </p:spPr>
        <p:txBody>
          <a:bodyPr/>
          <a:lstStyle/>
          <a:p>
            <a:r>
              <a:rPr lang="en-US" dirty="0"/>
              <a:t>2.5-4 times longer</a:t>
            </a:r>
          </a:p>
          <a:p>
            <a:r>
              <a:rPr lang="en-US" dirty="0"/>
              <a:t>Remote NUMA falls short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68DD-674E-94FF-9A5B-8B1DC507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53" y="796969"/>
            <a:ext cx="6714647" cy="53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9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37B0-5525-96E4-1DF3-384243AF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5E7F-DE18-C439-C4E4-7E0A8742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2787"/>
            <a:ext cx="10515600" cy="555096"/>
          </a:xfrm>
        </p:spPr>
        <p:txBody>
          <a:bodyPr>
            <a:normAutofit/>
          </a:bodyPr>
          <a:lstStyle/>
          <a:p>
            <a:r>
              <a:rPr lang="en-US" sz="2000" dirty="0"/>
              <a:t>Emulation with remote socket seems fine to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11CA-54B8-09C9-F8AD-22BAD206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0" y="1825625"/>
            <a:ext cx="10562240" cy="355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40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4C0C-0564-2920-A169-4AB380F6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DSA for copying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EB318-3162-F94D-2132-DB32124F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5625"/>
            <a:ext cx="7772400" cy="422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68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1AE6-DD81-959E-3776-E115A67E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TMTS (Google)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1B4F-BD4C-956A-7048-93E6FA57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367" cy="4351338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25% in tier2 for &lt; 5% perf impact</a:t>
            </a:r>
          </a:p>
          <a:p>
            <a:r>
              <a:rPr lang="en-US" dirty="0"/>
              <a:t>Optane “memory-mode” as tier2</a:t>
            </a:r>
          </a:p>
          <a:p>
            <a:r>
              <a:rPr lang="en-US" dirty="0"/>
              <a:t>100K applications, study with A/B testing</a:t>
            </a:r>
          </a:p>
          <a:p>
            <a:r>
              <a:rPr lang="en-US" dirty="0"/>
              <a:t>HILS vs Non-HILS applications</a:t>
            </a:r>
          </a:p>
          <a:p>
            <a:r>
              <a:rPr lang="en-US" dirty="0"/>
              <a:t>Page promotion/demotion decisions</a:t>
            </a:r>
          </a:p>
          <a:p>
            <a:r>
              <a:rPr lang="en-US" dirty="0"/>
              <a:t>Tiering-aware cluster scheduler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D93F9-ABFC-186A-AC7E-436D9BDA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241" y="1947579"/>
            <a:ext cx="3963094" cy="2269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431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7969-5981-3660-86C9-6479692E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7901-4FA0-DF30-7F43-279AC2C9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49415" cy="4351338"/>
          </a:xfrm>
        </p:spPr>
        <p:txBody>
          <a:bodyPr/>
          <a:lstStyle/>
          <a:p>
            <a:r>
              <a:rPr lang="en-US" dirty="0"/>
              <a:t>Collect A-bit scans and PEBS info</a:t>
            </a:r>
          </a:p>
          <a:p>
            <a:r>
              <a:rPr lang="en-US" dirty="0"/>
              <a:t>Page promotion/demotion decisions in Userspace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FC58E-5442-300C-9A9E-C62D6346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386" y="720283"/>
            <a:ext cx="5524096" cy="524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62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79B1-7848-3372-6991-F7D7E60B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6DC6-10EC-305E-38BB-6F08E1A8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7667" cy="4351338"/>
          </a:xfrm>
        </p:spPr>
        <p:txBody>
          <a:bodyPr/>
          <a:lstStyle/>
          <a:p>
            <a:r>
              <a:rPr lang="en-US" dirty="0"/>
              <a:t>All kinds of eval – very large scale</a:t>
            </a:r>
          </a:p>
          <a:p>
            <a:r>
              <a:rPr lang="en-US" dirty="0"/>
              <a:t>Simple promotion policies</a:t>
            </a:r>
          </a:p>
          <a:p>
            <a:r>
              <a:rPr lang="en-US" i="1" dirty="0"/>
              <a:t>25% memory may be too conservative</a:t>
            </a:r>
            <a:r>
              <a:rPr lang="en-US" dirty="0"/>
              <a:t>; didn’t see a lot of variance in the results given 1000s of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28870-B68C-6515-5D9F-B65BD208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28" y="1317412"/>
            <a:ext cx="4292571" cy="2111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DE0006-5315-1F19-AE5C-0865A4DA8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24"/>
          <a:stretch/>
        </p:blipFill>
        <p:spPr>
          <a:xfrm>
            <a:off x="8297333" y="3519689"/>
            <a:ext cx="3976511" cy="3165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9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70D3-D4CD-9D8E-9FE7-48D65DE0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Pond (Microsoft)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3801-A7FB-14F1-4703-64B665B4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067" cy="4351338"/>
          </a:xfrm>
        </p:spPr>
        <p:txBody>
          <a:bodyPr/>
          <a:lstStyle/>
          <a:p>
            <a:r>
              <a:rPr lang="en-US" dirty="0"/>
              <a:t>Similar but for VMs</a:t>
            </a:r>
          </a:p>
          <a:p>
            <a:r>
              <a:rPr lang="en-US" dirty="0"/>
              <a:t>CXL but with remote-socket emulation (two socket types)</a:t>
            </a:r>
          </a:p>
          <a:p>
            <a:r>
              <a:rPr lang="en-US" i="1" u="sng" dirty="0"/>
              <a:t>Premise</a:t>
            </a:r>
            <a:r>
              <a:rPr lang="en-US" dirty="0"/>
              <a:t>: there’s a lot of untouched/frigid memory for customer VMs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B622D-5A74-D625-1B46-0F677170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66" y="1825625"/>
            <a:ext cx="5855190" cy="33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373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system-ui</vt:lpstr>
      <vt:lpstr>Office Theme</vt:lpstr>
      <vt:lpstr>Memory-tiering Papers</vt:lpstr>
      <vt:lpstr>PowerPoint Presentation</vt:lpstr>
      <vt:lpstr>Latency</vt:lpstr>
      <vt:lpstr>Bandwidth</vt:lpstr>
      <vt:lpstr>Use DSA for copying </vt:lpstr>
      <vt:lpstr>TMTS (Google)</vt:lpstr>
      <vt:lpstr>Architecture</vt:lpstr>
      <vt:lpstr>Takeaways</vt:lpstr>
      <vt:lpstr>Pond (Microsoft)</vt:lpstr>
      <vt:lpstr>Contribution</vt:lpstr>
      <vt:lpstr>TPP (Meta)</vt:lpstr>
      <vt:lpstr>Workload characterization</vt:lpstr>
      <vt:lpstr>Solution</vt:lpstr>
      <vt:lpstr>Swapping works</vt:lpstr>
      <vt:lpstr>Hermit</vt:lpstr>
      <vt:lpstr>Canvas</vt:lpstr>
      <vt:lpstr>Other interesting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Memory-tiering Papers</dc:title>
  <dc:creator>Anil Yelam (c)</dc:creator>
  <cp:lastModifiedBy>Anil Yelam (c)</cp:lastModifiedBy>
  <cp:revision>2</cp:revision>
  <dcterms:created xsi:type="dcterms:W3CDTF">2023-04-27T18:30:41Z</dcterms:created>
  <dcterms:modified xsi:type="dcterms:W3CDTF">2023-04-28T06:16:53Z</dcterms:modified>
</cp:coreProperties>
</file>