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73" r:id="rId3"/>
    <p:sldId id="274" r:id="rId4"/>
    <p:sldId id="266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/>
    <p:restoredTop sz="87429"/>
  </p:normalViewPr>
  <p:slideViewPr>
    <p:cSldViewPr snapToGrid="0">
      <p:cViewPr varScale="1">
        <p:scale>
          <a:sx n="134" d="100"/>
          <a:sy n="134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9:33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24575,'18'0'0,"5"0"0,-15 11 0,8-9 0,-9 9 0,5-6 0,0 2 0,5 5 0,-3 0 0,8 5 0,-8-9 0,14 14 0,-14-19 0,25 18 0,-28-13 0,32 9 0,-38-5 0,38 6 0,-33-5 0,29 10 0,-24-15 0,18 13 0,-18-13 0,18 15 0,-23-10 0,22 10 0,-23-15 0,24 19 0,-18-23 0,13 17 0,-15-20 0,16 21 0,-9-18 0,-2 22 0,-2-23 0,-9 8 0,5-6 0,5 2 0,-3 5 0,-2 0 0,-2-6 0,-3 0 0,0-1 0,3-4 0,2 5 0,2 5 0,3-9 0,-10 14 0,4-14 0,-5 8 0,6-3 0,0 0 0,0-2 0,-5 0 0,4-3 0,-10 8 0,10-8 0,-5 3 0,1 0 0,4-3 0,-5 14 0,1-8 0,4 4 0,-5-7 0,1-5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24575,'19'0'0,"-7"11"0,-1-8 0,-10 13 0,10-15 0,-5 10 0,6-10 0,0 15 0,-5-8 0,14 20 0,-11-19 0,12 23 0,-9-22 0,9 28 0,-12-21 0,27 27 0,-32-28 0,38 33 0,-32-32 0,33 38 0,-34-38 0,28 33 0,-29-34 0,25 23 0,-20-30 0,20 23 0,-25-23 0,18 14 0,-25-11 0,14 5 0,-9-8 0,10 7 0,-9-10 0,3 6 0,-5-5 0,0 4 0,1-5 0,4 1 0,-5-2 0,6-5 0,0 6 0,-5 6 0,4-4 0,1 2 0,-4-4 0,8 0 0,-10 1 0,6 9 0,0-8 0,6 15 0,-5-10 0,-1 10 0,-1-15 0,-5 3 0,1-6 0,4-4 0,-10 10 0,10-10 0,-4 10 0,5-10 0,-6 10 0,-11-10 0,-3 5 0,-9-6 0,5 0 0,-1 0 0,1 0 0,0 0 0,6-11 0,-5 8 0,4-7 0,1 4 0,-5 5 0,10-10 0,-15 10 0,8-4 0,-10 5 0,6-6 0,0 5 0,0-4 0,-5-1 0,4 5 0,-10-10 0,9 10 0,-3-10 0,5 10 0,-5-10 0,3 10 0,-3-10 0,5 10 0,0-5 0,5 1 0,-3 4 0,3-5 0,-5 1 0,0 4 0,0-10 0,5 4 0,-3 1 0,3 0 0,0 1 0,-4 4 0,21-5 0,-7 6 0,14 0 0,-5 0 0,0 0 0,0 0 0,-5 11 0,3-8 0,-3 7 0,0-4 0,3-5 0,-3 10 0,5-10 0,0 10 0,0-10 0,0 10 0,-5-5 0,9 6 0,-8-5 0,9 4 0,-5-5 0,0 7 0,0-7 0,0 0 0,0-6 0,-5 5 0,-2 2 0,1-1 0,0 0 0,6-6 0,-5 5 0,4 2 0,-5-1 0,6 0 0,-5-1 0,4-4 0,-5 5 0,1-1 0,4-4 0,-10 10 0,10-10 0,-5 5 0,6-6 0,1 0 0,-1 5 0,0-4 0,-6 10 0,5-10 0,-4 5 0,-1-1 0,5-4 0,-4 5 0,-1-1 0,5-4 0,-4 5 0,-1-17 0,0 3 0,-6-9 0,0 5 0,0-6 0,0 5 0,-11-4 0,8 5 0,-13-6 0,15 5 0,-4-10 0,-1 15 0,5-13 0,-4 13 0,5-20 0,-6 18 0,5-16 0,-4 18 0,-1-15 0,5 10 0,-4-10 0,15 15 0,-7-8 0,8 9 0,-11-5 0,0 0 0,0 0 0,0 0 0,0 0 0,-11 0 0,8 0 0,-13 0 0,15 0 0,-4 0 0,5-5 0,0 3 0,-6 2 0,5 2 0,-10 8 0,10-3 0,-4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24575,'9'5'0,"7"4"0,9 8 0,7 6 0,5 4 0,-3-1 0,-4-3 0,-6-4 0,-11-9 0,-2 2 0,-1-4 0,9 7 0,8 5 0,3 2 0,-3-1 0,-5-5 0,-9-6 0,-4-7 0,-5-3 0,-5-2 0,-1-1 0,0-1 0,-1-1 0,1-1 0,0 1 0,-1 1 0,0-1 0,-3-4 0,0-2 0,0-5 0,-1-4 0,0-6 0,0-1 0,0 2 0,1 5 0,-1 3 0,4 7 0,-2-1 0,4 6 0,-1-1 0,0-1 0,1-2 0,0 2 0,1-3 0,0 2 0,-3-3 0,2 3 0,-3-4 0,3 5 0,-1-2 0,-1 0 0,-1 0 0,0 2 0,-1-1 0,0 0 0,1 1 0,-1-2 0,4 3 0,-5-3 0,4-2 0,-2 4 0,-1-6 0,0 6 0,-2-1 0,-1-1 0,1 2 0,0-1 0,3 2 0,0 0 0,0 4 0,1 0 0,0 0 0,1-1 0,2-1 0,-2 1 0,0 0 0,-1 0 0,-2 1 0,1 0 0,1 2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527 132 24575,'-15'0'0,"-10"0"0,-15-5 0,-12-5 0,-11-6 0,0-5 0,3 1 0,10 3 0,17 3 0,12 6 0,11 4 0,4-1 0,2 4 0,0-2 0,1 3 0,-1 0 0,1 0 0,-1 0 0,2-2 0,1 0 0,-1 1 0,-1-1 0,-2 2 0,-2 0 0,2 0 0,-1 0 0,0 0 0,1 0 0,-2 0 0,2 0 0,0 0 0,1 0 0,2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24575,'0'15'0,"0"15"0,0 15 0,0 15 0,0 2 0,2 1 0,6-3 0,8-3 0,9 3 0,6 2 0,7 11 0,4 9 0,-19-37 0,1 1 0,22 40 0,-7-17 0,-8-19 0,-10-18 0,-10-16 0,-2-3 0,-5-9 0,0 1 0,1 6 0,7 15 0,15 36 0,-5-17 0,1 3 0,4 7 0,0 0 0,0-2 0,-1-2 0,13 22 0,-13-26 0,-12-20 0,-6-17 0,-4-2 0,-4-8 0,0 0 0,-3 0 0,-1-2 0,-4 0 0,-4-2 0,0 0 0,-2 0 0,1-2 0,1 0 0,0-1 0,0 1 0,-1 0 0,-1 0 0,-1-2 0,-1 0 0,0 1 0,0 0 0,0-1 0,2 1 0,1-1 0,2-1 0,1-2 0,1 0 0,2 0 0,0 1 0,0 1 0,0 1 0,2-1 0,1-3 0,0 7 0,0-4 0,-1 4 0,-1-1 0,1-1 0,0 0 0,-1 3 0,1 0 0,-1 3 0,1-1 0,1 0 0,-1-1 0,1-2 0,0 5 0,1-4 0,0 4 0,-1-2 0,0 0 0,0 0 0,-1 0 0,2 1 0,1-1 0,1 3 0,1 25 0,0 7 0,0-1 0,0-8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3 671 24575,'0'-22'0,"0"-22"0,0-32 0,0-15 0,-2 5 0,2 19 0,-1 26 0,1 18 0,2 8 0,-2 9 0,0-4 0,0 0 0,0-2 0,0 1 0,0 3 0,0 2 0,0 1 0,0-1 0,2 1 0,2-4 0,2-4 0,0-3 0,-2-3 0,-2 2 0,-2 5 0,0 1 0,0 3 0,1 1 0,2 1 0,0 1 0,-1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21:06:1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24575,'66'39'0,"13"8"0,-29-14 0,2 2 0,1 0 0,-2 0 0,-4-2 0,-3-1 0,30 24 0,-16-10 0,-13-8 0,-5-3 0,3 2 0,10 7 0,13 4 0,13 4 0,-35-26 0,1 0 0,40 23 0,-6-4 0,-13-5 0,-18-5 0,-9-6 0,-8-2 0,-4 0 0,2 0 0,-2 2 0,2 2 0,1 3 0,0 5 0,1 4 0,0 2 0,2 2 0,-2-2 0,-4-7 0,-6-9 0,-9-10 0,-4-8 0,-3-3 0,-1-1 0,7 10 0,10 18 0,14 21 0,15 20 0,4 1 0,-3-3 0,-7-12 0,-9-9 0,-1-2 0,-2 0 0,-1-1 0,0-2 0,-5-5 0,-3-7 0,-7-8 0,-5-9 0,-1-7 0,-7-4 0,3-3 0,-4-2 0,0 1 0,-1 0 0,0 0 0,5 15 0,7 22 0,13 30 0,-9-24 0,1 2 0,2-1 0,-1 0 0,16 33 0,-9-26 0,-9-22 0,-8-16 0,-3-7 0,-5-4 0,-1-1 0,1-1 0,4 9 0,4 12 0,6 15 0,2 9 0,1-3 0,-4-9 0,-2-13 0,-9-13 0,-1-6 0,-7-9 0,-3-3 0,-1-2 0,0 0 0,-1-2 0,1-2 0,-2-1 0,-1 0 0,-1-1 0,-1 1 0,-1 0 0,1-1 0,1 1 0,1 1 0,1 1 0,2 2 0,-1-1 0,4 5 0,-1 0 0,3 2 0,-2 1 0,0-4 0,1 5 0,-1-1 0,1 1 0,-1 0 0,-1 0 0,0 1 0,0 1 0,2-3 0,1 3 0,1-4 0,0 4 0,0-3 0,0 3 0,-1-7 0,1 7 0,0-5 0,1 4 0,2-1 0,3 2 0,2 3 0,2 4 0,2 2 0,0 0 0,4 4 0,-4-5 0,2 4 0,-4-4 0,3 1 0,-1 1 0,0-1 0,-1-1 0,0 0 0,-1-1 0,1 0 0,-2-1 0,0-1 0,-1-2 0,-1 2 0,-1-4 0,1 3 0,-3-2 0,2 0 0,0-1 0,1 0 0,-1 0 0,0 1 0,1 0 0,-1 1 0,2-1 0,-1 1 0,0 0 0,0-1 0,0 1 0,1 0 0,1 2 0,-1 1 0,0 1 0,1 0 0,1-2 0,-1 1 0,-1 1 0,-1-3 0,0 4 0,0-5 0,-1 2 0,0-2 0,0 2 0,2 1 0,-2-2 0,3 1 0,-2 0 0,1-3 0,-1 2 0,-2-2 0,-1 0 0,1 1 0,0 0 0,0-3 0,-2-3 0,-2-3 0,0-4 0,1-1 0,1 0 0,0 0 0,0 1 0,0 1 0,0 2 0,0 1 0,0 0 0,0 0 0,0 0 0,0-3 0,0-1 0,0-4 0,0-3 0,1-4 0,3 0 0,0 1 0,2 2 0,-3 4 0,0-1 0,0 2 0,-1 1 0,2-1 0,0 2 0,0-1 0,-2 1 0,0 2 0,-2 0 0,0 0 0,2 0 0,-1 0 0,1 0 0,0 1 0,-2-1 0,0 0 0,0 3 0,0-2 0,0 3 0,0-1 0,0 0 0,0 0 0,0 0 0,0 1 0,0-1 0,0 0 0,0 1 0,0-2 0,0 1 0,0 2 0,-2 0 0,-1 1 0,1 2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that the big ones dominate?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fraction of the calls cause a fault in the faulting IP and the locations higher in the stack?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Color coding: just color the leaf nodes. Or just the top faulting locations.</a:t>
            </a:r>
          </a:p>
          <a:p>
            <a:r>
              <a:rPr lang="en-US" dirty="0"/>
              <a:t>Sanity check with the previous numbers</a:t>
            </a:r>
          </a:p>
          <a:p>
            <a:r>
              <a:rPr lang="en-US" dirty="0"/>
              <a:t>Talk to </a:t>
            </a:r>
            <a:r>
              <a:rPr lang="en-US" dirty="0" err="1"/>
              <a:t>Deians</a:t>
            </a:r>
            <a:r>
              <a:rPr lang="en-US" dirty="0"/>
              <a:t> students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325-88B7-3522-68BA-55A9F275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DC59-A2ED-EF00-5732-773C7776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Memcached Fault Flame Graph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56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75B-F9FF-EE21-D730-DA962E0E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35D4CA-4524-B446-80B1-5A88628DB469}"/>
              </a:ext>
            </a:extLst>
          </p:cNvPr>
          <p:cNvSpPr txBox="1"/>
          <p:nvPr/>
        </p:nvSpPr>
        <p:spPr>
          <a:xfrm>
            <a:off x="5084124" y="243796"/>
            <a:ext cx="6336350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Data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Unknown locations: </a:t>
            </a:r>
            <a:r>
              <a:rPr lang="en-US" sz="1400" dirty="0" err="1"/>
              <a:t>libevent</a:t>
            </a:r>
            <a:r>
              <a:rPr lang="en-US" sz="14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Locations often off by a few lines; would be challenging for other apps. </a:t>
            </a:r>
            <a:r>
              <a:rPr lang="en-US" sz="1400" i="1" dirty="0"/>
              <a:t>macros</a:t>
            </a:r>
            <a:r>
              <a:rPr lang="en-US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Unwrapped </a:t>
            </a:r>
            <a:r>
              <a:rPr lang="en-US" sz="1400" dirty="0" err="1"/>
              <a:t>inlined</a:t>
            </a:r>
            <a:r>
              <a:rPr lang="en-US" sz="1400" dirty="0"/>
              <a:t>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EF4CF-BB99-AAD4-EDA9-BBA53FC8FBB7}"/>
              </a:ext>
            </a:extLst>
          </p:cNvPr>
          <p:cNvSpPr txBox="1"/>
          <p:nvPr/>
        </p:nvSpPr>
        <p:spPr>
          <a:xfrm>
            <a:off x="5084123" y="1352260"/>
            <a:ext cx="6336351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Some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Read followed by write is very common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less unique locations than we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Unknown main locations due to thread entry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Trying to understand the small medleys, lot of them disappear at higher mem 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6EF442-B275-A800-26AA-D76C68B0D2BF}"/>
                  </a:ext>
                </a:extLst>
              </p14:cNvPr>
              <p14:cNvContentPartPr/>
              <p14:nvPr/>
            </p14:nvContentPartPr>
            <p14:xfrm>
              <a:off x="3648420" y="2435040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6EF442-B275-A800-26AA-D76C68B0D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9420" y="24260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48F5BB-7827-4D12-884D-BEEA65A0F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" y="3246894"/>
            <a:ext cx="12185532" cy="3611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F52A5C-32B7-2259-494D-DF86B1B35441}"/>
                  </a:ext>
                </a:extLst>
              </p14:cNvPr>
              <p14:cNvContentPartPr/>
              <p14:nvPr/>
            </p14:nvContentPartPr>
            <p14:xfrm>
              <a:off x="4525748" y="3888994"/>
              <a:ext cx="363960" cy="22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F52A5C-32B7-2259-494D-DF86B1B354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6739" y="3879994"/>
                <a:ext cx="381617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234EFA-C5CE-16AD-4463-506BAC59F66D}"/>
                  </a:ext>
                </a:extLst>
              </p14:cNvPr>
              <p14:cNvContentPartPr/>
              <p14:nvPr/>
            </p14:nvContentPartPr>
            <p14:xfrm>
              <a:off x="7766725" y="3586813"/>
              <a:ext cx="320400" cy="35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234EFA-C5CE-16AD-4463-506BAC59F6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7735" y="3577813"/>
                <a:ext cx="338020" cy="368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500547-9028-8792-BDE9-3D157313F656}"/>
              </a:ext>
            </a:extLst>
          </p:cNvPr>
          <p:cNvSpPr txBox="1"/>
          <p:nvPr/>
        </p:nvSpPr>
        <p:spPr>
          <a:xfrm>
            <a:off x="3690367" y="3496235"/>
            <a:ext cx="1182183" cy="44627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</a:rPr>
              <a:t>Set path</a:t>
            </a:r>
          </a:p>
        </p:txBody>
      </p:sp>
      <p:sp>
        <p:nvSpPr>
          <p:cNvPr id="8" name="CuadroTexto 35">
            <a:extLst>
              <a:ext uri="{FF2B5EF4-FFF2-40B4-BE49-F238E27FC236}">
                <a16:creationId xmlns:a16="http://schemas.microsoft.com/office/drawing/2014/main" id="{0D91AF95-19F0-B758-FEE5-531FFE2626D9}"/>
              </a:ext>
            </a:extLst>
          </p:cNvPr>
          <p:cNvSpPr txBox="1"/>
          <p:nvPr/>
        </p:nvSpPr>
        <p:spPr>
          <a:xfrm>
            <a:off x="6939514" y="3179752"/>
            <a:ext cx="1364412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Get path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AE531-4110-A950-8B82-B31AD7B72D96}"/>
              </a:ext>
            </a:extLst>
          </p:cNvPr>
          <p:cNvGrpSpPr/>
          <p:nvPr/>
        </p:nvGrpSpPr>
        <p:grpSpPr>
          <a:xfrm>
            <a:off x="4818402" y="4027325"/>
            <a:ext cx="189720" cy="188640"/>
            <a:chOff x="5725859" y="4141607"/>
            <a:chExt cx="18972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DAC9D2-90EC-D35C-B2E6-70750BE1593E}"/>
                    </a:ext>
                  </a:extLst>
                </p14:cNvPr>
                <p14:cNvContentPartPr/>
                <p14:nvPr/>
              </p14:nvContentPartPr>
              <p14:xfrm>
                <a:off x="5770859" y="4141607"/>
                <a:ext cx="14148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DAC9D2-90EC-D35C-B2E6-70750BE159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1859" y="4132625"/>
                  <a:ext cx="159120" cy="199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8AAE33-8B14-C8C0-F48A-2766DE890DD8}"/>
                    </a:ext>
                  </a:extLst>
                </p14:cNvPr>
                <p14:cNvContentPartPr/>
                <p14:nvPr/>
              </p14:nvContentPartPr>
              <p14:xfrm>
                <a:off x="5725859" y="4282727"/>
                <a:ext cx="189720" cy="4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8AAE33-8B14-C8C0-F48A-2766DE890D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6876" y="4273727"/>
                  <a:ext cx="207327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654412-A897-ADB1-1856-46A643AC11B4}"/>
              </a:ext>
            </a:extLst>
          </p:cNvPr>
          <p:cNvGrpSpPr/>
          <p:nvPr/>
        </p:nvGrpSpPr>
        <p:grpSpPr>
          <a:xfrm>
            <a:off x="755802" y="4812845"/>
            <a:ext cx="246600" cy="581040"/>
            <a:chOff x="1663259" y="4927127"/>
            <a:chExt cx="24660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313FEE-EDFB-CD6F-E2ED-11494F6BC393}"/>
                    </a:ext>
                  </a:extLst>
                </p14:cNvPr>
                <p14:cNvContentPartPr/>
                <p14:nvPr/>
              </p14:nvContentPartPr>
              <p14:xfrm>
                <a:off x="1663259" y="4927127"/>
                <a:ext cx="238320" cy="57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313FEE-EDFB-CD6F-E2ED-11494F6BC3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4259" y="4918127"/>
                  <a:ext cx="2559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A08D01-7549-4A6F-8631-757A5596CE52}"/>
                    </a:ext>
                  </a:extLst>
                </p14:cNvPr>
                <p14:cNvContentPartPr/>
                <p14:nvPr/>
              </p14:nvContentPartPr>
              <p14:xfrm>
                <a:off x="1896179" y="5266607"/>
                <a:ext cx="13680" cy="24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A08D01-7549-4A6F-8631-757A5596CE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179" y="5257607"/>
                  <a:ext cx="31320" cy="25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264F93-3A12-09BE-39C7-13429B0175B9}"/>
              </a:ext>
            </a:extLst>
          </p:cNvPr>
          <p:cNvSpPr txBox="1"/>
          <p:nvPr/>
        </p:nvSpPr>
        <p:spPr>
          <a:xfrm>
            <a:off x="-18705" y="4458439"/>
            <a:ext cx="15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 code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60C44-0781-530A-464C-66E62F9EB77E}"/>
              </a:ext>
            </a:extLst>
          </p:cNvPr>
          <p:cNvSpPr txBox="1"/>
          <p:nvPr/>
        </p:nvSpPr>
        <p:spPr>
          <a:xfrm>
            <a:off x="1648731" y="3967139"/>
            <a:ext cx="1158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LRU code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685111-295A-BA6D-C3B6-788A03266796}"/>
                  </a:ext>
                </a:extLst>
              </p14:cNvPr>
              <p14:cNvContentPartPr/>
              <p14:nvPr/>
            </p14:nvContentPartPr>
            <p14:xfrm>
              <a:off x="2463043" y="4372038"/>
              <a:ext cx="940680" cy="109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685111-295A-BA6D-C3B6-788A032667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4046" y="4363038"/>
                <a:ext cx="958313" cy="11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B21-D80A-27A8-CD57-43DFFCD2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(50% mem)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C956B-43CA-8007-93A9-C967551D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912"/>
            <a:ext cx="12192222" cy="36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75B-F9FF-EE21-D730-DA962E0E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97CF-502E-6CB6-3A32-E0F31F4E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Faults</a:t>
            </a:r>
          </a:p>
          <a:p>
            <a:pPr lvl="1"/>
            <a:r>
              <a:rPr lang="en-US" dirty="0"/>
              <a:t>Mostly just one place: new slab allocation on writes</a:t>
            </a:r>
          </a:p>
          <a:p>
            <a:pPr lvl="1"/>
            <a:r>
              <a:rPr lang="en-US" dirty="0"/>
              <a:t>These might be important in the CXL world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AC8F811-9748-BEEF-65E8-B6BC9139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04"/>
          <a:stretch/>
        </p:blipFill>
        <p:spPr>
          <a:xfrm>
            <a:off x="522000" y="3429000"/>
            <a:ext cx="11147999" cy="29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4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5D16-511F-45F0-8ABF-757EC65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3BBF-F957-5CCD-2AF6-D6553B54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meetings (Mar 8</a:t>
            </a:r>
            <a:r>
              <a:rPr lang="en-US" baseline="30000" dirty="0"/>
              <a:t>th</a:t>
            </a:r>
            <a:r>
              <a:rPr lang="en-US" dirty="0"/>
              <a:t>, 15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OSDI Rebuttal – Mar 6</a:t>
            </a:r>
            <a:r>
              <a:rPr lang="en-US" baseline="30000" dirty="0"/>
              <a:t>th</a:t>
            </a:r>
            <a:r>
              <a:rPr lang="en-US" dirty="0"/>
              <a:t> to 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More flame graphs: Redis, PARSEC and Graph</a:t>
            </a:r>
          </a:p>
        </p:txBody>
      </p:sp>
    </p:spTree>
    <p:extLst>
      <p:ext uri="{BB962C8B-B14F-4D97-AF65-F5344CB8AC3E}">
        <p14:creationId xmlns:p14="http://schemas.microsoft.com/office/powerpoint/2010/main" val="347204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16736</TotalTime>
  <Words>192</Words>
  <Application>Microsoft Macintosh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Slack-Lato</vt:lpstr>
      <vt:lpstr>Office Theme</vt:lpstr>
      <vt:lpstr>Outline</vt:lpstr>
      <vt:lpstr>Memcached</vt:lpstr>
      <vt:lpstr>Memcached (50% mem)</vt:lpstr>
      <vt:lpstr>Memcached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9</cp:revision>
  <dcterms:created xsi:type="dcterms:W3CDTF">2023-02-08T01:30:20Z</dcterms:created>
  <dcterms:modified xsi:type="dcterms:W3CDTF">2023-03-01T23:45:11Z</dcterms:modified>
</cp:coreProperties>
</file>