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5" r:id="rId2"/>
    <p:sldId id="275" r:id="rId3"/>
    <p:sldId id="276" r:id="rId4"/>
    <p:sldId id="278" r:id="rId5"/>
    <p:sldId id="279" r:id="rId6"/>
    <p:sldId id="283" r:id="rId7"/>
    <p:sldId id="280" r:id="rId8"/>
    <p:sldId id="284" r:id="rId9"/>
    <p:sldId id="282" r:id="rId10"/>
    <p:sldId id="285" r:id="rId11"/>
    <p:sldId id="286" r:id="rId12"/>
    <p:sldId id="287" r:id="rId13"/>
    <p:sldId id="289" r:id="rId14"/>
    <p:sldId id="288" r:id="rId15"/>
    <p:sldId id="281" r:id="rId16"/>
    <p:sldId id="290" r:id="rId17"/>
    <p:sldId id="263" r:id="rId18"/>
    <p:sldId id="273" r:id="rId19"/>
    <p:sldId id="274" r:id="rId20"/>
    <p:sldId id="26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9"/>
    <p:restoredTop sz="86746"/>
  </p:normalViewPr>
  <p:slideViewPr>
    <p:cSldViewPr snapToGrid="0">
      <p:cViewPr varScale="1">
        <p:scale>
          <a:sx n="133" d="100"/>
          <a:sy n="133" d="100"/>
        </p:scale>
        <p:origin x="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9:33:1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24575,'18'0'0,"5"0"0,-15 11 0,8-9 0,-9 9 0,5-6 0,0 2 0,5 5 0,-3 0 0,8 5 0,-8-9 0,14 14 0,-14-19 0,25 18 0,-28-13 0,32 9 0,-38-5 0,38 6 0,-33-5 0,29 10 0,-24-15 0,18 13 0,-18-13 0,18 15 0,-23-10 0,22 10 0,-23-15 0,24 19 0,-18-23 0,13 17 0,-15-20 0,16 21 0,-9-18 0,-2 22 0,-2-23 0,-9 8 0,5-6 0,5 2 0,-3 5 0,-2 0 0,-2-6 0,-3 0 0,0-1 0,3-4 0,2 5 0,2 5 0,3-9 0,-10 14 0,4-14 0,-5 8 0,6-3 0,0 0 0,0-2 0,-5 0 0,4-3 0,-10 8 0,10-8 0,-5 3 0,1 0 0,4-3 0,-5 14 0,1-8 0,4 4 0,-5-7 0,1-5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24575,'19'0'0,"-7"11"0,-1-8 0,-10 13 0,10-15 0,-5 10 0,6-10 0,0 15 0,-5-8 0,14 20 0,-11-19 0,12 23 0,-9-22 0,9 28 0,-12-21 0,27 27 0,-32-28 0,38 33 0,-32-32 0,33 38 0,-34-38 0,28 33 0,-29-34 0,25 23 0,-20-30 0,20 23 0,-25-23 0,18 14 0,-25-11 0,14 5 0,-9-8 0,10 7 0,-9-10 0,3 6 0,-5-5 0,0 4 0,1-5 0,4 1 0,-5-2 0,6-5 0,0 6 0,-5 6 0,4-4 0,1 2 0,-4-4 0,8 0 0,-10 1 0,6 9 0,0-8 0,6 15 0,-5-10 0,-1 10 0,-1-15 0,-5 3 0,1-6 0,4-4 0,-10 10 0,10-10 0,-4 10 0,5-10 0,-6 10 0,-11-10 0,-3 5 0,-9-6 0,5 0 0,-1 0 0,1 0 0,0 0 0,6-11 0,-5 8 0,4-7 0,1 4 0,-5 5 0,10-10 0,-15 10 0,8-4 0,-10 5 0,6-6 0,0 5 0,0-4 0,-5-1 0,4 5 0,-10-10 0,9 10 0,-3-10 0,5 10 0,-5-10 0,3 10 0,-3-10 0,5 10 0,0-5 0,5 1 0,-3 4 0,3-5 0,-5 1 0,0 4 0,0-10 0,5 4 0,-3 1 0,3 0 0,0 1 0,-4 4 0,21-5 0,-7 6 0,14 0 0,-5 0 0,0 0 0,0 0 0,-5 11 0,3-8 0,-3 7 0,0-4 0,3-5 0,-3 10 0,5-10 0,0 10 0,0-10 0,0 10 0,-5-5 0,9 6 0,-8-5 0,9 4 0,-5-5 0,0 7 0,0-7 0,0 0 0,0-6 0,-5 5 0,-2 2 0,1-1 0,0 0 0,6-6 0,-5 5 0,4 2 0,-5-1 0,6 0 0,-5-1 0,4-4 0,-5 5 0,1-1 0,4-4 0,-10 10 0,10-10 0,-5 5 0,6-6 0,1 0 0,-1 5 0,0-4 0,-6 10 0,5-10 0,-4 5 0,-1-1 0,5-4 0,-4 5 0,-1-1 0,5-4 0,-4 5 0,-1-17 0,0 3 0,-6-9 0,0 5 0,0-6 0,0 5 0,-11-4 0,8 5 0,-13-6 0,15 5 0,-4-10 0,-1 15 0,5-13 0,-4 13 0,5-20 0,-6 18 0,5-16 0,-4 18 0,-1-15 0,5 10 0,-4-10 0,15 15 0,-7-8 0,8 9 0,-11-5 0,0 0 0,0 0 0,0 0 0,0 0 0,-11 0 0,8 0 0,-13 0 0,15 0 0,-4 0 0,5-5 0,0 3 0,-6 2 0,5 2 0,-10 8 0,10-3 0,-4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24575,'9'5'0,"7"4"0,9 8 0,7 6 0,5 4 0,-3-1 0,-4-3 0,-6-4 0,-11-9 0,-2 2 0,-1-4 0,9 7 0,8 5 0,3 2 0,-3-1 0,-5-5 0,-9-6 0,-4-7 0,-5-3 0,-5-2 0,-1-1 0,0-1 0,-1-1 0,1-1 0,0 1 0,-1 1 0,0-1 0,-3-4 0,0-2 0,0-5 0,-1-4 0,0-6 0,0-1 0,0 2 0,1 5 0,-1 3 0,4 7 0,-2-1 0,4 6 0,-1-1 0,0-1 0,1-2 0,0 2 0,1-3 0,0 2 0,-3-3 0,2 3 0,-3-4 0,3 5 0,-1-2 0,-1 0 0,-1 0 0,0 2 0,-1-1 0,0 0 0,1 1 0,-1-2 0,4 3 0,-5-3 0,4-2 0,-2 4 0,-1-6 0,0 6 0,-2-1 0,-1-1 0,1 2 0,0-1 0,3 2 0,0 0 0,0 4 0,1 0 0,0 0 0,1-1 0,2-1 0,-2 1 0,0 0 0,-1 0 0,-2 1 0,1 0 0,1 2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527 132 24575,'-15'0'0,"-10"0"0,-15-5 0,-12-5 0,-11-6 0,0-5 0,3 1 0,10 3 0,17 3 0,12 6 0,11 4 0,4-1 0,2 4 0,0-2 0,1 3 0,-1 0 0,1 0 0,-1 0 0,2-2 0,1 0 0,-1 1 0,-1-1 0,-2 2 0,-2 0 0,2 0 0,-1 0 0,0 0 0,1 0 0,-2 0 0,2 0 0,0 0 0,1 0 0,2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24575,'0'15'0,"0"15"0,0 15 0,0 15 0,0 2 0,2 1 0,6-3 0,8-3 0,9 3 0,6 2 0,7 11 0,4 9 0,-19-37 0,1 1 0,22 40 0,-7-17 0,-8-19 0,-10-18 0,-10-16 0,-2-3 0,-5-9 0,0 1 0,1 6 0,7 15 0,15 36 0,-5-17 0,1 3 0,4 7 0,0 0 0,0-2 0,-1-2 0,13 22 0,-13-26 0,-12-20 0,-6-17 0,-4-2 0,-4-8 0,0 0 0,-3 0 0,-1-2 0,-4 0 0,-4-2 0,0 0 0,-2 0 0,1-2 0,1 0 0,0-1 0,0 1 0,-1 0 0,-1 0 0,-1-2 0,-1 0 0,0 1 0,0 0 0,0-1 0,2 1 0,1-1 0,2-1 0,1-2 0,1 0 0,2 0 0,0 1 0,0 1 0,0 1 0,2-1 0,1-3 0,0 7 0,0-4 0,-1 4 0,-1-1 0,1-1 0,0 0 0,-1 3 0,1 0 0,-1 3 0,1-1 0,1 0 0,-1-1 0,1-2 0,0 5 0,1-4 0,0 4 0,-1-2 0,0 0 0,0 0 0,-1 0 0,2 1 0,1-1 0,1 3 0,1 25 0,0 7 0,0-1 0,0-8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3 671 24575,'0'-22'0,"0"-22"0,0-32 0,0-15 0,-2 5 0,2 19 0,-1 26 0,1 18 0,2 8 0,-2 9 0,0-4 0,0 0 0,0-2 0,0 1 0,0 3 0,0 2 0,0 1 0,0-1 0,2 1 0,2-4 0,2-4 0,0-3 0,-2-3 0,-2 2 0,-2 5 0,0 1 0,0 3 0,1 1 0,2 1 0,0 1 0,-1 3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24575,'66'39'0,"13"8"0,-29-14 0,2 2 0,1 0 0,-2 0 0,-4-2 0,-3-1 0,30 24 0,-16-10 0,-13-8 0,-5-3 0,3 2 0,10 7 0,13 4 0,13 4 0,-35-26 0,1 0 0,40 23 0,-6-4 0,-13-5 0,-18-5 0,-9-6 0,-8-2 0,-4 0 0,2 0 0,-2 2 0,2 2 0,1 3 0,0 5 0,1 4 0,0 2 0,2 2 0,-2-2 0,-4-7 0,-6-9 0,-9-10 0,-4-8 0,-3-3 0,-1-1 0,7 10 0,10 18 0,14 21 0,15 20 0,4 1 0,-3-3 0,-7-12 0,-9-9 0,-1-2 0,-2 0 0,-1-1 0,0-2 0,-5-5 0,-3-7 0,-7-8 0,-5-9 0,-1-7 0,-7-4 0,3-3 0,-4-2 0,0 1 0,-1 0 0,0 0 0,5 15 0,7 22 0,13 30 0,-9-24 0,1 2 0,2-1 0,-1 0 0,16 33 0,-9-26 0,-9-22 0,-8-16 0,-3-7 0,-5-4 0,-1-1 0,1-1 0,4 9 0,4 12 0,6 15 0,2 9 0,1-3 0,-4-9 0,-2-13 0,-9-13 0,-1-6 0,-7-9 0,-3-3 0,-1-2 0,0 0 0,-1-2 0,1-2 0,-2-1 0,-1 0 0,-1-1 0,-1 1 0,-1 0 0,1-1 0,1 1 0,1 1 0,1 1 0,2 2 0,-1-1 0,4 5 0,-1 0 0,3 2 0,-2 1 0,0-4 0,1 5 0,-1-1 0,1 1 0,-1 0 0,-1 0 0,0 1 0,0 1 0,2-3 0,1 3 0,1-4 0,0 4 0,0-3 0,0 3 0,-1-7 0,1 7 0,0-5 0,1 4 0,2-1 0,3 2 0,2 3 0,2 4 0,2 2 0,0 0 0,4 4 0,-4-5 0,2 4 0,-4-4 0,3 1 0,-1 1 0,0-1 0,-1-1 0,0 0 0,-1-1 0,1 0 0,-2-1 0,0-1 0,-1-2 0,-1 2 0,-1-4 0,1 3 0,-3-2 0,2 0 0,0-1 0,1 0 0,-1 0 0,0 1 0,1 0 0,-1 1 0,2-1 0,-1 1 0,0 0 0,0-1 0,0 1 0,1 0 0,1 2 0,-1 1 0,0 1 0,1 0 0,1-2 0,-1 1 0,-1 1 0,-1-3 0,0 4 0,0-5 0,-1 2 0,0-2 0,0 2 0,2 1 0,-2-2 0,3 1 0,-2 0 0,1-3 0,-1 2 0,-2-2 0,-1 0 0,1 1 0,0 0 0,0-3 0,-2-3 0,-2-3 0,0-4 0,1-1 0,1 0 0,0 0 0,0 1 0,0 1 0,0 2 0,0 1 0,0 0 0,0 0 0,0 0 0,0-3 0,0-1 0,0-4 0,0-3 0,1-4 0,3 0 0,0 1 0,2 2 0,-3 4 0,0-1 0,0 2 0,-1 1 0,2-1 0,0 2 0,0-1 0,-2 1 0,0 2 0,-2 0 0,0 0 0,2 0 0,-1 0 0,1 0 0,0 1 0,-2-1 0,0 0 0,0 3 0,0-2 0,0 3 0,0-1 0,0 0 0,0 0 0,0 0 0,0 1 0,0-1 0,0 0 0,0 1 0,0-2 0,0 1 0,0 2 0,-2 0 0,-1 1 0,1 2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6CAB-031E-864C-A8C6-C231CDD5D59A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4959B-8446-8B43-AEF5-54A3DBF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4959B-8446-8B43-AEF5-54A3DBF118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that the big ones dominate?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fraction of the calls cause a fault in the faulting IP and the locations higher in the stack?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Color coding: just color the leaf nodes. Or just the top faulting locations.</a:t>
            </a:r>
          </a:p>
          <a:p>
            <a:r>
              <a:rPr lang="en-US" dirty="0"/>
              <a:t>Sanity check with the previous numbers</a:t>
            </a:r>
          </a:p>
          <a:p>
            <a:r>
              <a:rPr lang="en-US" dirty="0"/>
              <a:t>Talk to </a:t>
            </a:r>
            <a:r>
              <a:rPr lang="en-US" dirty="0" err="1"/>
              <a:t>Deians</a:t>
            </a:r>
            <a:r>
              <a:rPr lang="en-US" dirty="0"/>
              <a:t> students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4959B-8446-8B43-AEF5-54A3DBF118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B4B-EB75-698E-D006-B1DC8499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2958-4C5C-7721-7AEF-99FDBE6B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B7D4-CF5D-5D5A-DC5E-18197E10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5F31-3E46-C448-6A11-9643FC20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6303-9D3A-D54F-B927-56FBDEC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0539-9D62-531F-5981-29815A6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D4BD-057E-03C7-02DD-D533CBDB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ED66-C16F-BDF0-7592-75B3CC82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A7D8-0B61-5046-894A-B4EAD53C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1175-8714-2E82-6A81-3BCB5381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BEADB-6ABA-E434-1ADE-759C9318A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65DD-CA87-F906-46C2-0A08ABA05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C063-2651-E3A9-DD27-9BDAF4F3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9E43-5FF9-CD02-5AC4-BA0BFA1E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6611-5798-E08A-88AD-B50B4989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17B6-1F71-E721-23F0-988037E4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186D-B08C-487D-59DE-B9DDACE4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C5FE-8D84-E6E8-AFF2-039C905B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2773-C063-891B-84DE-DC773B29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F8612-342E-2DCF-DB4F-B35F5100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1703-7874-F310-FAE9-F1DF11B2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2543-BF4B-03ED-1AF2-4C12A0AC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9D76-9E1E-5FBB-4771-6962D980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F355-CA01-34B4-F29F-B7952BD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99EC-BB75-3EA3-B0EE-6B0D604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5CE4-1C1B-72B1-68DF-AE85ADEE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DA8E-B8C4-73BA-C98E-C846C1A3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5AE3-980F-C73A-E8B0-252A7B73F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F1C3-4AC2-3A48-4F44-63401C07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E332-DFA9-4ACD-5BDA-276D975E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87E8-DF7D-9301-0C50-AA59A459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29CD-00E9-CDDD-4AA8-55EE7B8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6E5B7-2E86-A55A-BE8D-19D82645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E778A-E1F2-C478-3CB6-489B4A48D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B5D7B-2ABE-9743-3070-5E1CEBCF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0A44A-212A-E0B0-90AD-EC5A1567C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6721B-82A8-6764-E2BE-02C6DC61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49FC9-E21D-17AB-1B74-03B35158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02105-D2C8-BFDF-DA52-BE7E686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891-9BAB-34E1-D622-45D71A00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246DD-D105-9EFB-A73D-C2D09A8D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64B75-C0DD-4B9C-D37C-7159A123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FE608-FAB1-F5DE-882D-65CB67B8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D7F76-12FF-B3D4-E825-479AD22B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2A139-7C04-5567-5E28-57C6459B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A704-5FC1-91E5-6327-91CF7431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91B8-E210-0028-A30F-FFA8F2A0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F130-3422-3DB6-82CF-352DC932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EA0E-3340-5BEC-575D-8852122B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D76C-D704-F97F-B325-122E145A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F37B-5EFC-FB71-49D5-C5698AAF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7CAD-BB1D-F9CB-0519-67F03A70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76CC-EEA2-3DD5-C996-828F93AD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7FF77-8263-F699-45B7-4F9D606A0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67963-EFDF-A566-8D01-C4F3FAC0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D445-B8B3-0653-6CFD-6D1F21B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120-9417-3882-2C35-4505FC33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E206-184C-3373-6886-7F654F63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92A18-F023-17E7-133A-E5B5EFFF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F58A-AA1D-6D51-AC06-C51F5B58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6652-F151-BEDF-700A-5E3B8EB6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D343-02AF-8E3B-A986-199998110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4F37-9567-A58A-272F-541A8E5AB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image" Target="../media/image30.png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0.png"/><Relationship Id="rId5" Type="http://schemas.openxmlformats.org/officeDocument/2006/relationships/image" Target="../media/image11.png"/><Relationship Id="rId15" Type="http://schemas.openxmlformats.org/officeDocument/2006/relationships/image" Target="../media/image70.png"/><Relationship Id="rId10" Type="http://schemas.openxmlformats.org/officeDocument/2006/relationships/customXml" Target="../ink/ink4.xml"/><Relationship Id="rId19" Type="http://schemas.openxmlformats.org/officeDocument/2006/relationships/image" Target="../media/image90.png"/><Relationship Id="rId4" Type="http://schemas.openxmlformats.org/officeDocument/2006/relationships/image" Target="../media/image14.png"/><Relationship Id="rId9" Type="http://schemas.openxmlformats.org/officeDocument/2006/relationships/image" Target="../media/image40.png"/><Relationship Id="rId14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4325-88B7-3522-68BA-55A9F275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DC59-A2ED-EF00-5732-773C7776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Recap</a:t>
            </a:r>
            <a:r>
              <a:rPr lang="en-US" dirty="0"/>
              <a:t>: high-level questions</a:t>
            </a:r>
          </a:p>
          <a:p>
            <a:r>
              <a:rPr lang="en-US" i="1" dirty="0"/>
              <a:t>We no longer need </a:t>
            </a:r>
            <a:r>
              <a:rPr lang="en-US" sz="2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no-pie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builds!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We’ll look at code locations for all KVS apps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CXL emulator discussion</a:t>
            </a:r>
          </a:p>
        </p:txBody>
      </p:sp>
    </p:spTree>
    <p:extLst>
      <p:ext uri="{BB962C8B-B14F-4D97-AF65-F5344CB8AC3E}">
        <p14:creationId xmlns:p14="http://schemas.microsoft.com/office/powerpoint/2010/main" val="38562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AB0A-A653-1368-053A-6CB920ED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items:1820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/>
              <a:t>LRU Crawler)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D8CC-AEF6-4623-40B8-EB26FDED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thread for kicking out expired items</a:t>
            </a:r>
          </a:p>
          <a:p>
            <a:r>
              <a:rPr lang="en-US" dirty="0"/>
              <a:t>Moves the special crawler item along the linked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2195B-DDF3-4480-0CE6-CDC559AF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960" y="3429000"/>
            <a:ext cx="4973098" cy="2089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43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AB0A-A653-1368-053A-6CB920ED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items:463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/>
              <a:t>LRU Maintainer </a:t>
            </a:r>
            <a:r>
              <a:rPr lang="en-US" i="1" dirty="0"/>
              <a:t>juggles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D8CC-AEF6-4623-40B8-EB26FDED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thread for “maintaining” LRU lists</a:t>
            </a:r>
          </a:p>
          <a:p>
            <a:r>
              <a:rPr lang="en-US" dirty="0"/>
              <a:t>This line removes an item from a list (to add to higher list or evict)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87BF4-1716-E254-931F-39E3B61A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773" y="3558092"/>
            <a:ext cx="4962894" cy="2073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12614-FD3E-529D-10BD-5188F78C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654" y="3021704"/>
            <a:ext cx="2406014" cy="3600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49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AB0A-A653-1368-053A-6CB920ED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items:554/556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/>
              <a:t>LRU Maintainer </a:t>
            </a:r>
            <a:r>
              <a:rPr lang="en-US" i="1" dirty="0"/>
              <a:t>bumps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D8CC-AEF6-4623-40B8-EB26FDED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maintainer thread</a:t>
            </a:r>
          </a:p>
          <a:p>
            <a:r>
              <a:rPr lang="en-US" dirty="0"/>
              <a:t>Asynchronous bumps for accessed cold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768CB-2767-9835-6C4C-C594E285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509" y="3429000"/>
            <a:ext cx="6079660" cy="2243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761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3322-BFD8-9C1C-06E0-C5DA0CE7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learnings?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E21-C938-F806-344E-1F73E9A5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paths were mostly disjoint</a:t>
            </a:r>
          </a:p>
          <a:p>
            <a:r>
              <a:rPr lang="en-US" dirty="0"/>
              <a:t>At the same memory size, running a smaller input highlights more locations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CFBE4-A36A-7439-BC92-C915738A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05" y="3147225"/>
            <a:ext cx="7772400" cy="3345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208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A250-B62E-78B2-6B55-D4397202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Redis: Preview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ACFBB-CD22-FF6E-CF8B-2714CED6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91" y="2940612"/>
            <a:ext cx="11618617" cy="3917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05FB2-4438-8DC3-C127-9C105EEA8F85}"/>
              </a:ext>
            </a:extLst>
          </p:cNvPr>
          <p:cNvSpPr txBox="1"/>
          <p:nvPr/>
        </p:nvSpPr>
        <p:spPr>
          <a:xfrm>
            <a:off x="8769323" y="1861602"/>
            <a:ext cx="1687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Get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59E4E-9D45-179A-B58E-7AD3D7490775}"/>
              </a:ext>
            </a:extLst>
          </p:cNvPr>
          <p:cNvSpPr txBox="1"/>
          <p:nvPr/>
        </p:nvSpPr>
        <p:spPr>
          <a:xfrm>
            <a:off x="3060755" y="1999821"/>
            <a:ext cx="2003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Set Command</a:t>
            </a:r>
            <a:endParaRPr lang="en-US" sz="1800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12D397-C151-8D0C-597B-EAEEF637317E}"/>
              </a:ext>
            </a:extLst>
          </p:cNvPr>
          <p:cNvCxnSpPr>
            <a:cxnSpLocks/>
          </p:cNvCxnSpPr>
          <p:nvPr/>
        </p:nvCxnSpPr>
        <p:spPr>
          <a:xfrm>
            <a:off x="9796536" y="2369151"/>
            <a:ext cx="0" cy="2009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43569B-C914-ABDB-30CA-B3CE05E828B3}"/>
              </a:ext>
            </a:extLst>
          </p:cNvPr>
          <p:cNvCxnSpPr>
            <a:cxnSpLocks/>
          </p:cNvCxnSpPr>
          <p:nvPr/>
        </p:nvCxnSpPr>
        <p:spPr>
          <a:xfrm>
            <a:off x="4355761" y="2426136"/>
            <a:ext cx="0" cy="1952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F321E8-9050-D2D6-E4EA-2183628177B5}"/>
              </a:ext>
            </a:extLst>
          </p:cNvPr>
          <p:cNvCxnSpPr>
            <a:cxnSpLocks/>
          </p:cNvCxnSpPr>
          <p:nvPr/>
        </p:nvCxnSpPr>
        <p:spPr>
          <a:xfrm>
            <a:off x="10443787" y="2369152"/>
            <a:ext cx="12646" cy="1869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2DC4-1B8C-4128-D8E1-DBA2F159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E7AA-AD4C-65BD-CFF3-6A31514E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drilldown</a:t>
            </a:r>
          </a:p>
          <a:p>
            <a:r>
              <a:rPr lang="en-US" dirty="0"/>
              <a:t>CXL: thinking about next steps</a:t>
            </a:r>
          </a:p>
        </p:txBody>
      </p:sp>
    </p:spTree>
    <p:extLst>
      <p:ext uri="{BB962C8B-B14F-4D97-AF65-F5344CB8AC3E}">
        <p14:creationId xmlns:p14="http://schemas.microsoft.com/office/powerpoint/2010/main" val="184559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0A6D-F9A1-7E88-1E0F-C4ACE820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530B-4D7C-AAEE-C955-3FDDFA71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0F9-97B8-E3B0-5089-75093673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Emulator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CC10-F7C6-730A-8B69-27AD8DB8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another NUMA socket as remote node</a:t>
            </a:r>
          </a:p>
          <a:p>
            <a:pPr lvl="1"/>
            <a:r>
              <a:rPr lang="en-US" dirty="0"/>
              <a:t>Bandwidth control with “DRAM thermal control feature”</a:t>
            </a:r>
          </a:p>
          <a:p>
            <a:pPr lvl="1"/>
            <a:r>
              <a:rPr lang="en-US" dirty="0"/>
              <a:t>Latency emulation with software-added delay</a:t>
            </a:r>
          </a:p>
          <a:p>
            <a:pPr lvl="1"/>
            <a:r>
              <a:rPr lang="en-US" dirty="0"/>
              <a:t>Intel PMEM, HP Quartz,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7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775B-F9FF-EE21-D730-DA962E0E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35D4CA-4524-B446-80B1-5A88628DB469}"/>
              </a:ext>
            </a:extLst>
          </p:cNvPr>
          <p:cNvSpPr txBox="1"/>
          <p:nvPr/>
        </p:nvSpPr>
        <p:spPr>
          <a:xfrm>
            <a:off x="5084124" y="243796"/>
            <a:ext cx="6336350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Data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Unknown locations: </a:t>
            </a:r>
            <a:r>
              <a:rPr lang="en-US" sz="1400" dirty="0" err="1"/>
              <a:t>libevent</a:t>
            </a:r>
            <a:r>
              <a:rPr lang="en-US" sz="1400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Locations often off by a few lines; would be challenging for other apps. </a:t>
            </a:r>
            <a:r>
              <a:rPr lang="en-US" sz="1400" i="1" dirty="0"/>
              <a:t>macros</a:t>
            </a:r>
            <a:r>
              <a:rPr lang="en-US" sz="1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Unwrapped </a:t>
            </a:r>
            <a:r>
              <a:rPr lang="en-US" sz="1400" dirty="0" err="1"/>
              <a:t>inlined</a:t>
            </a:r>
            <a:r>
              <a:rPr lang="en-US" sz="1400" dirty="0"/>
              <a:t> functions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8EF4CF-BB99-AAD4-EDA9-BBA53FC8FBB7}"/>
              </a:ext>
            </a:extLst>
          </p:cNvPr>
          <p:cNvSpPr txBox="1"/>
          <p:nvPr/>
        </p:nvSpPr>
        <p:spPr>
          <a:xfrm>
            <a:off x="5084123" y="1352260"/>
            <a:ext cx="6336351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Some 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Read followed by write is very common </a:t>
            </a:r>
            <a:r>
              <a:rPr lang="en-US" sz="1400" dirty="0">
                <a:sym typeface="Wingdings" pitchFamily="2" charset="2"/>
              </a:rPr>
              <a:t></a:t>
            </a:r>
            <a:r>
              <a:rPr lang="en-US" sz="1400" dirty="0"/>
              <a:t> less unique locations than we see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Unknown main locations due to thread entry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Trying to understand the small medleys, lot of them disappear at higher mem 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E6EF442-B275-A800-26AA-D76C68B0D2BF}"/>
                  </a:ext>
                </a:extLst>
              </p14:cNvPr>
              <p14:cNvContentPartPr/>
              <p14:nvPr/>
            </p14:nvContentPartPr>
            <p14:xfrm>
              <a:off x="3648420" y="2435040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E6EF442-B275-A800-26AA-D76C68B0D2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9420" y="24260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A48F5BB-7827-4D12-884D-BEEA65A0F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" y="3246894"/>
            <a:ext cx="12185532" cy="36111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F52A5C-32B7-2259-494D-DF86B1B35441}"/>
                  </a:ext>
                </a:extLst>
              </p14:cNvPr>
              <p14:cNvContentPartPr/>
              <p14:nvPr/>
            </p14:nvContentPartPr>
            <p14:xfrm>
              <a:off x="4525748" y="3888994"/>
              <a:ext cx="363960" cy="22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F52A5C-32B7-2259-494D-DF86B1B354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6739" y="3879994"/>
                <a:ext cx="381617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234EFA-C5CE-16AD-4463-506BAC59F66D}"/>
                  </a:ext>
                </a:extLst>
              </p14:cNvPr>
              <p14:cNvContentPartPr/>
              <p14:nvPr/>
            </p14:nvContentPartPr>
            <p14:xfrm>
              <a:off x="7766725" y="3586813"/>
              <a:ext cx="320400" cy="35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234EFA-C5CE-16AD-4463-506BAC59F6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57735" y="3577813"/>
                <a:ext cx="338020" cy="3686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3500547-9028-8792-BDE9-3D157313F656}"/>
              </a:ext>
            </a:extLst>
          </p:cNvPr>
          <p:cNvSpPr txBox="1"/>
          <p:nvPr/>
        </p:nvSpPr>
        <p:spPr>
          <a:xfrm>
            <a:off x="3690367" y="3496235"/>
            <a:ext cx="1182183" cy="44627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</a:rPr>
              <a:t>Set path</a:t>
            </a:r>
          </a:p>
        </p:txBody>
      </p:sp>
      <p:sp>
        <p:nvSpPr>
          <p:cNvPr id="8" name="CuadroTexto 35">
            <a:extLst>
              <a:ext uri="{FF2B5EF4-FFF2-40B4-BE49-F238E27FC236}">
                <a16:creationId xmlns:a16="http://schemas.microsoft.com/office/drawing/2014/main" id="{0D91AF95-19F0-B758-FEE5-531FFE2626D9}"/>
              </a:ext>
            </a:extLst>
          </p:cNvPr>
          <p:cNvSpPr txBox="1"/>
          <p:nvPr/>
        </p:nvSpPr>
        <p:spPr>
          <a:xfrm>
            <a:off x="6939514" y="3179752"/>
            <a:ext cx="1364412" cy="49244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Get path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DAE531-4110-A950-8B82-B31AD7B72D96}"/>
              </a:ext>
            </a:extLst>
          </p:cNvPr>
          <p:cNvGrpSpPr/>
          <p:nvPr/>
        </p:nvGrpSpPr>
        <p:grpSpPr>
          <a:xfrm>
            <a:off x="4818402" y="4027325"/>
            <a:ext cx="189720" cy="188640"/>
            <a:chOff x="5725859" y="4141607"/>
            <a:chExt cx="18972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DAC9D2-90EC-D35C-B2E6-70750BE1593E}"/>
                    </a:ext>
                  </a:extLst>
                </p14:cNvPr>
                <p14:cNvContentPartPr/>
                <p14:nvPr/>
              </p14:nvContentPartPr>
              <p14:xfrm>
                <a:off x="5770859" y="4141607"/>
                <a:ext cx="141480" cy="18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DAC9D2-90EC-D35C-B2E6-70750BE159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61859" y="4132625"/>
                  <a:ext cx="159120" cy="199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8AAE33-8B14-C8C0-F48A-2766DE890DD8}"/>
                    </a:ext>
                  </a:extLst>
                </p14:cNvPr>
                <p14:cNvContentPartPr/>
                <p14:nvPr/>
              </p14:nvContentPartPr>
              <p14:xfrm>
                <a:off x="5725859" y="4282727"/>
                <a:ext cx="189720" cy="47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8AAE33-8B14-C8C0-F48A-2766DE890D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16876" y="4273727"/>
                  <a:ext cx="207327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654412-A897-ADB1-1856-46A643AC11B4}"/>
              </a:ext>
            </a:extLst>
          </p:cNvPr>
          <p:cNvGrpSpPr/>
          <p:nvPr/>
        </p:nvGrpSpPr>
        <p:grpSpPr>
          <a:xfrm>
            <a:off x="755802" y="4812845"/>
            <a:ext cx="246600" cy="581040"/>
            <a:chOff x="1663259" y="4927127"/>
            <a:chExt cx="246600" cy="58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313FEE-EDFB-CD6F-E2ED-11494F6BC393}"/>
                    </a:ext>
                  </a:extLst>
                </p14:cNvPr>
                <p14:cNvContentPartPr/>
                <p14:nvPr/>
              </p14:nvContentPartPr>
              <p14:xfrm>
                <a:off x="1663259" y="4927127"/>
                <a:ext cx="238320" cy="578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313FEE-EDFB-CD6F-E2ED-11494F6BC3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4259" y="4918127"/>
                  <a:ext cx="2559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A08D01-7549-4A6F-8631-757A5596CE52}"/>
                    </a:ext>
                  </a:extLst>
                </p14:cNvPr>
                <p14:cNvContentPartPr/>
                <p14:nvPr/>
              </p14:nvContentPartPr>
              <p14:xfrm>
                <a:off x="1896179" y="5266607"/>
                <a:ext cx="13680" cy="241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A08D01-7549-4A6F-8631-757A5596CE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7179" y="5257607"/>
                  <a:ext cx="31320" cy="259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264F93-3A12-09BE-39C7-13429B0175B9}"/>
              </a:ext>
            </a:extLst>
          </p:cNvPr>
          <p:cNvSpPr txBox="1"/>
          <p:nvPr/>
        </p:nvSpPr>
        <p:spPr>
          <a:xfrm>
            <a:off x="-18705" y="4458439"/>
            <a:ext cx="15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Expand code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60C44-0781-530A-464C-66E62F9EB77E}"/>
              </a:ext>
            </a:extLst>
          </p:cNvPr>
          <p:cNvSpPr txBox="1"/>
          <p:nvPr/>
        </p:nvSpPr>
        <p:spPr>
          <a:xfrm>
            <a:off x="1648731" y="3967139"/>
            <a:ext cx="1158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LRU code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8685111-295A-BA6D-C3B6-788A03266796}"/>
                  </a:ext>
                </a:extLst>
              </p14:cNvPr>
              <p14:cNvContentPartPr/>
              <p14:nvPr/>
            </p14:nvContentPartPr>
            <p14:xfrm>
              <a:off x="2463043" y="4372038"/>
              <a:ext cx="940680" cy="1090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8685111-295A-BA6D-C3B6-788A032667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54046" y="4363038"/>
                <a:ext cx="958313" cy="11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26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FB21-D80A-27A8-CD57-43DFFCD2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 (50% mem)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C956B-43CA-8007-93A9-C967551D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4912"/>
            <a:ext cx="12192222" cy="36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F7CA-8E15-3F83-7063-5221486F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EADC-91F9-1DAA-A9F2-85B41502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8879" cy="4351338"/>
          </a:xfrm>
        </p:spPr>
        <p:txBody>
          <a:bodyPr>
            <a:normAutofit/>
          </a:bodyPr>
          <a:lstStyle/>
          <a:p>
            <a:r>
              <a:rPr lang="en-US" dirty="0"/>
              <a:t>Reasons behind fewer locations</a:t>
            </a:r>
          </a:p>
          <a:p>
            <a:pPr lvl="1"/>
            <a:r>
              <a:rPr lang="en-US" dirty="0"/>
              <a:t>Looking into source code for few more apps: </a:t>
            </a:r>
            <a:r>
              <a:rPr lang="en-US" dirty="0">
                <a:solidFill>
                  <a:srgbClr val="0070C0"/>
                </a:solidFill>
              </a:rPr>
              <a:t>KVS apps in-progress.</a:t>
            </a:r>
          </a:p>
          <a:p>
            <a:pPr lvl="1"/>
            <a:r>
              <a:rPr lang="en-US" dirty="0"/>
              <a:t>How to prove/disprove the current hypothesis?</a:t>
            </a:r>
          </a:p>
          <a:p>
            <a:pPr lvl="1"/>
            <a:endParaRPr lang="en-US" dirty="0"/>
          </a:p>
          <a:p>
            <a:r>
              <a:rPr lang="en-US" dirty="0"/>
              <a:t>Hints for CXL-based memory tiering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Intuition</a:t>
            </a:r>
            <a:r>
              <a:rPr lang="en-US" dirty="0"/>
              <a:t>: hints can encapsulate static profiling information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Premise</a:t>
            </a:r>
            <a:r>
              <a:rPr lang="en-US" dirty="0"/>
              <a:t>: consistent memory access behavior follows major faulting locations e.g., cache-lines accessed, page access intensity, intensity-aware allocation, etc.</a:t>
            </a:r>
          </a:p>
          <a:p>
            <a:pPr lvl="1"/>
            <a:r>
              <a:rPr lang="en-US" i="1" dirty="0"/>
              <a:t>Where to start?</a:t>
            </a:r>
          </a:p>
        </p:txBody>
      </p:sp>
    </p:spTree>
    <p:extLst>
      <p:ext uri="{BB962C8B-B14F-4D97-AF65-F5344CB8AC3E}">
        <p14:creationId xmlns:p14="http://schemas.microsoft.com/office/powerpoint/2010/main" val="74180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775B-F9FF-EE21-D730-DA962E0E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97CF-502E-6CB6-3A32-E0F31F4E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Faults</a:t>
            </a:r>
          </a:p>
          <a:p>
            <a:pPr lvl="1"/>
            <a:r>
              <a:rPr lang="en-US" dirty="0"/>
              <a:t>Mostly just one place: new slab allocation on writes</a:t>
            </a:r>
          </a:p>
          <a:p>
            <a:pPr lvl="1"/>
            <a:r>
              <a:rPr lang="en-US" dirty="0"/>
              <a:t>These might be important in the CXL world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AC8F811-9748-BEEF-65E8-B6BC91396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04"/>
          <a:stretch/>
        </p:blipFill>
        <p:spPr>
          <a:xfrm>
            <a:off x="522000" y="3429000"/>
            <a:ext cx="11147999" cy="29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4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5D16-511F-45F0-8ABF-757EC65E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3BBF-F957-5CCD-2AF6-D6553B54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 meetings (Mar 8</a:t>
            </a:r>
            <a:r>
              <a:rPr lang="en-US" baseline="30000" dirty="0"/>
              <a:t>th</a:t>
            </a:r>
            <a:r>
              <a:rPr lang="en-US" dirty="0"/>
              <a:t>, 15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r>
              <a:rPr lang="en-US" dirty="0"/>
              <a:t>OSDI Rebuttal – Mar 6</a:t>
            </a:r>
            <a:r>
              <a:rPr lang="en-US" baseline="30000" dirty="0"/>
              <a:t>th</a:t>
            </a:r>
            <a:r>
              <a:rPr lang="en-US" dirty="0"/>
              <a:t> to 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More flame graphs: Redis, PARSEC and Graph</a:t>
            </a:r>
          </a:p>
        </p:txBody>
      </p:sp>
    </p:spTree>
    <p:extLst>
      <p:ext uri="{BB962C8B-B14F-4D97-AF65-F5344CB8AC3E}">
        <p14:creationId xmlns:p14="http://schemas.microsoft.com/office/powerpoint/2010/main" val="34720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0E88-D120-1B09-1B44-4D58F6F1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</a:t>
            </a:r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no-pie</a:t>
            </a:r>
            <a:r>
              <a:rPr lang="en-US" sz="4000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8FAD3-48BF-F605-3B70-F9826CDB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87" y="1527174"/>
            <a:ext cx="10515601" cy="49657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34F04-D9E3-85D4-399B-9B05DFCE3917}"/>
              </a:ext>
            </a:extLst>
          </p:cNvPr>
          <p:cNvSpPr txBox="1"/>
          <p:nvPr/>
        </p:nvSpPr>
        <p:spPr>
          <a:xfrm>
            <a:off x="5365404" y="6519446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/proc/&lt;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pid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&gt;/maps</a:t>
            </a:r>
          </a:p>
        </p:txBody>
      </p:sp>
    </p:spTree>
    <p:extLst>
      <p:ext uri="{BB962C8B-B14F-4D97-AF65-F5344CB8AC3E}">
        <p14:creationId xmlns:p14="http://schemas.microsoft.com/office/powerpoint/2010/main" val="251517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0E88-D120-1B09-1B44-4D58F6F1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</a:t>
            </a:r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no-pie</a:t>
            </a:r>
            <a:r>
              <a:rPr lang="en-US" sz="40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2970-FC65-3285-D926-610C5845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Fltrace</a:t>
            </a:r>
            <a:r>
              <a:rPr lang="en-US" dirty="0"/>
              <a:t> dumps the proc map along with fault traces</a:t>
            </a:r>
          </a:p>
          <a:p>
            <a:r>
              <a:rPr lang="en-US" dirty="0"/>
              <a:t>Post-processing scripts look up the library base address &amp; file path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addr2line</a:t>
            </a:r>
            <a:r>
              <a:rPr lang="en-US" dirty="0"/>
              <a:t> the relative position in the library</a:t>
            </a:r>
          </a:p>
          <a:p>
            <a:r>
              <a:rPr lang="en-US" dirty="0"/>
              <a:t>Always gets the trace!</a:t>
            </a:r>
          </a:p>
        </p:txBody>
      </p:sp>
    </p:spTree>
    <p:extLst>
      <p:ext uri="{BB962C8B-B14F-4D97-AF65-F5344CB8AC3E}">
        <p14:creationId xmlns:p14="http://schemas.microsoft.com/office/powerpoint/2010/main" val="127478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50F1-6ED6-539C-3E13-231344B6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 (</a:t>
            </a:r>
            <a:r>
              <a:rPr lang="en-US" dirty="0" err="1"/>
              <a:t>HotOS</a:t>
            </a:r>
            <a:r>
              <a:rPr lang="en-US" dirty="0"/>
              <a:t> version)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F2DB6-DF52-C58D-B98C-2F98C650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" y="3193227"/>
            <a:ext cx="12021879" cy="3526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81B1D-4CEB-81E6-4555-266A75622140}"/>
              </a:ext>
            </a:extLst>
          </p:cNvPr>
          <p:cNvSpPr txBox="1"/>
          <p:nvPr/>
        </p:nvSpPr>
        <p:spPr>
          <a:xfrm>
            <a:off x="5359149" y="2000394"/>
            <a:ext cx="111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Item access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3EBB9A-2806-C738-DB64-63509A414F85}"/>
              </a:ext>
            </a:extLst>
          </p:cNvPr>
          <p:cNvCxnSpPr>
            <a:cxnSpLocks/>
          </p:cNvCxnSpPr>
          <p:nvPr/>
        </p:nvCxnSpPr>
        <p:spPr>
          <a:xfrm>
            <a:off x="5916450" y="2569501"/>
            <a:ext cx="0" cy="1808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ACB27F-E2D5-722E-A6C8-8E0B17CD3B49}"/>
              </a:ext>
            </a:extLst>
          </p:cNvPr>
          <p:cNvCxnSpPr>
            <a:cxnSpLocks/>
          </p:cNvCxnSpPr>
          <p:nvPr/>
        </p:nvCxnSpPr>
        <p:spPr>
          <a:xfrm>
            <a:off x="4062709" y="2716813"/>
            <a:ext cx="0" cy="1577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FDF7B8-F37F-4BAF-BF3F-40475F708633}"/>
              </a:ext>
            </a:extLst>
          </p:cNvPr>
          <p:cNvSpPr txBox="1"/>
          <p:nvPr/>
        </p:nvSpPr>
        <p:spPr>
          <a:xfrm>
            <a:off x="819857" y="1993831"/>
            <a:ext cx="1946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LRU</a:t>
            </a:r>
          </a:p>
          <a:p>
            <a:pPr marL="0" indent="0" algn="ctr">
              <a:buNone/>
            </a:pPr>
            <a:r>
              <a:rPr lang="en-US" sz="1800" i="1" dirty="0"/>
              <a:t>juggles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7B995D-2631-2113-0D9A-F650B45005E2}"/>
              </a:ext>
            </a:extLst>
          </p:cNvPr>
          <p:cNvCxnSpPr>
            <a:cxnSpLocks/>
          </p:cNvCxnSpPr>
          <p:nvPr/>
        </p:nvCxnSpPr>
        <p:spPr>
          <a:xfrm>
            <a:off x="1793062" y="2637515"/>
            <a:ext cx="0" cy="2507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747321-EF48-D60B-1B49-AE2EB5453ED7}"/>
              </a:ext>
            </a:extLst>
          </p:cNvPr>
          <p:cNvSpPr txBox="1"/>
          <p:nvPr/>
        </p:nvSpPr>
        <p:spPr>
          <a:xfrm>
            <a:off x="3060755" y="1999821"/>
            <a:ext cx="2003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pointer table access</a:t>
            </a:r>
            <a:endParaRPr lang="en-US" sz="1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728BA-8BE0-9428-318C-2BE210AB45FC}"/>
              </a:ext>
            </a:extLst>
          </p:cNvPr>
          <p:cNvSpPr txBox="1"/>
          <p:nvPr/>
        </p:nvSpPr>
        <p:spPr>
          <a:xfrm>
            <a:off x="11001177" y="2000394"/>
            <a:ext cx="1284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Connection handling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A97612-1A28-8DA0-0EAC-A3FB24544B8F}"/>
              </a:ext>
            </a:extLst>
          </p:cNvPr>
          <p:cNvCxnSpPr>
            <a:cxnSpLocks/>
          </p:cNvCxnSpPr>
          <p:nvPr/>
        </p:nvCxnSpPr>
        <p:spPr>
          <a:xfrm>
            <a:off x="11968186" y="2637515"/>
            <a:ext cx="0" cy="2138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21B866-7AFF-D4CD-C011-3D06402EB8CF}"/>
              </a:ext>
            </a:extLst>
          </p:cNvPr>
          <p:cNvSpPr txBox="1"/>
          <p:nvPr/>
        </p:nvSpPr>
        <p:spPr>
          <a:xfrm>
            <a:off x="-78355" y="1993831"/>
            <a:ext cx="1200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LRU</a:t>
            </a:r>
          </a:p>
          <a:p>
            <a:pPr marL="0" indent="0" algn="ctr">
              <a:buNone/>
            </a:pPr>
            <a:r>
              <a:rPr lang="en-US" sz="1800" i="1" dirty="0"/>
              <a:t>Crawler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6FC9B0-20E7-BD1D-7523-2394762890B8}"/>
              </a:ext>
            </a:extLst>
          </p:cNvPr>
          <p:cNvCxnSpPr>
            <a:cxnSpLocks/>
          </p:cNvCxnSpPr>
          <p:nvPr/>
        </p:nvCxnSpPr>
        <p:spPr>
          <a:xfrm>
            <a:off x="522055" y="2640162"/>
            <a:ext cx="0" cy="3072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0E126-6E68-4D37-420B-5BB098D92BEB}"/>
              </a:ext>
            </a:extLst>
          </p:cNvPr>
          <p:cNvSpPr txBox="1"/>
          <p:nvPr/>
        </p:nvSpPr>
        <p:spPr>
          <a:xfrm>
            <a:off x="1575271" y="1993831"/>
            <a:ext cx="1946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LRU</a:t>
            </a:r>
          </a:p>
          <a:p>
            <a:pPr marL="0" indent="0" algn="ctr">
              <a:buNone/>
            </a:pPr>
            <a:r>
              <a:rPr lang="en-US" sz="1800" i="1" dirty="0"/>
              <a:t>bumps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3DCE5D-859E-47EE-CEA2-E6CCBEE3B81C}"/>
              </a:ext>
            </a:extLst>
          </p:cNvPr>
          <p:cNvCxnSpPr>
            <a:cxnSpLocks/>
          </p:cNvCxnSpPr>
          <p:nvPr/>
        </p:nvCxnSpPr>
        <p:spPr>
          <a:xfrm>
            <a:off x="2548476" y="2637515"/>
            <a:ext cx="0" cy="2816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6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1709-79AC-5BEE-4B4C-A4014541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assoc:85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A8014A-FC19-3F58-8024-0EFAD2D3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8059" cy="4351338"/>
          </a:xfrm>
        </p:spPr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Item access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Eden’s major hinting location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4C3F370-0CFB-8EE2-CBE9-F36452B1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151" y="1690688"/>
            <a:ext cx="46228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00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1709-79AC-5BEE-4B4C-A4014541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assoc:79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A8014A-FC19-3F58-8024-0EFAD2D3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8059" cy="4351338"/>
          </a:xfrm>
        </p:spPr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Hash table bucket access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Would have been a nice reclaim priority candidate!</a:t>
            </a:r>
          </a:p>
          <a:p>
            <a:pPr lvl="1"/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And to pin in local memory, in the CXL case </a:t>
            </a:r>
          </a:p>
          <a:p>
            <a:r>
              <a:rPr lang="en-US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More generally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, can we see the span of memory the locations bring in vs how intense they are to estimate their weight in local memory?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4C3F370-0CFB-8EE2-CBE9-F36452B1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37" y="1825625"/>
            <a:ext cx="46228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613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0E1F-09FA-556B-660B-E84AF745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assoc:179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D875-F68D-FDC1-5D60-35B8AD63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 delete or unlink path</a:t>
            </a:r>
          </a:p>
          <a:p>
            <a:r>
              <a:rPr lang="en-US" dirty="0"/>
              <a:t>Stack trace doesn’t quite line up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76E9A-998E-151F-ADCA-C95CEBB7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67" y="2086984"/>
            <a:ext cx="4090714" cy="3453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996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AB0A-A653-1368-053A-6CB920ED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items:1820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/>
              <a:t>LRU Crawler)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D8CC-AEF6-4623-40B8-EB26FDED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thread for kicking out expired items</a:t>
            </a:r>
          </a:p>
          <a:p>
            <a:r>
              <a:rPr lang="en-US" dirty="0"/>
              <a:t>Moves the special crawler item along the linked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2195B-DDF3-4480-0CE6-CDC559AF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960" y="3429000"/>
            <a:ext cx="4973098" cy="2089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69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17732</TotalTime>
  <Words>582</Words>
  <Application>Microsoft Macintosh PowerPoint</Application>
  <PresentationFormat>Widescreen</PresentationFormat>
  <Paragraphs>99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Slack-Lato</vt:lpstr>
      <vt:lpstr>Verdana</vt:lpstr>
      <vt:lpstr>Office Theme</vt:lpstr>
      <vt:lpstr>Outline</vt:lpstr>
      <vt:lpstr>Refresher</vt:lpstr>
      <vt:lpstr>Avoiding no-pie </vt:lpstr>
      <vt:lpstr>Avoiding no-pie </vt:lpstr>
      <vt:lpstr>Memcached (HotOS version)</vt:lpstr>
      <vt:lpstr>assoc:85</vt:lpstr>
      <vt:lpstr>assoc:79</vt:lpstr>
      <vt:lpstr>assoc:179</vt:lpstr>
      <vt:lpstr>items:1820 (LRU Crawler)</vt:lpstr>
      <vt:lpstr>items:1820 (LRU Crawler)</vt:lpstr>
      <vt:lpstr>items:463 (LRU Maintainer juggles)</vt:lpstr>
      <vt:lpstr>items:554/556 (LRU Maintainer bumps)</vt:lpstr>
      <vt:lpstr>New learnings?</vt:lpstr>
      <vt:lpstr>Redis: Preview</vt:lpstr>
      <vt:lpstr>Next</vt:lpstr>
      <vt:lpstr>Misc</vt:lpstr>
      <vt:lpstr>Emulator Candidates</vt:lpstr>
      <vt:lpstr>Memcached</vt:lpstr>
      <vt:lpstr>Memcached (50% mem)</vt:lpstr>
      <vt:lpstr>Memcached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Anil Yelam (c)</dc:creator>
  <cp:lastModifiedBy>Anil Yelam (c)</cp:lastModifiedBy>
  <cp:revision>10</cp:revision>
  <dcterms:created xsi:type="dcterms:W3CDTF">2023-02-08T01:30:20Z</dcterms:created>
  <dcterms:modified xsi:type="dcterms:W3CDTF">2023-03-22T21:58:22Z</dcterms:modified>
</cp:coreProperties>
</file>