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96" r:id="rId3"/>
    <p:sldId id="301" r:id="rId4"/>
    <p:sldId id="302" r:id="rId5"/>
    <p:sldId id="298" r:id="rId6"/>
    <p:sldId id="310" r:id="rId7"/>
    <p:sldId id="308" r:id="rId8"/>
    <p:sldId id="309" r:id="rId9"/>
    <p:sldId id="297" r:id="rId10"/>
    <p:sldId id="306" r:id="rId11"/>
    <p:sldId id="303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2"/>
    <p:restoredTop sz="96538"/>
  </p:normalViewPr>
  <p:slideViewPr>
    <p:cSldViewPr snapToGrid="0">
      <p:cViewPr varScale="1">
        <p:scale>
          <a:sx n="155" d="100"/>
          <a:sy n="155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56CAB-031E-864C-A8C6-C231CDD5D59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4959B-8446-8B43-AEF5-54A3DBF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5B4B-EB75-698E-D006-B1DC8499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A2958-4C5C-7721-7AEF-99FDBE6B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B7D4-CF5D-5D5A-DC5E-18197E10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5F31-3E46-C448-6A11-9643FC20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6303-9D3A-D54F-B927-56FBDEC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0539-9D62-531F-5981-29815A6E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1D4BD-057E-03C7-02DD-D533CBDB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ED66-C16F-BDF0-7592-75B3CC82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A7D8-0B61-5046-894A-B4EAD53C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1175-8714-2E82-6A81-3BCB5381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BEADB-6ABA-E434-1ADE-759C9318A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C65DD-CA87-F906-46C2-0A08ABA05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C063-2651-E3A9-DD27-9BDAF4F3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9E43-5FF9-CD02-5AC4-BA0BFA1E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6611-5798-E08A-88AD-B50B4989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17B6-1F71-E721-23F0-988037E4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186D-B08C-487D-59DE-B9DDACE4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C5FE-8D84-E6E8-AFF2-039C905B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2773-C063-891B-84DE-DC773B29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F8612-342E-2DCF-DB4F-B35F5100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5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1703-7874-F310-FAE9-F1DF11B2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2543-BF4B-03ED-1AF2-4C12A0AC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9D76-9E1E-5FBB-4771-6962D980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F355-CA01-34B4-F29F-B7952BDB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99EC-BB75-3EA3-B0EE-6B0D604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5CE4-1C1B-72B1-68DF-AE85ADEE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DDA8E-B8C4-73BA-C98E-C846C1A3D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45AE3-980F-C73A-E8B0-252A7B73F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0F1C3-4AC2-3A48-4F44-63401C07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DE332-DFA9-4ACD-5BDA-276D975E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687E8-DF7D-9301-0C50-AA59A459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29CD-00E9-CDDD-4AA8-55EE7B8F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6E5B7-2E86-A55A-BE8D-19D82645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E778A-E1F2-C478-3CB6-489B4A48D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B5D7B-2ABE-9743-3070-5E1CEBCFF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0A44A-212A-E0B0-90AD-EC5A1567C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6721B-82A8-6764-E2BE-02C6DC61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49FC9-E21D-17AB-1B74-03B35158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02105-D2C8-BFDF-DA52-BE7E6867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891-9BAB-34E1-D622-45D71A00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246DD-D105-9EFB-A73D-C2D09A8D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64B75-C0DD-4B9C-D37C-7159A123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FE608-FAB1-F5DE-882D-65CB67B8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D7F76-12FF-B3D4-E825-479AD22B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2A139-7C04-5567-5E28-57C6459B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A704-5FC1-91E5-6327-91CF7431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91B8-E210-0028-A30F-FFA8F2A0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F130-3422-3DB6-82CF-352DC932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6EA0E-3340-5BEC-575D-8852122B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D76C-D704-F97F-B325-122E145A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AF37B-5EFC-FB71-49D5-C5698AAF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B7CAD-BB1D-F9CB-0519-67F03A70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7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76CC-EEA2-3DD5-C996-828F93AD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7FF77-8263-F699-45B7-4F9D606A0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67963-EFDF-A566-8D01-C4F3FAC05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7D445-B8B3-0653-6CFD-6D1F21B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120-9417-3882-2C35-4505FC33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E206-184C-3373-6886-7F654F63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92A18-F023-17E7-133A-E5B5EFFF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AF58A-AA1D-6D51-AC06-C51F5B582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6652-F151-BEDF-700A-5E3B8EB67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D28B-57ED-E64C-80D4-31E7F5E64FE2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D343-02AF-8E3B-A986-199998110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4F37-9567-A58A-272F-541A8E5AB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F2B2-F988-2CE5-5E9F-86A602AF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72F2-F7EE-0F3B-AB96-3246DECF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Pond results repro</a:t>
            </a:r>
          </a:p>
          <a:p>
            <a:r>
              <a:rPr lang="en-US" dirty="0"/>
              <a:t>Emulating/modelling higher latencies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Eden backlog</a:t>
            </a:r>
          </a:p>
          <a:p>
            <a:pPr lvl="1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DataFrame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number of hints/LOC/etc.</a:t>
            </a:r>
          </a:p>
          <a:p>
            <a:pPr lvl="1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DiLOS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comparison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94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24BD-5D2B-1A7A-DAE3-86A115BA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HotBox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0D2A-786E-858F-8CD2-BBEFA24E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</a:t>
            </a:r>
            <a:r>
              <a:rPr lang="en-US" dirty="0" err="1"/>
              <a:t>move_pages</a:t>
            </a:r>
            <a:r>
              <a:rPr lang="en-US" dirty="0"/>
              <a:t> call</a:t>
            </a:r>
          </a:p>
          <a:p>
            <a:r>
              <a:rPr lang="en-US" dirty="0"/>
              <a:t>Hotness fragmentation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9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9191-2809-8C1E-559D-030E174A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DilOS</a:t>
            </a:r>
            <a:r>
              <a:rPr lang="en-US" dirty="0"/>
              <a:t> v. Eden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F70A-0067-BED2-9807-3AEF0D0B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8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6E03-C7A5-1AE8-F5E7-2A6C9F13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5CEC-597F-717D-A9AF-ADD1B047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web workloads</a:t>
            </a:r>
          </a:p>
          <a:p>
            <a:r>
              <a:rPr lang="en-US" dirty="0"/>
              <a:t>PMEM testbed</a:t>
            </a:r>
          </a:p>
          <a:p>
            <a:r>
              <a:rPr lang="en-US" dirty="0"/>
              <a:t>Eden on </a:t>
            </a:r>
            <a:r>
              <a:rPr lang="en-US" dirty="0" err="1"/>
              <a:t>sysnet</a:t>
            </a:r>
            <a:r>
              <a:rPr lang="en-US" dirty="0"/>
              <a:t> testbed</a:t>
            </a:r>
          </a:p>
          <a:p>
            <a:pPr lvl="1"/>
            <a:r>
              <a:rPr lang="en-US" dirty="0"/>
              <a:t>VMware lease</a:t>
            </a:r>
          </a:p>
          <a:p>
            <a:pPr lvl="1"/>
            <a:r>
              <a:rPr lang="en-US" dirty="0"/>
              <a:t>Any new experiments for Eden</a:t>
            </a:r>
          </a:p>
        </p:txBody>
      </p:sp>
    </p:spTree>
    <p:extLst>
      <p:ext uri="{BB962C8B-B14F-4D97-AF65-F5344CB8AC3E}">
        <p14:creationId xmlns:p14="http://schemas.microsoft.com/office/powerpoint/2010/main" val="121644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8517-9E0B-CB65-DE42-4E91FDD4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Pond: Latency-sensitivity study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F2503A-6A73-E43C-CC86-8867AFD5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6" y="1960045"/>
            <a:ext cx="11674568" cy="3144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F4B3E-A7E5-D22E-6D69-94809F4DA65C}"/>
              </a:ext>
            </a:extLst>
          </p:cNvPr>
          <p:cNvSpPr txBox="1"/>
          <p:nvPr/>
        </p:nvSpPr>
        <p:spPr>
          <a:xfrm>
            <a:off x="2825578" y="5486400"/>
            <a:ext cx="795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Slowdown generally doubles when </a:t>
            </a:r>
            <a:r>
              <a:rPr lang="en-US" i="1" dirty="0"/>
              <a:t>remote</a:t>
            </a:r>
            <a:r>
              <a:rPr lang="en-US" dirty="0"/>
              <a:t> latency goes from 1.8x to 2.2x.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would it look at, say, 5x? Is there a good way to estimate?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Should we be worrying about bandwidth sensitivity too?</a:t>
            </a:r>
          </a:p>
        </p:txBody>
      </p:sp>
    </p:spTree>
    <p:extLst>
      <p:ext uri="{BB962C8B-B14F-4D97-AF65-F5344CB8AC3E}">
        <p14:creationId xmlns:p14="http://schemas.microsoft.com/office/powerpoint/2010/main" val="6699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64C4-281E-ECEF-8CA3-8198C34C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GAPBS Ours v. Pond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168E3-E1E7-90DD-EAA2-F808F6BE58F3}"/>
              </a:ext>
            </a:extLst>
          </p:cNvPr>
          <p:cNvSpPr txBox="1"/>
          <p:nvPr/>
        </p:nvSpPr>
        <p:spPr>
          <a:xfrm>
            <a:off x="8208815" y="835554"/>
            <a:ext cx="306457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F0E95"/>
                </a:solidFill>
              </a:rPr>
              <a:t>Our testbed</a:t>
            </a:r>
          </a:p>
          <a:p>
            <a:r>
              <a:rPr lang="en-US" sz="1600" dirty="0">
                <a:solidFill>
                  <a:srgbClr val="0F0E95"/>
                </a:solidFill>
              </a:rPr>
              <a:t>Local: 89 ns / 65 GBps</a:t>
            </a:r>
          </a:p>
          <a:p>
            <a:r>
              <a:rPr lang="en-US" sz="1600" dirty="0">
                <a:solidFill>
                  <a:srgbClr val="0F0E95"/>
                </a:solidFill>
              </a:rPr>
              <a:t>Remote: 153 ns / 31 GBps (</a:t>
            </a:r>
            <a:r>
              <a:rPr lang="en-US" sz="1600" b="1" dirty="0">
                <a:solidFill>
                  <a:srgbClr val="0F0E95"/>
                </a:solidFill>
              </a:rPr>
              <a:t>171</a:t>
            </a:r>
            <a:r>
              <a:rPr lang="en-US" sz="1600" dirty="0">
                <a:solidFill>
                  <a:srgbClr val="0F0E95"/>
                </a:solidFill>
              </a:rPr>
              <a:t>%)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Pond: </a:t>
            </a:r>
            <a:r>
              <a:rPr lang="en-US" sz="1600" b="1" dirty="0">
                <a:solidFill>
                  <a:srgbClr val="FF0000"/>
                </a:solidFill>
              </a:rPr>
              <a:t>183</a:t>
            </a:r>
            <a:r>
              <a:rPr lang="en-US" sz="1600" dirty="0">
                <a:solidFill>
                  <a:srgbClr val="FF0000"/>
                </a:solidFill>
              </a:rPr>
              <a:t>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EE4F7-3B4D-C095-593F-2EE610F340D5}"/>
              </a:ext>
            </a:extLst>
          </p:cNvPr>
          <p:cNvSpPr txBox="1"/>
          <p:nvPr/>
        </p:nvSpPr>
        <p:spPr>
          <a:xfrm>
            <a:off x="8208815" y="542537"/>
            <a:ext cx="219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Intel MLC tool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27996-42F9-E4F8-37D3-DA634E3D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83201"/>
            <a:ext cx="7772400" cy="39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8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64C4-281E-ECEF-8CA3-8198C34C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PARSEC Ours v. Pond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168E3-E1E7-90DD-EAA2-F808F6BE58F3}"/>
              </a:ext>
            </a:extLst>
          </p:cNvPr>
          <p:cNvSpPr txBox="1"/>
          <p:nvPr/>
        </p:nvSpPr>
        <p:spPr>
          <a:xfrm>
            <a:off x="8208815" y="835554"/>
            <a:ext cx="306457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F0E95"/>
                </a:solidFill>
              </a:rPr>
              <a:t>Our testbed</a:t>
            </a:r>
          </a:p>
          <a:p>
            <a:r>
              <a:rPr lang="en-US" sz="1600" dirty="0">
                <a:solidFill>
                  <a:srgbClr val="0F0E95"/>
                </a:solidFill>
              </a:rPr>
              <a:t>Local: 89 ns / 65 GBps</a:t>
            </a:r>
          </a:p>
          <a:p>
            <a:r>
              <a:rPr lang="en-US" sz="1600" dirty="0">
                <a:solidFill>
                  <a:srgbClr val="0F0E95"/>
                </a:solidFill>
              </a:rPr>
              <a:t>Remote: 153 ns / 31 GBps (</a:t>
            </a:r>
            <a:r>
              <a:rPr lang="en-US" sz="1600" b="1" dirty="0">
                <a:solidFill>
                  <a:srgbClr val="0F0E95"/>
                </a:solidFill>
              </a:rPr>
              <a:t>171</a:t>
            </a:r>
            <a:r>
              <a:rPr lang="en-US" sz="1600" dirty="0">
                <a:solidFill>
                  <a:srgbClr val="0F0E95"/>
                </a:solidFill>
              </a:rPr>
              <a:t>%)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Pond: </a:t>
            </a:r>
            <a:r>
              <a:rPr lang="en-US" sz="1600" b="1" dirty="0">
                <a:solidFill>
                  <a:srgbClr val="FF0000"/>
                </a:solidFill>
              </a:rPr>
              <a:t>183</a:t>
            </a:r>
            <a:r>
              <a:rPr lang="en-US" sz="1600" dirty="0">
                <a:solidFill>
                  <a:srgbClr val="FF0000"/>
                </a:solidFill>
              </a:rPr>
              <a:t>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EE4F7-3B4D-C095-593F-2EE610F340D5}"/>
              </a:ext>
            </a:extLst>
          </p:cNvPr>
          <p:cNvSpPr txBox="1"/>
          <p:nvPr/>
        </p:nvSpPr>
        <p:spPr>
          <a:xfrm>
            <a:off x="8208815" y="542537"/>
            <a:ext cx="219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Intel MLC tool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EE68E4-C6EB-99BB-0B10-E23BFB62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80" y="2276880"/>
            <a:ext cx="6939280" cy="44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6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F380-BDA1-BF3D-DFE7-54AD2AC0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 apps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1AEC0-4979-64F9-7EEC-D8E000BD3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857"/>
          <a:stretch/>
        </p:blipFill>
        <p:spPr>
          <a:xfrm>
            <a:off x="4935755" y="1000732"/>
            <a:ext cx="4452766" cy="5141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8D4AB2-412E-B7AE-FF55-FF6D9B1D59FF}"/>
              </a:ext>
            </a:extLst>
          </p:cNvPr>
          <p:cNvSpPr txBox="1"/>
          <p:nvPr/>
        </p:nvSpPr>
        <p:spPr>
          <a:xfrm>
            <a:off x="970280" y="2261505"/>
            <a:ext cx="297190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F0E95"/>
                </a:solidFill>
              </a:rPr>
              <a:t>Local: 89 ns / 65 GBps</a:t>
            </a:r>
          </a:p>
          <a:p>
            <a:r>
              <a:rPr lang="en-US" sz="1600" dirty="0">
                <a:solidFill>
                  <a:srgbClr val="0F0E95"/>
                </a:solidFill>
              </a:rPr>
              <a:t>Remote: 153 ns / 31 GBps (</a:t>
            </a:r>
            <a:r>
              <a:rPr lang="en-US" sz="1600" b="1" dirty="0">
                <a:solidFill>
                  <a:srgbClr val="0F0E95"/>
                </a:solidFill>
              </a:rPr>
              <a:t>171</a:t>
            </a:r>
            <a:r>
              <a:rPr lang="en-US" sz="1600" dirty="0">
                <a:solidFill>
                  <a:srgbClr val="0F0E95"/>
                </a:solidFill>
              </a:rPr>
              <a:t>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3D544-EFF8-53EA-1AA9-88D30E14C851}"/>
              </a:ext>
            </a:extLst>
          </p:cNvPr>
          <p:cNvSpPr txBox="1"/>
          <p:nvPr/>
        </p:nvSpPr>
        <p:spPr>
          <a:xfrm>
            <a:off x="970280" y="1991987"/>
            <a:ext cx="219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Intel MLC tool</a:t>
            </a:r>
          </a:p>
        </p:txBody>
      </p:sp>
    </p:spTree>
    <p:extLst>
      <p:ext uri="{BB962C8B-B14F-4D97-AF65-F5344CB8AC3E}">
        <p14:creationId xmlns:p14="http://schemas.microsoft.com/office/powerpoint/2010/main" val="361029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833F-CC41-7625-0F88-2EFD13F6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at higher latencies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B82D-8856-BD8D-D5CF-234B20BD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PMEP – best but deprecated?</a:t>
            </a:r>
          </a:p>
          <a:p>
            <a:r>
              <a:rPr lang="en-US" dirty="0"/>
              <a:t>Extrapolate based on memory access counters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>
                <a:solidFill>
                  <a:srgbClr val="0F0E95"/>
                </a:solidFill>
                <a:latin typeface="Lucida Console" panose="020B0609040504020204" pitchFamily="49" charset="0"/>
              </a:rPr>
              <a:t>Runtime = </a:t>
            </a:r>
            <a:r>
              <a:rPr lang="en-US" sz="2000" dirty="0" err="1">
                <a:solidFill>
                  <a:srgbClr val="0F0E95"/>
                </a:solidFill>
                <a:latin typeface="Lucida Console" panose="020B0609040504020204" pitchFamily="49" charset="0"/>
              </a:rPr>
              <a:t>memory_ops</a:t>
            </a:r>
            <a:r>
              <a:rPr lang="en-US" sz="2000" dirty="0">
                <a:solidFill>
                  <a:srgbClr val="0F0E95"/>
                </a:solidFill>
                <a:latin typeface="Lucida Console" panose="020B0609040504020204" pitchFamily="49" charset="0"/>
              </a:rPr>
              <a:t> * </a:t>
            </a:r>
            <a:r>
              <a:rPr lang="en-US" sz="2000" dirty="0" err="1">
                <a:solidFill>
                  <a:srgbClr val="0F0E95"/>
                </a:solidFill>
                <a:latin typeface="Lucida Console" panose="020B0609040504020204" pitchFamily="49" charset="0"/>
              </a:rPr>
              <a:t>mem_latency</a:t>
            </a:r>
            <a:r>
              <a:rPr lang="en-US" sz="2000" dirty="0">
                <a:solidFill>
                  <a:srgbClr val="0F0E95"/>
                </a:solidFill>
                <a:latin typeface="Lucida Console" panose="020B0609040504020204" pitchFamily="49" charset="0"/>
              </a:rPr>
              <a:t> + C</a:t>
            </a:r>
            <a:endParaRPr lang="en-US" dirty="0">
              <a:solidFill>
                <a:srgbClr val="0F0E95"/>
              </a:solidFill>
            </a:endParaRPr>
          </a:p>
          <a:p>
            <a:pPr lvl="1"/>
            <a:r>
              <a:rPr lang="en-US" dirty="0"/>
              <a:t>Does not account for architecture-level latency hiding, prefetching, etc.</a:t>
            </a:r>
          </a:p>
          <a:p>
            <a:pPr lvl="1"/>
            <a:r>
              <a:rPr lang="en-US" dirty="0"/>
              <a:t>Memory accesses from perf counters</a:t>
            </a:r>
          </a:p>
          <a:p>
            <a:pPr lvl="2"/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mem_load_l3_miss_retired.local_dram</a:t>
            </a:r>
          </a:p>
          <a:p>
            <a:pPr lvl="2"/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mem_load_l3_miss_retired.remote_dram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</a:rPr>
              <a:t>Not sure if they (or how to) capture stores yet…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D206-17B5-1DB3-A509-6CEE7F19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slowdown v. remote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2E6E-C002-E3FE-8502-6202E0BC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9240" cy="4351338"/>
          </a:xfrm>
        </p:spPr>
        <p:txBody>
          <a:bodyPr/>
          <a:lstStyle/>
          <a:p>
            <a:r>
              <a:rPr lang="en-US" dirty="0"/>
              <a:t>Very little correlation with total accesses, some correlation with the access rate</a:t>
            </a:r>
          </a:p>
          <a:p>
            <a:r>
              <a:rPr lang="en-US" dirty="0"/>
              <a:t>Reasons?</a:t>
            </a:r>
          </a:p>
          <a:p>
            <a:pPr lvl="1"/>
            <a:r>
              <a:rPr lang="en-US" dirty="0"/>
              <a:t>Bandwidth</a:t>
            </a:r>
          </a:p>
          <a:p>
            <a:pPr lvl="1"/>
            <a:r>
              <a:rPr lang="en-US" i="1" dirty="0"/>
              <a:t>store</a:t>
            </a:r>
            <a:r>
              <a:rPr lang="en-US" dirty="0"/>
              <a:t> accesses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E9691-79CE-DE77-425E-8B2F947B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610" y="2706053"/>
            <a:ext cx="356870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D1F294-6272-1285-3AC6-9EC66A528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648" y="2706054"/>
            <a:ext cx="3376245" cy="2743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EA792E-F3E1-BE96-71C6-2BF16C4087D0}"/>
              </a:ext>
            </a:extLst>
          </p:cNvPr>
          <p:cNvSpPr txBox="1"/>
          <p:nvPr/>
        </p:nvSpPr>
        <p:spPr>
          <a:xfrm>
            <a:off x="5638801" y="5571321"/>
            <a:ext cx="2374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Total Memory Accesses</a:t>
            </a:r>
          </a:p>
          <a:p>
            <a:pPr algn="ctr"/>
            <a:r>
              <a:rPr lang="en-US" dirty="0"/>
              <a:t>Correlation: 0.14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9B03D-1C5E-76AB-FA1B-B1CB8EA17BC4}"/>
              </a:ext>
            </a:extLst>
          </p:cNvPr>
          <p:cNvSpPr txBox="1"/>
          <p:nvPr/>
        </p:nvSpPr>
        <p:spPr>
          <a:xfrm>
            <a:off x="9550400" y="5585122"/>
            <a:ext cx="2069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Memory access rate</a:t>
            </a:r>
          </a:p>
          <a:p>
            <a:pPr algn="ctr"/>
            <a:r>
              <a:rPr lang="en-US" dirty="0"/>
              <a:t>Correlation: 0.44</a:t>
            </a:r>
          </a:p>
        </p:txBody>
      </p:sp>
    </p:spTree>
    <p:extLst>
      <p:ext uri="{BB962C8B-B14F-4D97-AF65-F5344CB8AC3E}">
        <p14:creationId xmlns:p14="http://schemas.microsoft.com/office/powerpoint/2010/main" val="70823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D141-625D-84B8-764B-C67BC239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C16F-974A-9A68-3C39-E01176C2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with memory bandwidth</a:t>
            </a:r>
          </a:p>
          <a:p>
            <a:pPr lvl="1"/>
            <a:r>
              <a:rPr lang="en-US" dirty="0"/>
              <a:t>Get fine-grained memory access stats</a:t>
            </a:r>
          </a:p>
          <a:p>
            <a:r>
              <a:rPr lang="en-US" dirty="0"/>
              <a:t>Any other ways you can think 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7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9629-3634-44BC-01B0-AAE88134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1BCD-3D65-4902-64C3-F0599436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7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39550</TotalTime>
  <Words>321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Lucida Console</vt:lpstr>
      <vt:lpstr>Menlo</vt:lpstr>
      <vt:lpstr>Office Theme</vt:lpstr>
      <vt:lpstr>Agenda</vt:lpstr>
      <vt:lpstr>Pond: Latency-sensitivity study</vt:lpstr>
      <vt:lpstr>GAPBS Ours v. Pond</vt:lpstr>
      <vt:lpstr>PARSEC Ours v. Pond</vt:lpstr>
      <vt:lpstr>Eden apps</vt:lpstr>
      <vt:lpstr>Performance at higher latencies</vt:lpstr>
      <vt:lpstr>GAP slowdown v. remote accesses</vt:lpstr>
      <vt:lpstr>Next steps</vt:lpstr>
      <vt:lpstr>Misc</vt:lpstr>
      <vt:lpstr>HotBox</vt:lpstr>
      <vt:lpstr>DilOS v. Eden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Anil Yelam (c)</dc:creator>
  <cp:lastModifiedBy>Anil Yelam (c)</cp:lastModifiedBy>
  <cp:revision>39</cp:revision>
  <dcterms:created xsi:type="dcterms:W3CDTF">2023-02-08T01:30:20Z</dcterms:created>
  <dcterms:modified xsi:type="dcterms:W3CDTF">2023-05-18T06:31:02Z</dcterms:modified>
</cp:coreProperties>
</file>