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Montserrat Classic Bold" charset="1" panose="00000800000000000000"/>
      <p:regular r:id="rId11"/>
    </p:embeddedFont>
    <p:embeddedFont>
      <p:font typeface="Montserrat Classic" charset="1" panose="0000050000000000000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35085" y="2906776"/>
            <a:ext cx="8544752" cy="666750"/>
          </a:xfrm>
          <a:prstGeom prst="rect">
            <a:avLst/>
          </a:prstGeom>
        </p:spPr>
        <p:txBody>
          <a:bodyPr anchor="t" rtlCol="false" tIns="0" lIns="0" bIns="0" rIns="0">
            <a:spAutoFit/>
          </a:bodyPr>
          <a:lstStyle/>
          <a:p>
            <a:pPr algn="l">
              <a:lnSpc>
                <a:spcPts val="4950"/>
              </a:lnSpc>
            </a:pPr>
            <a:r>
              <a:rPr lang="en-US" sz="5000">
                <a:solidFill>
                  <a:srgbClr val="004AAD"/>
                </a:solidFill>
                <a:latin typeface="Montserrat Classic Bold"/>
                <a:ea typeface="Montserrat Classic Bold"/>
                <a:cs typeface="Montserrat Classic Bold"/>
                <a:sym typeface="Montserrat Classic Bold"/>
              </a:rPr>
              <a:t>TITLE :  MIGRAINEZ</a:t>
            </a:r>
          </a:p>
        </p:txBody>
      </p:sp>
      <p:sp>
        <p:nvSpPr>
          <p:cNvPr name="TextBox 5" id="5"/>
          <p:cNvSpPr txBox="true"/>
          <p:nvPr/>
        </p:nvSpPr>
        <p:spPr>
          <a:xfrm rot="0">
            <a:off x="235085" y="5238750"/>
            <a:ext cx="17894030" cy="666750"/>
          </a:xfrm>
          <a:prstGeom prst="rect">
            <a:avLst/>
          </a:prstGeom>
        </p:spPr>
        <p:txBody>
          <a:bodyPr anchor="t" rtlCol="false" tIns="0" lIns="0" bIns="0" rIns="0">
            <a:spAutoFit/>
          </a:bodyPr>
          <a:lstStyle/>
          <a:p>
            <a:pPr algn="l">
              <a:lnSpc>
                <a:spcPts val="4950"/>
              </a:lnSpc>
            </a:pPr>
            <a:r>
              <a:rPr lang="en-US" sz="5000">
                <a:solidFill>
                  <a:srgbClr val="2BB4D4"/>
                </a:solidFill>
                <a:latin typeface="Montserrat Classic Bold"/>
                <a:ea typeface="Montserrat Classic Bold"/>
                <a:cs typeface="Montserrat Classic Bold"/>
                <a:sym typeface="Montserrat Classic Bold"/>
              </a:rPr>
              <a:t>TRACK :  OPEN INNOVATION</a:t>
            </a:r>
          </a:p>
        </p:txBody>
      </p:sp>
      <p:sp>
        <p:nvSpPr>
          <p:cNvPr name="TextBox 6" id="6"/>
          <p:cNvSpPr txBox="true"/>
          <p:nvPr/>
        </p:nvSpPr>
        <p:spPr>
          <a:xfrm rot="0">
            <a:off x="243377" y="6266640"/>
            <a:ext cx="17759287" cy="666750"/>
          </a:xfrm>
          <a:prstGeom prst="rect">
            <a:avLst/>
          </a:prstGeom>
        </p:spPr>
        <p:txBody>
          <a:bodyPr anchor="t" rtlCol="false" tIns="0" lIns="0" bIns="0" rIns="0">
            <a:spAutoFit/>
          </a:bodyPr>
          <a:lstStyle/>
          <a:p>
            <a:pPr algn="l">
              <a:lnSpc>
                <a:spcPts val="4950"/>
              </a:lnSpc>
            </a:pPr>
            <a:r>
              <a:rPr lang="en-US" sz="5000">
                <a:solidFill>
                  <a:srgbClr val="2BB4D4"/>
                </a:solidFill>
                <a:latin typeface="Montserrat Classic Bold"/>
                <a:ea typeface="Montserrat Classic Bold"/>
                <a:cs typeface="Montserrat Classic Bold"/>
                <a:sym typeface="Montserrat Classic Bold"/>
              </a:rPr>
              <a:t>TEAM NAME :   KURUKSHETRA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90625"/>
            <a:ext cx="12230230" cy="1209675"/>
          </a:xfrm>
          <a:prstGeom prst="rect">
            <a:avLst/>
          </a:prstGeom>
        </p:spPr>
        <p:txBody>
          <a:bodyPr anchor="t" rtlCol="false" tIns="0" lIns="0" bIns="0" rIns="0">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INTRODUCTION</a:t>
            </a:r>
          </a:p>
        </p:txBody>
      </p:sp>
      <p:sp>
        <p:nvSpPr>
          <p:cNvPr name="TextBox 3" id="3"/>
          <p:cNvSpPr txBox="true"/>
          <p:nvPr/>
        </p:nvSpPr>
        <p:spPr>
          <a:xfrm rot="0">
            <a:off x="1028700" y="2592070"/>
            <a:ext cx="14988463" cy="6717389"/>
          </a:xfrm>
          <a:prstGeom prst="rect">
            <a:avLst/>
          </a:prstGeom>
        </p:spPr>
        <p:txBody>
          <a:bodyPr anchor="t" rtlCol="false" tIns="0" lIns="0" bIns="0" rIns="0">
            <a:spAutoFit/>
          </a:bodyPr>
          <a:lstStyle/>
          <a:p>
            <a:pPr algn="l" marL="597596" indent="-298798" lvl="1">
              <a:lnSpc>
                <a:spcPts val="4428"/>
              </a:lnSpc>
              <a:buFont typeface="Arial"/>
              <a:buChar char="•"/>
            </a:pPr>
            <a:r>
              <a:rPr lang="en-US" sz="2767">
                <a:solidFill>
                  <a:srgbClr val="2E2E2E"/>
                </a:solidFill>
                <a:latin typeface="Montserrat Classic"/>
                <a:ea typeface="Montserrat Classic"/>
                <a:cs typeface="Montserrat Classic"/>
                <a:sym typeface="Montserrat Classic"/>
              </a:rPr>
              <a:t>Migraines, a exhausting neurological condition affecting over one billion people worldwide, causing significant disruption to daily life due to their severe symptoms.</a:t>
            </a:r>
          </a:p>
          <a:p>
            <a:pPr algn="l" marL="597596" indent="-298798" lvl="1">
              <a:lnSpc>
                <a:spcPts val="4428"/>
              </a:lnSpc>
              <a:buFont typeface="Arial"/>
              <a:buChar char="•"/>
            </a:pPr>
            <a:r>
              <a:rPr lang="en-US" sz="2767">
                <a:solidFill>
                  <a:srgbClr val="2E2E2E"/>
                </a:solidFill>
                <a:latin typeface="Montserrat Classic"/>
                <a:ea typeface="Montserrat Classic"/>
                <a:cs typeface="Montserrat Classic"/>
                <a:sym typeface="Montserrat Classic"/>
              </a:rPr>
              <a:t> Accurately diagnosing migraine subtypes remains a challenge, as traditional methods often rely on subjective assessments that can lead to misdiagnosis. In response, our project focuses on utilizing TabNet, a cutting-edge deep learning algorithm optimized for tabular data, to enhance the accuracy of migraine classification. </a:t>
            </a:r>
          </a:p>
          <a:p>
            <a:pPr algn="l" marL="597596" indent="-298798" lvl="1">
              <a:lnSpc>
                <a:spcPts val="4428"/>
              </a:lnSpc>
              <a:buFont typeface="Arial"/>
              <a:buChar char="•"/>
            </a:pPr>
            <a:r>
              <a:rPr lang="en-US" sz="2767">
                <a:solidFill>
                  <a:srgbClr val="2E2E2E"/>
                </a:solidFill>
                <a:latin typeface="Montserrat Classic"/>
                <a:ea typeface="Montserrat Classic"/>
                <a:cs typeface="Montserrat Classic"/>
                <a:sym typeface="Montserrat Classic"/>
              </a:rPr>
              <a:t>This study aims to develop an innovative system that leverages TabNet's advanced capabilities to aid healthcare professionals in distinguishing between different migraine subtypes.</a:t>
            </a:r>
          </a:p>
          <a:p>
            <a:pPr algn="l">
              <a:lnSpc>
                <a:spcPts val="4428"/>
              </a:lnSpc>
            </a:pPr>
          </a:p>
        </p:txBody>
      </p:sp>
      <p:sp>
        <p:nvSpPr>
          <p:cNvPr name="Freeform 4" id="4"/>
          <p:cNvSpPr/>
          <p:nvPr/>
        </p:nvSpPr>
        <p:spPr>
          <a:xfrm flipH="false" flipV="false" rot="-1625759">
            <a:off x="10837013" y="-4312634"/>
            <a:ext cx="9495369" cy="7717145"/>
          </a:xfrm>
          <a:custGeom>
            <a:avLst/>
            <a:gdLst/>
            <a:ahLst/>
            <a:cxnLst/>
            <a:rect r="r" b="b" t="t" l="l"/>
            <a:pathLst>
              <a:path h="7717145" w="9495369">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71103" y="1190625"/>
            <a:ext cx="16745795" cy="1209675"/>
          </a:xfrm>
          <a:prstGeom prst="rect">
            <a:avLst/>
          </a:prstGeom>
        </p:spPr>
        <p:txBody>
          <a:bodyPr anchor="t" rtlCol="false" tIns="0" lIns="0" bIns="0" rIns="0">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PROBLEM STATEMENT </a:t>
            </a:r>
          </a:p>
        </p:txBody>
      </p:sp>
      <p:sp>
        <p:nvSpPr>
          <p:cNvPr name="TextBox 3" id="3"/>
          <p:cNvSpPr txBox="true"/>
          <p:nvPr/>
        </p:nvSpPr>
        <p:spPr>
          <a:xfrm rot="0">
            <a:off x="1374834" y="2618974"/>
            <a:ext cx="14566136" cy="6368718"/>
          </a:xfrm>
          <a:prstGeom prst="rect">
            <a:avLst/>
          </a:prstGeom>
        </p:spPr>
        <p:txBody>
          <a:bodyPr anchor="t" rtlCol="false" tIns="0" lIns="0" bIns="0" rIns="0">
            <a:spAutoFit/>
          </a:bodyPr>
          <a:lstStyle/>
          <a:p>
            <a:pPr algn="l" marL="622126" indent="-311063" lvl="1">
              <a:lnSpc>
                <a:spcPts val="4610"/>
              </a:lnSpc>
              <a:buFont typeface="Arial"/>
              <a:buChar char="•"/>
            </a:pPr>
            <a:r>
              <a:rPr lang="en-US" sz="2881">
                <a:solidFill>
                  <a:srgbClr val="2E2E2E"/>
                </a:solidFill>
                <a:latin typeface="Montserrat Classic"/>
                <a:ea typeface="Montserrat Classic"/>
                <a:cs typeface="Montserrat Classic"/>
                <a:sym typeface="Montserrat Classic"/>
              </a:rPr>
              <a:t>Migraines are complex and diverse in their presentation, often accompanied by symptoms such as nausea, vomiting, and extreme sensitivity to light and sound. </a:t>
            </a:r>
          </a:p>
          <a:p>
            <a:pPr algn="l" marL="622126" indent="-311063" lvl="1">
              <a:lnSpc>
                <a:spcPts val="4610"/>
              </a:lnSpc>
              <a:buFont typeface="Arial"/>
              <a:buChar char="•"/>
            </a:pPr>
            <a:r>
              <a:rPr lang="en-US" sz="2881">
                <a:solidFill>
                  <a:srgbClr val="2E2E2E"/>
                </a:solidFill>
                <a:latin typeface="Montserrat Classic"/>
                <a:ea typeface="Montserrat Classic"/>
                <a:cs typeface="Montserrat Classic"/>
                <a:sym typeface="Montserrat Classic"/>
              </a:rPr>
              <a:t>The wide variability in symptoms and the overlap between migraine subtypes make accurate diagnosis a challenging task.</a:t>
            </a:r>
          </a:p>
          <a:p>
            <a:pPr algn="l" marL="622126" indent="-311063" lvl="1">
              <a:lnSpc>
                <a:spcPts val="4610"/>
              </a:lnSpc>
              <a:buFont typeface="Arial"/>
              <a:buChar char="•"/>
            </a:pPr>
            <a:r>
              <a:rPr lang="en-US" sz="2881">
                <a:solidFill>
                  <a:srgbClr val="2E2E2E"/>
                </a:solidFill>
                <a:latin typeface="Montserrat Classic"/>
                <a:ea typeface="Montserrat Classic"/>
                <a:cs typeface="Montserrat Classic"/>
                <a:sym typeface="Montserrat Classic"/>
              </a:rPr>
              <a:t> Traditional diagnostic methods are often time-consuming and prone to errors due to their reliance on subjective assessments.</a:t>
            </a:r>
          </a:p>
          <a:p>
            <a:pPr algn="l" marL="622126" indent="-311063" lvl="1">
              <a:lnSpc>
                <a:spcPts val="4610"/>
              </a:lnSpc>
              <a:buFont typeface="Arial"/>
              <a:buChar char="•"/>
            </a:pPr>
            <a:r>
              <a:rPr lang="en-US" sz="2881">
                <a:solidFill>
                  <a:srgbClr val="2E2E2E"/>
                </a:solidFill>
                <a:latin typeface="Montserrat Classic"/>
                <a:ea typeface="Montserrat Classic"/>
                <a:cs typeface="Montserrat Classic"/>
                <a:sym typeface="Montserrat Classic"/>
              </a:rPr>
              <a:t> This can lead to delayed or incorrect treatment, negatively impacting patient outcomes. There is an urgent need for a reliable and precise diagnostic system that can accurately classify migraine subtypes, enabling timely and effective treatment.</a:t>
            </a:r>
          </a:p>
        </p:txBody>
      </p:sp>
      <p:sp>
        <p:nvSpPr>
          <p:cNvPr name="Freeform 4" id="4"/>
          <p:cNvSpPr/>
          <p:nvPr/>
        </p:nvSpPr>
        <p:spPr>
          <a:xfrm flipH="false" flipV="false" rot="-1625759">
            <a:off x="13026811" y="-3327708"/>
            <a:ext cx="9495369" cy="7717145"/>
          </a:xfrm>
          <a:custGeom>
            <a:avLst/>
            <a:gdLst/>
            <a:ahLst/>
            <a:cxnLst/>
            <a:rect r="r" b="b" t="t" l="l"/>
            <a:pathLst>
              <a:path h="7717145" w="9495369">
                <a:moveTo>
                  <a:pt x="0" y="0"/>
                </a:moveTo>
                <a:lnTo>
                  <a:pt x="9495368" y="0"/>
                </a:lnTo>
                <a:lnTo>
                  <a:pt x="9495368"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934088"/>
            <a:ext cx="16745795" cy="1209675"/>
          </a:xfrm>
          <a:prstGeom prst="rect">
            <a:avLst/>
          </a:prstGeom>
        </p:spPr>
        <p:txBody>
          <a:bodyPr anchor="t" rtlCol="false" tIns="0" lIns="0" bIns="0" rIns="0">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PROPOSED SOLUTION</a:t>
            </a:r>
          </a:p>
        </p:txBody>
      </p:sp>
      <p:sp>
        <p:nvSpPr>
          <p:cNvPr name="TextBox 3" id="3"/>
          <p:cNvSpPr txBox="true"/>
          <p:nvPr/>
        </p:nvSpPr>
        <p:spPr>
          <a:xfrm rot="0">
            <a:off x="716384" y="2595193"/>
            <a:ext cx="14161623" cy="3833369"/>
          </a:xfrm>
          <a:prstGeom prst="rect">
            <a:avLst/>
          </a:prstGeom>
        </p:spPr>
        <p:txBody>
          <a:bodyPr anchor="t" rtlCol="false" tIns="0" lIns="0" bIns="0" rIns="0">
            <a:spAutoFit/>
          </a:bodyPr>
          <a:lstStyle/>
          <a:p>
            <a:pPr algn="l">
              <a:lnSpc>
                <a:spcPts val="4363"/>
              </a:lnSpc>
            </a:pPr>
            <a:r>
              <a:rPr lang="en-US" sz="2727">
                <a:solidFill>
                  <a:srgbClr val="2E2E2E"/>
                </a:solidFill>
                <a:latin typeface="Montserrat Classic"/>
                <a:ea typeface="Montserrat Classic"/>
                <a:cs typeface="Montserrat Classic"/>
                <a:sym typeface="Montserrat Classic"/>
              </a:rPr>
              <a:t>Our proposed solution utilizes the TabNet algorithm, a cutting-edge deep learning model specifically designed for tabular data, to develop a robust system for classifying migraine subtypes. TabNet’s unique architecture, combining deep learning with decision trees through an attention mechanism, enables automatic learning of feature importance, reducing manual intervention. In addition to the classification system, we have created a comprehensive website using HTML, CSS, and JavaScript.</a:t>
            </a:r>
          </a:p>
        </p:txBody>
      </p:sp>
      <p:sp>
        <p:nvSpPr>
          <p:cNvPr name="Freeform 4" id="4"/>
          <p:cNvSpPr/>
          <p:nvPr/>
        </p:nvSpPr>
        <p:spPr>
          <a:xfrm flipH="false" flipV="false" rot="-1625759">
            <a:off x="13540316" y="-4465845"/>
            <a:ext cx="9495369" cy="7717145"/>
          </a:xfrm>
          <a:custGeom>
            <a:avLst/>
            <a:gdLst/>
            <a:ahLst/>
            <a:cxnLst/>
            <a:rect r="r" b="b" t="t" l="l"/>
            <a:pathLst>
              <a:path h="7717145" w="9495369">
                <a:moveTo>
                  <a:pt x="0" y="0"/>
                </a:moveTo>
                <a:lnTo>
                  <a:pt x="9495368" y="0"/>
                </a:lnTo>
                <a:lnTo>
                  <a:pt x="9495368"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934088"/>
            <a:ext cx="16745795" cy="1209675"/>
          </a:xfrm>
          <a:prstGeom prst="rect">
            <a:avLst/>
          </a:prstGeom>
        </p:spPr>
        <p:txBody>
          <a:bodyPr anchor="t" rtlCol="false" tIns="0" lIns="0" bIns="0" rIns="0">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PROPOSED SOLUTION</a:t>
            </a:r>
          </a:p>
        </p:txBody>
      </p:sp>
      <p:sp>
        <p:nvSpPr>
          <p:cNvPr name="TextBox 3" id="3"/>
          <p:cNvSpPr txBox="true"/>
          <p:nvPr/>
        </p:nvSpPr>
        <p:spPr>
          <a:xfrm rot="0">
            <a:off x="716384" y="2468767"/>
            <a:ext cx="16855231" cy="5490719"/>
          </a:xfrm>
          <a:prstGeom prst="rect">
            <a:avLst/>
          </a:prstGeom>
        </p:spPr>
        <p:txBody>
          <a:bodyPr anchor="t" rtlCol="false" tIns="0" lIns="0" bIns="0" rIns="0">
            <a:spAutoFit/>
          </a:bodyPr>
          <a:lstStyle/>
          <a:p>
            <a:pPr algn="l">
              <a:lnSpc>
                <a:spcPts val="4363"/>
              </a:lnSpc>
            </a:pPr>
            <a:r>
              <a:rPr lang="en-US" sz="2727">
                <a:solidFill>
                  <a:srgbClr val="2E2E2E"/>
                </a:solidFill>
                <a:latin typeface="Montserrat Classic Bold"/>
                <a:ea typeface="Montserrat Classic Bold"/>
                <a:cs typeface="Montserrat Classic Bold"/>
                <a:sym typeface="Montserrat Classic Bold"/>
              </a:rPr>
              <a:t>Where users can access several key features:</a:t>
            </a:r>
          </a:p>
          <a:p>
            <a:pPr algn="l" marL="588863" indent="-294431" lvl="1">
              <a:lnSpc>
                <a:spcPts val="4363"/>
              </a:lnSpc>
              <a:buFont typeface="Arial"/>
              <a:buChar char="•"/>
            </a:pPr>
            <a:r>
              <a:rPr lang="en-US" sz="2727">
                <a:solidFill>
                  <a:srgbClr val="2E2E2E"/>
                </a:solidFill>
                <a:latin typeface="Montserrat Classic Bold"/>
                <a:ea typeface="Montserrat Classic Bold"/>
                <a:cs typeface="Montserrat Classic Bold"/>
                <a:sym typeface="Montserrat Classic Bold"/>
              </a:rPr>
              <a:t>Symptom Checker</a:t>
            </a:r>
            <a:r>
              <a:rPr lang="en-US" sz="2727">
                <a:solidFill>
                  <a:srgbClr val="2E2E2E"/>
                </a:solidFill>
                <a:latin typeface="Montserrat Classic"/>
                <a:ea typeface="Montserrat Classic"/>
                <a:cs typeface="Montserrat Classic"/>
                <a:sym typeface="Montserrat Classic"/>
              </a:rPr>
              <a:t>: Users can input their symptoms to receive an accurate migraine subtype diagnosis based on our deep learning model.</a:t>
            </a:r>
          </a:p>
          <a:p>
            <a:pPr algn="l" marL="588863" indent="-294431" lvl="1">
              <a:lnSpc>
                <a:spcPts val="4363"/>
              </a:lnSpc>
              <a:buFont typeface="Arial"/>
              <a:buChar char="•"/>
            </a:pPr>
            <a:r>
              <a:rPr lang="en-US" sz="2727">
                <a:solidFill>
                  <a:srgbClr val="2E2E2E"/>
                </a:solidFill>
                <a:latin typeface="Montserrat Classic Bold"/>
                <a:ea typeface="Montserrat Classic Bold"/>
                <a:cs typeface="Montserrat Classic Bold"/>
                <a:sym typeface="Montserrat Classic Bold"/>
              </a:rPr>
              <a:t>Educational Content</a:t>
            </a:r>
            <a:r>
              <a:rPr lang="en-US" sz="2727">
                <a:solidFill>
                  <a:srgbClr val="2E2E2E"/>
                </a:solidFill>
                <a:latin typeface="Montserrat Classic"/>
                <a:ea typeface="Montserrat Classic"/>
                <a:cs typeface="Montserrat Classic"/>
                <a:sym typeface="Montserrat Classic"/>
              </a:rPr>
              <a:t>: The website offers a wealth of information about migraines, helping users understand the condition better and explore treatment options.</a:t>
            </a:r>
          </a:p>
          <a:p>
            <a:pPr algn="l" marL="588863" indent="-294431" lvl="1">
              <a:lnSpc>
                <a:spcPts val="4363"/>
              </a:lnSpc>
              <a:buFont typeface="Arial"/>
              <a:buChar char="•"/>
            </a:pPr>
            <a:r>
              <a:rPr lang="en-US" sz="2727">
                <a:solidFill>
                  <a:srgbClr val="2E2E2E"/>
                </a:solidFill>
                <a:latin typeface="Montserrat Classic Bold"/>
                <a:ea typeface="Montserrat Classic Bold"/>
                <a:cs typeface="Montserrat Classic Bold"/>
                <a:sym typeface="Montserrat Classic Bold"/>
              </a:rPr>
              <a:t>Blogs and Articles</a:t>
            </a:r>
            <a:r>
              <a:rPr lang="en-US" sz="2727">
                <a:solidFill>
                  <a:srgbClr val="2E2E2E"/>
                </a:solidFill>
                <a:latin typeface="Montserrat Classic"/>
                <a:ea typeface="Montserrat Classic"/>
                <a:cs typeface="Montserrat Classic"/>
                <a:sym typeface="Montserrat Classic"/>
              </a:rPr>
              <a:t>: Users can access a variety of blogs and articles that provide insights into migraine management, personal stories, and the latest research findings.</a:t>
            </a:r>
          </a:p>
          <a:p>
            <a:pPr algn="l" marL="588863" indent="-294431" lvl="1">
              <a:lnSpc>
                <a:spcPts val="4363"/>
              </a:lnSpc>
              <a:buFont typeface="Arial"/>
              <a:buChar char="•"/>
            </a:pPr>
            <a:r>
              <a:rPr lang="en-US" sz="2727">
                <a:solidFill>
                  <a:srgbClr val="2E2E2E"/>
                </a:solidFill>
                <a:latin typeface="Montserrat Classic Bold"/>
                <a:ea typeface="Montserrat Classic Bold"/>
                <a:cs typeface="Montserrat Classic Bold"/>
                <a:sym typeface="Montserrat Classic Bold"/>
              </a:rPr>
              <a:t>Community Support</a:t>
            </a:r>
            <a:r>
              <a:rPr lang="en-US" sz="2727">
                <a:solidFill>
                  <a:srgbClr val="2E2E2E"/>
                </a:solidFill>
                <a:latin typeface="Montserrat Classic"/>
                <a:ea typeface="Montserrat Classic"/>
                <a:cs typeface="Montserrat Classic"/>
                <a:sym typeface="Montserrat Classic"/>
              </a:rPr>
              <a:t>: A dedicated support community is available, allowing users to connect with others, share experiences, and seek advice.</a:t>
            </a:r>
          </a:p>
          <a:p>
            <a:pPr algn="l">
              <a:lnSpc>
                <a:spcPts val="4363"/>
              </a:lnSpc>
            </a:pPr>
          </a:p>
        </p:txBody>
      </p:sp>
      <p:sp>
        <p:nvSpPr>
          <p:cNvPr name="Freeform 4" id="4"/>
          <p:cNvSpPr/>
          <p:nvPr/>
        </p:nvSpPr>
        <p:spPr>
          <a:xfrm flipH="false" flipV="false" rot="-1625759">
            <a:off x="13540316" y="-4465845"/>
            <a:ext cx="9495369" cy="7717145"/>
          </a:xfrm>
          <a:custGeom>
            <a:avLst/>
            <a:gdLst/>
            <a:ahLst/>
            <a:cxnLst/>
            <a:rect r="r" b="b" t="t" l="l"/>
            <a:pathLst>
              <a:path h="7717145" w="9495369">
                <a:moveTo>
                  <a:pt x="0" y="0"/>
                </a:moveTo>
                <a:lnTo>
                  <a:pt x="9495368" y="0"/>
                </a:lnTo>
                <a:lnTo>
                  <a:pt x="9495368"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DAGPOYAt45s</dc:identifier>
  <dcterms:modified xsi:type="dcterms:W3CDTF">2011-08-01T06:04:30Z</dcterms:modified>
  <cp:revision>1</cp:revision>
  <dc:title>jfdjs</dc:title>
</cp:coreProperties>
</file>