
<file path=[Content_Types].xml><?xml version="1.0" encoding="utf-8"?>
<Types xmlns="http://schemas.openxmlformats.org/package/2006/content-types">
  <Default ContentType="image/svg+xml" Extension="svg"/>
  <Default ContentType="application/xml" Extension="xml"/>
  <Default ContentType="image/png" Extension="png"/>
  <Default ContentType="application/vnd.openxmlformats-package.relationships+xml" Extension="rels"/>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6" r:id="rId15"/>
  </p:sldIdLst>
  <p:sldSz cy="10287000" cx="18288000"/>
  <p:notesSz cx="6858000" cy="9144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111642">
            <a:off x="11120480" y="1055557"/>
            <a:ext cx="10443683" cy="8487866"/>
          </a:xfrm>
          <a:custGeom>
            <a:avLst/>
            <a:gdLst/>
            <a:ahLst/>
            <a:cxnLst/>
            <a:rect r="r" b="b" t="t" l="l"/>
            <a:pathLst>
              <a:path h="8487866" w="10443683">
                <a:moveTo>
                  <a:pt x="0" y="0"/>
                </a:moveTo>
                <a:lnTo>
                  <a:pt x="10443683" y="0"/>
                </a:lnTo>
                <a:lnTo>
                  <a:pt x="10443683" y="8487866"/>
                </a:lnTo>
                <a:lnTo>
                  <a:pt x="0" y="8487866"/>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318441" y="9258300"/>
            <a:ext cx="9727319" cy="3106962"/>
          </a:xfrm>
          <a:custGeom>
            <a:avLst/>
            <a:gdLst/>
            <a:ahLst/>
            <a:cxnLst/>
            <a:rect r="r" b="b" t="t" l="l"/>
            <a:pathLst>
              <a:path h="3106962" w="9727319">
                <a:moveTo>
                  <a:pt x="0" y="0"/>
                </a:moveTo>
                <a:lnTo>
                  <a:pt x="9727318" y="0"/>
                </a:lnTo>
                <a:lnTo>
                  <a:pt x="9727318" y="3106962"/>
                </a:lnTo>
                <a:lnTo>
                  <a:pt x="0" y="31069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235085" y="2906776"/>
            <a:ext cx="8544752" cy="666750"/>
          </a:xfrm>
          <a:prstGeom prst="rect">
            <a:avLst/>
          </a:prstGeom>
        </p:spPr>
        <p:txBody>
          <a:bodyPr anchor="t" rtlCol="false" tIns="0" lIns="0" bIns="0" rIns="0">
            <a:spAutoFit/>
          </a:bodyPr>
          <a:lstStyle/>
          <a:p>
            <a:pPr algn="l">
              <a:lnSpc>
                <a:spcPts val="4950"/>
              </a:lnSpc>
            </a:pPr>
            <a:r>
              <a:rPr lang="en-US" sz="5000">
                <a:solidFill>
                  <a:srgbClr val="004AAD"/>
                </a:solidFill>
                <a:latin typeface="Montserrat Classic Bold"/>
                <a:ea typeface="Montserrat Classic Bold"/>
                <a:cs typeface="Montserrat Classic Bold"/>
                <a:sym typeface="Montserrat Classic Bold"/>
              </a:rPr>
              <a:t>TITLE :  MIGRAINEZ</a:t>
            </a:r>
          </a:p>
        </p:txBody>
      </p:sp>
      <p:sp>
        <p:nvSpPr>
          <p:cNvPr name="TextBox 5" id="5"/>
          <p:cNvSpPr txBox="true"/>
          <p:nvPr/>
        </p:nvSpPr>
        <p:spPr>
          <a:xfrm rot="0">
            <a:off x="235085" y="5238750"/>
            <a:ext cx="17894030" cy="666750"/>
          </a:xfrm>
          <a:prstGeom prst="rect">
            <a:avLst/>
          </a:prstGeom>
        </p:spPr>
        <p:txBody>
          <a:bodyPr anchor="t" rtlCol="false" tIns="0" lIns="0" bIns="0" rIns="0">
            <a:spAutoFit/>
          </a:bodyPr>
          <a:lstStyle/>
          <a:p>
            <a:pPr algn="l">
              <a:lnSpc>
                <a:spcPts val="4950"/>
              </a:lnSpc>
            </a:pPr>
            <a:r>
              <a:rPr lang="en-US" sz="5000">
                <a:solidFill>
                  <a:srgbClr val="2BB4D4"/>
                </a:solidFill>
                <a:latin typeface="Montserrat Classic Bold"/>
                <a:ea typeface="Montserrat Classic Bold"/>
                <a:cs typeface="Montserrat Classic Bold"/>
                <a:sym typeface="Montserrat Classic Bold"/>
              </a:rPr>
              <a:t>TRACK :  OPEN INNOVATION</a:t>
            </a:r>
          </a:p>
        </p:txBody>
      </p:sp>
      <p:sp>
        <p:nvSpPr>
          <p:cNvPr name="TextBox 6" id="6"/>
          <p:cNvSpPr txBox="true"/>
          <p:nvPr/>
        </p:nvSpPr>
        <p:spPr>
          <a:xfrm rot="0">
            <a:off x="243377" y="6266640"/>
            <a:ext cx="17759287" cy="666750"/>
          </a:xfrm>
          <a:prstGeom prst="rect">
            <a:avLst/>
          </a:prstGeom>
        </p:spPr>
        <p:txBody>
          <a:bodyPr anchor="t" rtlCol="false" tIns="0" lIns="0" bIns="0" rIns="0">
            <a:spAutoFit/>
          </a:bodyPr>
          <a:lstStyle/>
          <a:p>
            <a:pPr algn="l">
              <a:lnSpc>
                <a:spcPts val="4950"/>
              </a:lnSpc>
            </a:pPr>
            <a:r>
              <a:rPr lang="en-US" sz="5000">
                <a:solidFill>
                  <a:srgbClr val="2BB4D4"/>
                </a:solidFill>
                <a:latin typeface="Montserrat Classic Bold"/>
                <a:ea typeface="Montserrat Classic Bold"/>
                <a:cs typeface="Montserrat Classic Bold"/>
                <a:sym typeface="Montserrat Classic Bold"/>
              </a:rPr>
              <a:t>TEAM NAME :   KURUKSHETRA</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45314" y="309426"/>
            <a:ext cx="16745795" cy="1209675"/>
          </a:xfrm>
          <a:prstGeom prst="rect">
            <a:avLst/>
          </a:prstGeom>
        </p:spPr>
        <p:txBody>
          <a:bodyPr anchor="t" rtlCol="false" tIns="0" lIns="0" bIns="0" rIns="0">
            <a:spAutoFit/>
          </a:bodyPr>
          <a:lstStyle/>
          <a:p>
            <a:pPr algn="l">
              <a:lnSpc>
                <a:spcPts val="9000"/>
              </a:lnSpc>
            </a:pPr>
            <a:r>
              <a:rPr lang="en-US" sz="9000">
                <a:solidFill>
                  <a:srgbClr val="004AAD"/>
                </a:solidFill>
                <a:latin typeface="Montserrat Classic Bold"/>
                <a:ea typeface="Montserrat Classic Bold"/>
                <a:cs typeface="Montserrat Classic Bold"/>
                <a:sym typeface="Montserrat Classic Bold"/>
              </a:rPr>
              <a:t>IMPACT</a:t>
            </a:r>
          </a:p>
        </p:txBody>
      </p:sp>
      <p:sp>
        <p:nvSpPr>
          <p:cNvPr name="TextBox 3" id="3"/>
          <p:cNvSpPr txBox="true"/>
          <p:nvPr/>
        </p:nvSpPr>
        <p:spPr>
          <a:xfrm rot="0">
            <a:off x="245314" y="1816612"/>
            <a:ext cx="18042686" cy="7148069"/>
          </a:xfrm>
          <a:prstGeom prst="rect">
            <a:avLst/>
          </a:prstGeom>
        </p:spPr>
        <p:txBody>
          <a:bodyPr anchor="t" rtlCol="false" tIns="0" lIns="0" bIns="0" rIns="0">
            <a:spAutoFit/>
          </a:bodyPr>
          <a:lstStyle/>
          <a:p>
            <a:pPr algn="l">
              <a:lnSpc>
                <a:spcPts val="4363"/>
              </a:lnSpc>
            </a:pPr>
            <a:r>
              <a:rPr lang="en-US" sz="2727">
                <a:solidFill>
                  <a:srgbClr val="2E2E2E"/>
                </a:solidFill>
                <a:latin typeface="Montserrat Classic Bold"/>
                <a:ea typeface="Montserrat Classic Bold"/>
                <a:cs typeface="Montserrat Classic Bold"/>
                <a:sym typeface="Montserrat Classic Bold"/>
              </a:rPr>
              <a:t>Precision Healthcare</a:t>
            </a:r>
            <a:r>
              <a:rPr lang="en-US" sz="2727">
                <a:solidFill>
                  <a:srgbClr val="2E2E2E"/>
                </a:solidFill>
                <a:latin typeface="Montserrat Classic"/>
                <a:ea typeface="Montserrat Classic"/>
                <a:cs typeface="Montserrat Classic"/>
                <a:sym typeface="Montserrat Classic"/>
              </a:rPr>
              <a:t>:</a:t>
            </a:r>
          </a:p>
          <a:p>
            <a:pPr algn="l" marL="588863" indent="-294431" lvl="1">
              <a:lnSpc>
                <a:spcPts val="4363"/>
              </a:lnSpc>
              <a:buFont typeface="Arial"/>
              <a:buChar char="•"/>
            </a:pPr>
            <a:r>
              <a:rPr lang="en-US" sz="2727">
                <a:solidFill>
                  <a:srgbClr val="2E2E2E"/>
                </a:solidFill>
                <a:latin typeface="Montserrat Classic"/>
                <a:ea typeface="Montserrat Classic"/>
                <a:cs typeface="Montserrat Classic"/>
                <a:sym typeface="Montserrat Classic"/>
              </a:rPr>
              <a:t>Leverages deep learning to provide personalized migraine predictions.</a:t>
            </a:r>
          </a:p>
          <a:p>
            <a:pPr algn="l" marL="588863" indent="-294431" lvl="1">
              <a:lnSpc>
                <a:spcPts val="4363"/>
              </a:lnSpc>
              <a:buFont typeface="Arial"/>
              <a:buChar char="•"/>
            </a:pPr>
            <a:r>
              <a:rPr lang="en-US" sz="2727">
                <a:solidFill>
                  <a:srgbClr val="2E2E2E"/>
                </a:solidFill>
                <a:latin typeface="Montserrat Classic"/>
                <a:ea typeface="Montserrat Classic"/>
                <a:cs typeface="Montserrat Classic"/>
                <a:sym typeface="Montserrat Classic"/>
              </a:rPr>
              <a:t>Potential to significantly improve diagnosis accuracy and treatment planning.</a:t>
            </a:r>
          </a:p>
          <a:p>
            <a:pPr algn="l">
              <a:lnSpc>
                <a:spcPts val="4363"/>
              </a:lnSpc>
            </a:pPr>
            <a:r>
              <a:rPr lang="en-US" sz="2727">
                <a:solidFill>
                  <a:srgbClr val="2E2E2E"/>
                </a:solidFill>
                <a:latin typeface="Montserrat Classic Bold"/>
                <a:ea typeface="Montserrat Classic Bold"/>
                <a:cs typeface="Montserrat Classic Bold"/>
                <a:sym typeface="Montserrat Classic Bold"/>
              </a:rPr>
              <a:t> </a:t>
            </a:r>
            <a:r>
              <a:rPr lang="en-US" sz="2727">
                <a:solidFill>
                  <a:srgbClr val="2E2E2E"/>
                </a:solidFill>
                <a:latin typeface="Montserrat Classic Bold"/>
                <a:ea typeface="Montserrat Classic Bold"/>
                <a:cs typeface="Montserrat Classic Bold"/>
                <a:sym typeface="Montserrat Classic Bold"/>
              </a:rPr>
              <a:t>Accessibility &amp; Education:</a:t>
            </a:r>
          </a:p>
          <a:p>
            <a:pPr algn="l" marL="588863" indent="-294431" lvl="1">
              <a:lnSpc>
                <a:spcPts val="4363"/>
              </a:lnSpc>
              <a:buFont typeface="Arial"/>
              <a:buChar char="•"/>
            </a:pPr>
            <a:r>
              <a:rPr lang="en-US" sz="2727">
                <a:solidFill>
                  <a:srgbClr val="2E2E2E"/>
                </a:solidFill>
                <a:latin typeface="Montserrat Classic"/>
                <a:ea typeface="Montserrat Classic"/>
                <a:cs typeface="Montserrat Classic"/>
                <a:sym typeface="Montserrat Classic"/>
              </a:rPr>
              <a:t>Normalizes</a:t>
            </a:r>
            <a:r>
              <a:rPr lang="en-US" sz="2727">
                <a:solidFill>
                  <a:srgbClr val="2E2E2E"/>
                </a:solidFill>
                <a:latin typeface="Montserrat Classic"/>
                <a:ea typeface="Montserrat Classic"/>
                <a:cs typeface="Montserrat Classic"/>
                <a:sym typeface="Montserrat Classic"/>
              </a:rPr>
              <a:t> access to migraine expertise through an easy-to-use web platform.</a:t>
            </a:r>
          </a:p>
          <a:p>
            <a:pPr algn="l" marL="588863" indent="-294431" lvl="1">
              <a:lnSpc>
                <a:spcPts val="4363"/>
              </a:lnSpc>
              <a:buFont typeface="Arial"/>
              <a:buChar char="•"/>
            </a:pPr>
            <a:r>
              <a:rPr lang="en-US" sz="2727">
                <a:solidFill>
                  <a:srgbClr val="2E2E2E"/>
                </a:solidFill>
                <a:latin typeface="Montserrat Classic"/>
                <a:ea typeface="Montserrat Classic"/>
                <a:cs typeface="Montserrat Classic"/>
                <a:sym typeface="Montserrat Classic"/>
              </a:rPr>
              <a:t>Empower users with knowledge through curated educational content and community support.</a:t>
            </a:r>
          </a:p>
          <a:p>
            <a:pPr algn="l">
              <a:lnSpc>
                <a:spcPts val="4363"/>
              </a:lnSpc>
            </a:pPr>
            <a:r>
              <a:rPr lang="en-US" sz="2727">
                <a:solidFill>
                  <a:srgbClr val="2E2E2E"/>
                </a:solidFill>
                <a:latin typeface="Montserrat Classic"/>
                <a:ea typeface="Montserrat Classic"/>
                <a:cs typeface="Montserrat Classic"/>
                <a:sym typeface="Montserrat Classic"/>
              </a:rPr>
              <a:t> </a:t>
            </a:r>
            <a:r>
              <a:rPr lang="en-US" sz="2727">
                <a:solidFill>
                  <a:srgbClr val="2E2E2E"/>
                </a:solidFill>
                <a:latin typeface="Montserrat Classic Bold"/>
                <a:ea typeface="Montserrat Classic Bold"/>
                <a:cs typeface="Montserrat Classic Bold"/>
                <a:sym typeface="Montserrat Classic Bold"/>
              </a:rPr>
              <a:t>Data-Driven Insights:</a:t>
            </a:r>
          </a:p>
          <a:p>
            <a:pPr algn="l" marL="588863" indent="-294431" lvl="1">
              <a:lnSpc>
                <a:spcPts val="4363"/>
              </a:lnSpc>
              <a:buFont typeface="Arial"/>
              <a:buChar char="•"/>
            </a:pPr>
            <a:r>
              <a:rPr lang="en-US" sz="2727">
                <a:solidFill>
                  <a:srgbClr val="2E2E2E"/>
                </a:solidFill>
                <a:latin typeface="Montserrat Classic"/>
                <a:ea typeface="Montserrat Classic"/>
                <a:cs typeface="Montserrat Classic"/>
                <a:sym typeface="Montserrat Classic"/>
              </a:rPr>
              <a:t>Generates valuable datasets for further migraine research and understanding.</a:t>
            </a:r>
          </a:p>
          <a:p>
            <a:pPr algn="l" marL="588863" indent="-294431" lvl="1">
              <a:lnSpc>
                <a:spcPts val="4363"/>
              </a:lnSpc>
              <a:buFont typeface="Arial"/>
              <a:buChar char="•"/>
            </a:pPr>
            <a:r>
              <a:rPr lang="en-US" sz="2727">
                <a:solidFill>
                  <a:srgbClr val="2E2E2E"/>
                </a:solidFill>
                <a:latin typeface="Montserrat Classic"/>
                <a:ea typeface="Montserrat Classic"/>
                <a:cs typeface="Montserrat Classic"/>
                <a:sym typeface="Montserrat Classic"/>
              </a:rPr>
              <a:t>Potential to uncover new patterns or triggers in migraine occurrences.</a:t>
            </a:r>
          </a:p>
          <a:p>
            <a:pPr algn="l">
              <a:lnSpc>
                <a:spcPts val="4363"/>
              </a:lnSpc>
            </a:pPr>
            <a:r>
              <a:rPr lang="en-US" sz="2727">
                <a:solidFill>
                  <a:srgbClr val="2E2E2E"/>
                </a:solidFill>
                <a:latin typeface="Montserrat Classic"/>
                <a:ea typeface="Montserrat Classic"/>
                <a:cs typeface="Montserrat Classic"/>
                <a:sym typeface="Montserrat Classic"/>
              </a:rPr>
              <a:t> </a:t>
            </a:r>
            <a:r>
              <a:rPr lang="en-US" sz="2727">
                <a:solidFill>
                  <a:srgbClr val="2E2E2E"/>
                </a:solidFill>
                <a:latin typeface="Montserrat Classic Bold"/>
                <a:ea typeface="Montserrat Classic Bold"/>
                <a:cs typeface="Montserrat Classic Bold"/>
                <a:sym typeface="Montserrat Classic Bold"/>
              </a:rPr>
              <a:t>Community Building:</a:t>
            </a:r>
          </a:p>
          <a:p>
            <a:pPr algn="l" marL="588863" indent="-294431" lvl="1">
              <a:lnSpc>
                <a:spcPts val="4363"/>
              </a:lnSpc>
              <a:buFont typeface="Arial"/>
              <a:buChar char="•"/>
            </a:pPr>
            <a:r>
              <a:rPr lang="en-US" sz="2727">
                <a:solidFill>
                  <a:srgbClr val="2E2E2E"/>
                </a:solidFill>
                <a:latin typeface="Montserrat Classic"/>
                <a:ea typeface="Montserrat Classic"/>
                <a:cs typeface="Montserrat Classic"/>
                <a:sym typeface="Montserrat Classic"/>
              </a:rPr>
              <a:t>Fosters a supportive environment for migraine sufferers to share experiences and coping strategies.</a:t>
            </a:r>
          </a:p>
          <a:p>
            <a:pPr algn="l" marL="588863" indent="-294431" lvl="1">
              <a:lnSpc>
                <a:spcPts val="4363"/>
              </a:lnSpc>
              <a:buFont typeface="Arial"/>
              <a:buChar char="•"/>
            </a:pPr>
            <a:r>
              <a:rPr lang="en-US" sz="2727">
                <a:solidFill>
                  <a:srgbClr val="2E2E2E"/>
                </a:solidFill>
                <a:latin typeface="Montserrat Classic"/>
                <a:ea typeface="Montserrat Classic"/>
                <a:cs typeface="Montserrat Classic"/>
                <a:sym typeface="Montserrat Classic"/>
              </a:rPr>
              <a:t>Creates a bridge between patients, healthcare providers, and researchers.</a:t>
            </a:r>
          </a:p>
          <a:p>
            <a:pPr algn="l">
              <a:lnSpc>
                <a:spcPts val="4363"/>
              </a:lnSpc>
            </a:pPr>
          </a:p>
        </p:txBody>
      </p:sp>
      <p:sp>
        <p:nvSpPr>
          <p:cNvPr name="Freeform 4" id="4"/>
          <p:cNvSpPr/>
          <p:nvPr/>
        </p:nvSpPr>
        <p:spPr>
          <a:xfrm flipH="false" flipV="false" rot="-1625759">
            <a:off x="13540316" y="-4465845"/>
            <a:ext cx="9495369" cy="7717145"/>
          </a:xfrm>
          <a:custGeom>
            <a:avLst/>
            <a:gdLst/>
            <a:ahLst/>
            <a:cxnLst/>
            <a:rect r="r" b="b" t="t" l="l"/>
            <a:pathLst>
              <a:path h="7717145" w="9495369">
                <a:moveTo>
                  <a:pt x="0" y="0"/>
                </a:moveTo>
                <a:lnTo>
                  <a:pt x="9495368" y="0"/>
                </a:lnTo>
                <a:lnTo>
                  <a:pt x="9495368" y="7717145"/>
                </a:lnTo>
                <a:lnTo>
                  <a:pt x="0" y="7717145"/>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1190625"/>
            <a:ext cx="12230230" cy="1209675"/>
          </a:xfrm>
          <a:prstGeom prst="rect">
            <a:avLst/>
          </a:prstGeom>
        </p:spPr>
        <p:txBody>
          <a:bodyPr anchor="t" rtlCol="false" tIns="0" lIns="0" bIns="0" rIns="0">
            <a:spAutoFit/>
          </a:bodyPr>
          <a:lstStyle/>
          <a:p>
            <a:pPr algn="l">
              <a:lnSpc>
                <a:spcPts val="9000"/>
              </a:lnSpc>
            </a:pPr>
            <a:r>
              <a:rPr lang="en-US" sz="9000">
                <a:solidFill>
                  <a:srgbClr val="004AAD"/>
                </a:solidFill>
                <a:latin typeface="Montserrat Classic Bold"/>
                <a:ea typeface="Montserrat Classic Bold"/>
                <a:cs typeface="Montserrat Classic Bold"/>
                <a:sym typeface="Montserrat Classic Bold"/>
              </a:rPr>
              <a:t>INTRODUCTION</a:t>
            </a:r>
          </a:p>
        </p:txBody>
      </p:sp>
      <p:sp>
        <p:nvSpPr>
          <p:cNvPr name="TextBox 3" id="3"/>
          <p:cNvSpPr txBox="true"/>
          <p:nvPr/>
        </p:nvSpPr>
        <p:spPr>
          <a:xfrm rot="0">
            <a:off x="1028700" y="2592070"/>
            <a:ext cx="14988463" cy="6717389"/>
          </a:xfrm>
          <a:prstGeom prst="rect">
            <a:avLst/>
          </a:prstGeom>
        </p:spPr>
        <p:txBody>
          <a:bodyPr anchor="t" rtlCol="false" tIns="0" lIns="0" bIns="0" rIns="0">
            <a:spAutoFit/>
          </a:bodyPr>
          <a:lstStyle/>
          <a:p>
            <a:pPr algn="l" marL="597596" indent="-298798" lvl="1">
              <a:lnSpc>
                <a:spcPts val="4428"/>
              </a:lnSpc>
              <a:buFont typeface="Arial"/>
              <a:buChar char="•"/>
            </a:pPr>
            <a:r>
              <a:rPr lang="en-US" sz="2767">
                <a:solidFill>
                  <a:srgbClr val="2E2E2E"/>
                </a:solidFill>
                <a:latin typeface="Montserrat Classic"/>
                <a:ea typeface="Montserrat Classic"/>
                <a:cs typeface="Montserrat Classic"/>
                <a:sym typeface="Montserrat Classic"/>
              </a:rPr>
              <a:t>Migraines, a exhausting neurological condition affecting over one billion people worldwide, causing significant disruption to daily life due to their severe symptoms.</a:t>
            </a:r>
          </a:p>
          <a:p>
            <a:pPr algn="l" marL="597596" indent="-298798" lvl="1">
              <a:lnSpc>
                <a:spcPts val="4428"/>
              </a:lnSpc>
              <a:buFont typeface="Arial"/>
              <a:buChar char="•"/>
            </a:pPr>
            <a:r>
              <a:rPr lang="en-US" sz="2767">
                <a:solidFill>
                  <a:srgbClr val="2E2E2E"/>
                </a:solidFill>
                <a:latin typeface="Montserrat Classic"/>
                <a:ea typeface="Montserrat Classic"/>
                <a:cs typeface="Montserrat Classic"/>
                <a:sym typeface="Montserrat Classic"/>
              </a:rPr>
              <a:t> Accurately diagnosing migraine subtypes remains a challenge, as traditional methods often rely on subjective assessments that can lead to misdiagnosis. In response, our project focuses on utilizing TabNet, a cutting-edge deep learning algorithm optimized for tabular data, to enhance the accuracy of migraine classification. </a:t>
            </a:r>
          </a:p>
          <a:p>
            <a:pPr algn="l" marL="597596" indent="-298798" lvl="1">
              <a:lnSpc>
                <a:spcPts val="4428"/>
              </a:lnSpc>
              <a:buFont typeface="Arial"/>
              <a:buChar char="•"/>
            </a:pPr>
            <a:r>
              <a:rPr lang="en-US" sz="2767">
                <a:solidFill>
                  <a:srgbClr val="2E2E2E"/>
                </a:solidFill>
                <a:latin typeface="Montserrat Classic"/>
                <a:ea typeface="Montserrat Classic"/>
                <a:cs typeface="Montserrat Classic"/>
                <a:sym typeface="Montserrat Classic"/>
              </a:rPr>
              <a:t>This study aims to develop an innovative system that leverages TabNet's advanced capabilities to aid healthcare professionals in distinguishing between different migraine subtypes.</a:t>
            </a:r>
          </a:p>
          <a:p>
            <a:pPr algn="l">
              <a:lnSpc>
                <a:spcPts val="4428"/>
              </a:lnSpc>
            </a:pPr>
          </a:p>
        </p:txBody>
      </p:sp>
      <p:sp>
        <p:nvSpPr>
          <p:cNvPr name="Freeform 4" id="4"/>
          <p:cNvSpPr/>
          <p:nvPr/>
        </p:nvSpPr>
        <p:spPr>
          <a:xfrm flipH="false" flipV="false" rot="-1625759">
            <a:off x="10837013" y="-4312634"/>
            <a:ext cx="9495369" cy="7717145"/>
          </a:xfrm>
          <a:custGeom>
            <a:avLst/>
            <a:gdLst/>
            <a:ahLst/>
            <a:cxnLst/>
            <a:rect r="r" b="b" t="t" l="l"/>
            <a:pathLst>
              <a:path h="7717145" w="9495369">
                <a:moveTo>
                  <a:pt x="0" y="0"/>
                </a:moveTo>
                <a:lnTo>
                  <a:pt x="9495369" y="0"/>
                </a:lnTo>
                <a:lnTo>
                  <a:pt x="9495369" y="7717145"/>
                </a:lnTo>
                <a:lnTo>
                  <a:pt x="0" y="7717145"/>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771103" y="1190625"/>
            <a:ext cx="16745795" cy="1209675"/>
          </a:xfrm>
          <a:prstGeom prst="rect">
            <a:avLst/>
          </a:prstGeom>
        </p:spPr>
        <p:txBody>
          <a:bodyPr anchor="t" rtlCol="false" tIns="0" lIns="0" bIns="0" rIns="0">
            <a:spAutoFit/>
          </a:bodyPr>
          <a:lstStyle/>
          <a:p>
            <a:pPr algn="l">
              <a:lnSpc>
                <a:spcPts val="9000"/>
              </a:lnSpc>
            </a:pPr>
            <a:r>
              <a:rPr lang="en-US" sz="9000">
                <a:solidFill>
                  <a:srgbClr val="004AAD"/>
                </a:solidFill>
                <a:latin typeface="Montserrat Classic Bold"/>
                <a:ea typeface="Montserrat Classic Bold"/>
                <a:cs typeface="Montserrat Classic Bold"/>
                <a:sym typeface="Montserrat Classic Bold"/>
              </a:rPr>
              <a:t>PROBLEM STATEMENT </a:t>
            </a:r>
          </a:p>
        </p:txBody>
      </p:sp>
      <p:sp>
        <p:nvSpPr>
          <p:cNvPr name="TextBox 3" id="3"/>
          <p:cNvSpPr txBox="true"/>
          <p:nvPr/>
        </p:nvSpPr>
        <p:spPr>
          <a:xfrm rot="0">
            <a:off x="1374834" y="2618974"/>
            <a:ext cx="14566136" cy="6368718"/>
          </a:xfrm>
          <a:prstGeom prst="rect">
            <a:avLst/>
          </a:prstGeom>
        </p:spPr>
        <p:txBody>
          <a:bodyPr anchor="t" rtlCol="false" tIns="0" lIns="0" bIns="0" rIns="0">
            <a:spAutoFit/>
          </a:bodyPr>
          <a:lstStyle/>
          <a:p>
            <a:pPr algn="l" marL="622126" indent="-311063" lvl="1">
              <a:lnSpc>
                <a:spcPts val="4610"/>
              </a:lnSpc>
              <a:buFont typeface="Arial"/>
              <a:buChar char="•"/>
            </a:pPr>
            <a:r>
              <a:rPr lang="en-US" sz="2881">
                <a:solidFill>
                  <a:srgbClr val="2E2E2E"/>
                </a:solidFill>
                <a:latin typeface="Montserrat Classic"/>
                <a:ea typeface="Montserrat Classic"/>
                <a:cs typeface="Montserrat Classic"/>
                <a:sym typeface="Montserrat Classic"/>
              </a:rPr>
              <a:t>Migraines are complex and diverse in their presentation, often accompanied by symptoms such as nausea, vomiting, and extreme sensitivity to light and sound. </a:t>
            </a:r>
          </a:p>
          <a:p>
            <a:pPr algn="l" marL="622126" indent="-311063" lvl="1">
              <a:lnSpc>
                <a:spcPts val="4610"/>
              </a:lnSpc>
              <a:buFont typeface="Arial"/>
              <a:buChar char="•"/>
            </a:pPr>
            <a:r>
              <a:rPr lang="en-US" sz="2881">
                <a:solidFill>
                  <a:srgbClr val="2E2E2E"/>
                </a:solidFill>
                <a:latin typeface="Montserrat Classic"/>
                <a:ea typeface="Montserrat Classic"/>
                <a:cs typeface="Montserrat Classic"/>
                <a:sym typeface="Montserrat Classic"/>
              </a:rPr>
              <a:t>The wide variability in symptoms and the overlap between migraine subtypes make accurate diagnosis a challenging task.</a:t>
            </a:r>
          </a:p>
          <a:p>
            <a:pPr algn="l" marL="622126" indent="-311063" lvl="1">
              <a:lnSpc>
                <a:spcPts val="4610"/>
              </a:lnSpc>
              <a:buFont typeface="Arial"/>
              <a:buChar char="•"/>
            </a:pPr>
            <a:r>
              <a:rPr lang="en-US" sz="2881">
                <a:solidFill>
                  <a:srgbClr val="2E2E2E"/>
                </a:solidFill>
                <a:latin typeface="Montserrat Classic"/>
                <a:ea typeface="Montserrat Classic"/>
                <a:cs typeface="Montserrat Classic"/>
                <a:sym typeface="Montserrat Classic"/>
              </a:rPr>
              <a:t> Traditional diagnostic methods are often time-consuming and prone to errors due to their reliance on subjective assessments.</a:t>
            </a:r>
          </a:p>
          <a:p>
            <a:pPr algn="l" marL="622126" indent="-311063" lvl="1">
              <a:lnSpc>
                <a:spcPts val="4610"/>
              </a:lnSpc>
              <a:buFont typeface="Arial"/>
              <a:buChar char="•"/>
            </a:pPr>
            <a:r>
              <a:rPr lang="en-US" sz="2881">
                <a:solidFill>
                  <a:srgbClr val="2E2E2E"/>
                </a:solidFill>
                <a:latin typeface="Montserrat Classic"/>
                <a:ea typeface="Montserrat Classic"/>
                <a:cs typeface="Montserrat Classic"/>
                <a:sym typeface="Montserrat Classic"/>
              </a:rPr>
              <a:t> This can lead to delayed or incorrect treatment, negatively impacting patient outcomes. There is an urgent need for a reliable and precise diagnostic system that can accurately classify migraine subtypes, enabling timely and effective treatment.</a:t>
            </a:r>
          </a:p>
        </p:txBody>
      </p:sp>
      <p:sp>
        <p:nvSpPr>
          <p:cNvPr name="Freeform 4" id="4"/>
          <p:cNvSpPr/>
          <p:nvPr/>
        </p:nvSpPr>
        <p:spPr>
          <a:xfrm flipH="false" flipV="false" rot="-1625759">
            <a:off x="13026811" y="-3327708"/>
            <a:ext cx="9495369" cy="7717145"/>
          </a:xfrm>
          <a:custGeom>
            <a:avLst/>
            <a:gdLst/>
            <a:ahLst/>
            <a:cxnLst/>
            <a:rect r="r" b="b" t="t" l="l"/>
            <a:pathLst>
              <a:path h="7717145" w="9495369">
                <a:moveTo>
                  <a:pt x="0" y="0"/>
                </a:moveTo>
                <a:lnTo>
                  <a:pt x="9495368" y="0"/>
                </a:lnTo>
                <a:lnTo>
                  <a:pt x="9495368" y="7717145"/>
                </a:lnTo>
                <a:lnTo>
                  <a:pt x="0" y="7717145"/>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934088"/>
            <a:ext cx="16745795" cy="1209675"/>
          </a:xfrm>
          <a:prstGeom prst="rect">
            <a:avLst/>
          </a:prstGeom>
        </p:spPr>
        <p:txBody>
          <a:bodyPr anchor="t" rtlCol="false" tIns="0" lIns="0" bIns="0" rIns="0">
            <a:spAutoFit/>
          </a:bodyPr>
          <a:lstStyle/>
          <a:p>
            <a:pPr algn="l">
              <a:lnSpc>
                <a:spcPts val="9000"/>
              </a:lnSpc>
            </a:pPr>
            <a:r>
              <a:rPr lang="en-US" sz="9000">
                <a:solidFill>
                  <a:srgbClr val="004AAD"/>
                </a:solidFill>
                <a:latin typeface="Montserrat Classic Bold"/>
                <a:ea typeface="Montserrat Classic Bold"/>
                <a:cs typeface="Montserrat Classic Bold"/>
                <a:sym typeface="Montserrat Classic Bold"/>
              </a:rPr>
              <a:t>PROPOSED SOLUTION</a:t>
            </a:r>
          </a:p>
        </p:txBody>
      </p:sp>
      <p:sp>
        <p:nvSpPr>
          <p:cNvPr name="TextBox 3" id="3"/>
          <p:cNvSpPr txBox="true"/>
          <p:nvPr/>
        </p:nvSpPr>
        <p:spPr>
          <a:xfrm rot="0">
            <a:off x="716384" y="2595193"/>
            <a:ext cx="14161623" cy="3833369"/>
          </a:xfrm>
          <a:prstGeom prst="rect">
            <a:avLst/>
          </a:prstGeom>
        </p:spPr>
        <p:txBody>
          <a:bodyPr anchor="t" rtlCol="false" tIns="0" lIns="0" bIns="0" rIns="0">
            <a:spAutoFit/>
          </a:bodyPr>
          <a:lstStyle/>
          <a:p>
            <a:pPr algn="l">
              <a:lnSpc>
                <a:spcPts val="4363"/>
              </a:lnSpc>
            </a:pPr>
            <a:r>
              <a:rPr lang="en-US" sz="2727">
                <a:solidFill>
                  <a:srgbClr val="2E2E2E"/>
                </a:solidFill>
                <a:latin typeface="Montserrat Classic"/>
                <a:ea typeface="Montserrat Classic"/>
                <a:cs typeface="Montserrat Classic"/>
                <a:sym typeface="Montserrat Classic"/>
              </a:rPr>
              <a:t>Our proposed solution utilizes the TabNet algorithm, a cutting-edge deep learning model specifically designed for tabular data, to develop a robust system for classifying migraine subtypes. TabNet’s unique architecture, combining deep learning with decision trees through an attention mechanism, enables automatic learning of feature importance, reducing manual intervention. In addition to the classification system, we have created a comprehensive website using HTML, CSS, and JavaScript.</a:t>
            </a:r>
          </a:p>
        </p:txBody>
      </p:sp>
      <p:sp>
        <p:nvSpPr>
          <p:cNvPr name="Freeform 4" id="4"/>
          <p:cNvSpPr/>
          <p:nvPr/>
        </p:nvSpPr>
        <p:spPr>
          <a:xfrm flipH="false" flipV="false" rot="-1625759">
            <a:off x="13540316" y="-4465845"/>
            <a:ext cx="9495369" cy="7717145"/>
          </a:xfrm>
          <a:custGeom>
            <a:avLst/>
            <a:gdLst/>
            <a:ahLst/>
            <a:cxnLst/>
            <a:rect r="r" b="b" t="t" l="l"/>
            <a:pathLst>
              <a:path h="7717145" w="9495369">
                <a:moveTo>
                  <a:pt x="0" y="0"/>
                </a:moveTo>
                <a:lnTo>
                  <a:pt x="9495368" y="0"/>
                </a:lnTo>
                <a:lnTo>
                  <a:pt x="9495368" y="7717145"/>
                </a:lnTo>
                <a:lnTo>
                  <a:pt x="0" y="7717145"/>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934088"/>
            <a:ext cx="16745795" cy="1209675"/>
          </a:xfrm>
          <a:prstGeom prst="rect">
            <a:avLst/>
          </a:prstGeom>
        </p:spPr>
        <p:txBody>
          <a:bodyPr anchor="t" rtlCol="false" tIns="0" lIns="0" bIns="0" rIns="0">
            <a:spAutoFit/>
          </a:bodyPr>
          <a:lstStyle/>
          <a:p>
            <a:pPr algn="l">
              <a:lnSpc>
                <a:spcPts val="9000"/>
              </a:lnSpc>
            </a:pPr>
            <a:r>
              <a:rPr lang="en-US" sz="9000">
                <a:solidFill>
                  <a:srgbClr val="004AAD"/>
                </a:solidFill>
                <a:latin typeface="Montserrat Classic Bold"/>
                <a:ea typeface="Montserrat Classic Bold"/>
                <a:cs typeface="Montserrat Classic Bold"/>
                <a:sym typeface="Montserrat Classic Bold"/>
              </a:rPr>
              <a:t>PROPOSED SOLUTION</a:t>
            </a:r>
          </a:p>
        </p:txBody>
      </p:sp>
      <p:sp>
        <p:nvSpPr>
          <p:cNvPr name="TextBox 3" id="3"/>
          <p:cNvSpPr txBox="true"/>
          <p:nvPr/>
        </p:nvSpPr>
        <p:spPr>
          <a:xfrm rot="0">
            <a:off x="716384" y="2468767"/>
            <a:ext cx="16855231" cy="5490719"/>
          </a:xfrm>
          <a:prstGeom prst="rect">
            <a:avLst/>
          </a:prstGeom>
        </p:spPr>
        <p:txBody>
          <a:bodyPr anchor="t" rtlCol="false" tIns="0" lIns="0" bIns="0" rIns="0">
            <a:spAutoFit/>
          </a:bodyPr>
          <a:lstStyle/>
          <a:p>
            <a:pPr algn="l">
              <a:lnSpc>
                <a:spcPts val="4363"/>
              </a:lnSpc>
            </a:pPr>
            <a:r>
              <a:rPr lang="en-US" sz="2727">
                <a:solidFill>
                  <a:srgbClr val="2E2E2E"/>
                </a:solidFill>
                <a:latin typeface="Montserrat Classic Bold"/>
                <a:ea typeface="Montserrat Classic Bold"/>
                <a:cs typeface="Montserrat Classic Bold"/>
                <a:sym typeface="Montserrat Classic Bold"/>
              </a:rPr>
              <a:t>Where users can access several key features:</a:t>
            </a:r>
          </a:p>
          <a:p>
            <a:pPr algn="l" marL="588863" indent="-294431" lvl="1">
              <a:lnSpc>
                <a:spcPts val="4363"/>
              </a:lnSpc>
              <a:buFont typeface="Arial"/>
              <a:buChar char="•"/>
            </a:pPr>
            <a:r>
              <a:rPr lang="en-US" sz="2727">
                <a:solidFill>
                  <a:srgbClr val="2E2E2E"/>
                </a:solidFill>
                <a:latin typeface="Montserrat Classic Bold"/>
                <a:ea typeface="Montserrat Classic Bold"/>
                <a:cs typeface="Montserrat Classic Bold"/>
                <a:sym typeface="Montserrat Classic Bold"/>
              </a:rPr>
              <a:t>Symptom Checker</a:t>
            </a:r>
            <a:r>
              <a:rPr lang="en-US" sz="2727">
                <a:solidFill>
                  <a:srgbClr val="2E2E2E"/>
                </a:solidFill>
                <a:latin typeface="Montserrat Classic"/>
                <a:ea typeface="Montserrat Classic"/>
                <a:cs typeface="Montserrat Classic"/>
                <a:sym typeface="Montserrat Classic"/>
              </a:rPr>
              <a:t>: Users can input their symptoms to receive an accurate migraine subtype diagnosis based on our deep learning model.</a:t>
            </a:r>
          </a:p>
          <a:p>
            <a:pPr algn="l" marL="588863" indent="-294431" lvl="1">
              <a:lnSpc>
                <a:spcPts val="4363"/>
              </a:lnSpc>
              <a:buFont typeface="Arial"/>
              <a:buChar char="•"/>
            </a:pPr>
            <a:r>
              <a:rPr lang="en-US" sz="2727">
                <a:solidFill>
                  <a:srgbClr val="2E2E2E"/>
                </a:solidFill>
                <a:latin typeface="Montserrat Classic Bold"/>
                <a:ea typeface="Montserrat Classic Bold"/>
                <a:cs typeface="Montserrat Classic Bold"/>
                <a:sym typeface="Montserrat Classic Bold"/>
              </a:rPr>
              <a:t>Educational Content</a:t>
            </a:r>
            <a:r>
              <a:rPr lang="en-US" sz="2727">
                <a:solidFill>
                  <a:srgbClr val="2E2E2E"/>
                </a:solidFill>
                <a:latin typeface="Montserrat Classic"/>
                <a:ea typeface="Montserrat Classic"/>
                <a:cs typeface="Montserrat Classic"/>
                <a:sym typeface="Montserrat Classic"/>
              </a:rPr>
              <a:t>: The website offers a wealth of information about migraines, helping users understand the condition better and explore treatment options.</a:t>
            </a:r>
          </a:p>
          <a:p>
            <a:pPr algn="l" marL="588863" indent="-294431" lvl="1">
              <a:lnSpc>
                <a:spcPts val="4363"/>
              </a:lnSpc>
              <a:buFont typeface="Arial"/>
              <a:buChar char="•"/>
            </a:pPr>
            <a:r>
              <a:rPr lang="en-US" sz="2727">
                <a:solidFill>
                  <a:srgbClr val="2E2E2E"/>
                </a:solidFill>
                <a:latin typeface="Montserrat Classic Bold"/>
                <a:ea typeface="Montserrat Classic Bold"/>
                <a:cs typeface="Montserrat Classic Bold"/>
                <a:sym typeface="Montserrat Classic Bold"/>
              </a:rPr>
              <a:t>Blogs and Articles</a:t>
            </a:r>
            <a:r>
              <a:rPr lang="en-US" sz="2727">
                <a:solidFill>
                  <a:srgbClr val="2E2E2E"/>
                </a:solidFill>
                <a:latin typeface="Montserrat Classic"/>
                <a:ea typeface="Montserrat Classic"/>
                <a:cs typeface="Montserrat Classic"/>
                <a:sym typeface="Montserrat Classic"/>
              </a:rPr>
              <a:t>: Users can access a variety of blogs and articles that provide insights into migraine management, personal stories, and the latest research findings.</a:t>
            </a:r>
          </a:p>
          <a:p>
            <a:pPr algn="l" marL="588863" indent="-294431" lvl="1">
              <a:lnSpc>
                <a:spcPts val="4363"/>
              </a:lnSpc>
              <a:buFont typeface="Arial"/>
              <a:buChar char="•"/>
            </a:pPr>
            <a:r>
              <a:rPr lang="en-US" sz="2727">
                <a:solidFill>
                  <a:srgbClr val="2E2E2E"/>
                </a:solidFill>
                <a:latin typeface="Montserrat Classic Bold"/>
                <a:ea typeface="Montserrat Classic Bold"/>
                <a:cs typeface="Montserrat Classic Bold"/>
                <a:sym typeface="Montserrat Classic Bold"/>
              </a:rPr>
              <a:t>Community Support</a:t>
            </a:r>
            <a:r>
              <a:rPr lang="en-US" sz="2727">
                <a:solidFill>
                  <a:srgbClr val="2E2E2E"/>
                </a:solidFill>
                <a:latin typeface="Montserrat Classic"/>
                <a:ea typeface="Montserrat Classic"/>
                <a:cs typeface="Montserrat Classic"/>
                <a:sym typeface="Montserrat Classic"/>
              </a:rPr>
              <a:t>: A dedicated support community is available, allowing users to connect with others, share experiences, and seek advice.</a:t>
            </a:r>
          </a:p>
          <a:p>
            <a:pPr algn="l">
              <a:lnSpc>
                <a:spcPts val="4363"/>
              </a:lnSpc>
            </a:pPr>
          </a:p>
        </p:txBody>
      </p:sp>
      <p:sp>
        <p:nvSpPr>
          <p:cNvPr name="Freeform 4" id="4"/>
          <p:cNvSpPr/>
          <p:nvPr/>
        </p:nvSpPr>
        <p:spPr>
          <a:xfrm flipH="false" flipV="false" rot="-1625759">
            <a:off x="13540316" y="-4465845"/>
            <a:ext cx="9495369" cy="7717145"/>
          </a:xfrm>
          <a:custGeom>
            <a:avLst/>
            <a:gdLst/>
            <a:ahLst/>
            <a:cxnLst/>
            <a:rect r="r" b="b" t="t" l="l"/>
            <a:pathLst>
              <a:path h="7717145" w="9495369">
                <a:moveTo>
                  <a:pt x="0" y="0"/>
                </a:moveTo>
                <a:lnTo>
                  <a:pt x="9495368" y="0"/>
                </a:lnTo>
                <a:lnTo>
                  <a:pt x="9495368" y="7717145"/>
                </a:lnTo>
                <a:lnTo>
                  <a:pt x="0" y="7717145"/>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542205" y="315135"/>
            <a:ext cx="16745795" cy="1209675"/>
          </a:xfrm>
          <a:prstGeom prst="rect">
            <a:avLst/>
          </a:prstGeom>
        </p:spPr>
        <p:txBody>
          <a:bodyPr anchor="t" rtlCol="false" tIns="0" lIns="0" bIns="0" rIns="0">
            <a:spAutoFit/>
          </a:bodyPr>
          <a:lstStyle/>
          <a:p>
            <a:pPr algn="l">
              <a:lnSpc>
                <a:spcPts val="9000"/>
              </a:lnSpc>
            </a:pPr>
            <a:r>
              <a:rPr lang="en-US" sz="9000">
                <a:solidFill>
                  <a:srgbClr val="004AAD"/>
                </a:solidFill>
                <a:latin typeface="Montserrat Classic Bold"/>
                <a:ea typeface="Montserrat Classic Bold"/>
                <a:cs typeface="Montserrat Classic Bold"/>
                <a:sym typeface="Montserrat Classic Bold"/>
              </a:rPr>
              <a:t>TECHNICAL APPROACH</a:t>
            </a:r>
          </a:p>
        </p:txBody>
      </p:sp>
      <p:sp>
        <p:nvSpPr>
          <p:cNvPr name="TextBox 3" id="3"/>
          <p:cNvSpPr txBox="true"/>
          <p:nvPr/>
        </p:nvSpPr>
        <p:spPr>
          <a:xfrm rot="0">
            <a:off x="0" y="6852485"/>
            <a:ext cx="18187297" cy="2954869"/>
          </a:xfrm>
          <a:prstGeom prst="rect">
            <a:avLst/>
          </a:prstGeom>
        </p:spPr>
        <p:txBody>
          <a:bodyPr anchor="t" rtlCol="false" tIns="0" lIns="0" bIns="0" rIns="0">
            <a:spAutoFit/>
          </a:bodyPr>
          <a:lstStyle/>
          <a:p>
            <a:pPr algn="l" marL="635401" indent="-317700" lvl="1">
              <a:lnSpc>
                <a:spcPts val="4708"/>
              </a:lnSpc>
              <a:buFont typeface="Arial"/>
              <a:buChar char="•"/>
            </a:pPr>
            <a:r>
              <a:rPr lang="en-US" sz="2943">
                <a:solidFill>
                  <a:srgbClr val="2E2E2E"/>
                </a:solidFill>
                <a:latin typeface="Montserrat Classic"/>
                <a:ea typeface="Montserrat Classic"/>
                <a:cs typeface="Montserrat Classic"/>
                <a:sym typeface="Montserrat Classic"/>
              </a:rPr>
              <a:t>Data set  Preparation</a:t>
            </a:r>
          </a:p>
          <a:p>
            <a:pPr algn="l" marL="635401" indent="-317700" lvl="1">
              <a:lnSpc>
                <a:spcPts val="4708"/>
              </a:lnSpc>
              <a:buFont typeface="Arial"/>
              <a:buChar char="•"/>
            </a:pPr>
            <a:r>
              <a:rPr lang="en-US" sz="2943">
                <a:solidFill>
                  <a:srgbClr val="2E2E2E"/>
                </a:solidFill>
                <a:latin typeface="Montserrat Classic"/>
                <a:ea typeface="Montserrat Classic"/>
                <a:cs typeface="Montserrat Classic"/>
                <a:sym typeface="Montserrat Classic"/>
              </a:rPr>
              <a:t>TabNet Model Development</a:t>
            </a:r>
          </a:p>
          <a:p>
            <a:pPr algn="l" marL="635401" indent="-317700" lvl="1">
              <a:lnSpc>
                <a:spcPts val="4708"/>
              </a:lnSpc>
              <a:buFont typeface="Arial"/>
              <a:buChar char="•"/>
            </a:pPr>
            <a:r>
              <a:rPr lang="en-US" sz="2943">
                <a:solidFill>
                  <a:srgbClr val="2E2E2E"/>
                </a:solidFill>
                <a:latin typeface="Montserrat Classic"/>
                <a:ea typeface="Montserrat Classic"/>
                <a:cs typeface="Montserrat Classic"/>
                <a:sym typeface="Montserrat Classic"/>
              </a:rPr>
              <a:t>Web Integration &amp; User Interface</a:t>
            </a:r>
          </a:p>
          <a:p>
            <a:pPr algn="l" marL="635401" indent="-317700" lvl="1">
              <a:lnSpc>
                <a:spcPts val="4708"/>
              </a:lnSpc>
              <a:buFont typeface="Arial"/>
              <a:buChar char="•"/>
            </a:pPr>
            <a:r>
              <a:rPr lang="en-US" sz="2943">
                <a:solidFill>
                  <a:srgbClr val="2E2E2E"/>
                </a:solidFill>
                <a:latin typeface="Montserrat Classic"/>
                <a:ea typeface="Montserrat Classic"/>
                <a:cs typeface="Montserrat Classic"/>
                <a:sym typeface="Montserrat Classic"/>
              </a:rPr>
              <a:t>Continuous Improvement &amp; Deployment</a:t>
            </a:r>
          </a:p>
          <a:p>
            <a:pPr algn="l">
              <a:lnSpc>
                <a:spcPts val="4708"/>
              </a:lnSpc>
            </a:pPr>
          </a:p>
        </p:txBody>
      </p:sp>
      <p:sp>
        <p:nvSpPr>
          <p:cNvPr name="Freeform 4" id="4"/>
          <p:cNvSpPr/>
          <p:nvPr/>
        </p:nvSpPr>
        <p:spPr>
          <a:xfrm flipH="false" flipV="false" rot="-1625759">
            <a:off x="13540316" y="-4465845"/>
            <a:ext cx="9495369" cy="7717145"/>
          </a:xfrm>
          <a:custGeom>
            <a:avLst/>
            <a:gdLst/>
            <a:ahLst/>
            <a:cxnLst/>
            <a:rect r="r" b="b" t="t" l="l"/>
            <a:pathLst>
              <a:path h="7717145" w="9495369">
                <a:moveTo>
                  <a:pt x="0" y="0"/>
                </a:moveTo>
                <a:lnTo>
                  <a:pt x="9495368" y="0"/>
                </a:lnTo>
                <a:lnTo>
                  <a:pt x="9495368" y="7717145"/>
                </a:lnTo>
                <a:lnTo>
                  <a:pt x="0" y="7717145"/>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708072" y="3053702"/>
            <a:ext cx="1160899" cy="1600237"/>
          </a:xfrm>
          <a:custGeom>
            <a:avLst/>
            <a:gdLst/>
            <a:ahLst/>
            <a:cxnLst/>
            <a:rect r="r" b="b" t="t" l="l"/>
            <a:pathLst>
              <a:path h="1600237" w="1160899">
                <a:moveTo>
                  <a:pt x="0" y="0"/>
                </a:moveTo>
                <a:lnTo>
                  <a:pt x="1160900" y="0"/>
                </a:lnTo>
                <a:lnTo>
                  <a:pt x="1160900" y="1600237"/>
                </a:lnTo>
                <a:lnTo>
                  <a:pt x="0" y="160023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6" id="6"/>
          <p:cNvSpPr/>
          <p:nvPr/>
        </p:nvSpPr>
        <p:spPr>
          <a:xfrm>
            <a:off x="1868972" y="3853820"/>
            <a:ext cx="734410" cy="0"/>
          </a:xfrm>
          <a:prstGeom prst="line">
            <a:avLst/>
          </a:prstGeom>
          <a:ln cap="flat" w="38100">
            <a:solidFill>
              <a:srgbClr val="000000"/>
            </a:solidFill>
            <a:prstDash val="solid"/>
            <a:headEnd type="none" len="sm" w="sm"/>
            <a:tailEnd type="triangle" len="med" w="lg"/>
          </a:ln>
        </p:spPr>
      </p:sp>
      <p:grpSp>
        <p:nvGrpSpPr>
          <p:cNvPr name="Group 7" id="7"/>
          <p:cNvGrpSpPr/>
          <p:nvPr/>
        </p:nvGrpSpPr>
        <p:grpSpPr>
          <a:xfrm rot="0">
            <a:off x="2603382" y="2993581"/>
            <a:ext cx="3291327" cy="1720478"/>
            <a:chOff x="0" y="0"/>
            <a:chExt cx="866852" cy="453130"/>
          </a:xfrm>
        </p:grpSpPr>
        <p:sp>
          <p:nvSpPr>
            <p:cNvPr name="Freeform 8" id="8"/>
            <p:cNvSpPr/>
            <p:nvPr/>
          </p:nvSpPr>
          <p:spPr>
            <a:xfrm flipH="false" flipV="false" rot="0">
              <a:off x="0" y="0"/>
              <a:ext cx="866852" cy="453130"/>
            </a:xfrm>
            <a:custGeom>
              <a:avLst/>
              <a:gdLst/>
              <a:ahLst/>
              <a:cxnLst/>
              <a:rect r="r" b="b" t="t" l="l"/>
              <a:pathLst>
                <a:path h="453130" w="866852">
                  <a:moveTo>
                    <a:pt x="0" y="0"/>
                  </a:moveTo>
                  <a:lnTo>
                    <a:pt x="866852" y="0"/>
                  </a:lnTo>
                  <a:lnTo>
                    <a:pt x="866852" y="453130"/>
                  </a:lnTo>
                  <a:lnTo>
                    <a:pt x="0" y="453130"/>
                  </a:lnTo>
                  <a:close/>
                </a:path>
              </a:pathLst>
            </a:custGeom>
            <a:solidFill>
              <a:srgbClr val="2BB4D4"/>
            </a:solidFill>
          </p:spPr>
        </p:sp>
        <p:sp>
          <p:nvSpPr>
            <p:cNvPr name="TextBox 9" id="9"/>
            <p:cNvSpPr txBox="true"/>
            <p:nvPr/>
          </p:nvSpPr>
          <p:spPr>
            <a:xfrm>
              <a:off x="0" y="-38100"/>
              <a:ext cx="866852" cy="491230"/>
            </a:xfrm>
            <a:prstGeom prst="rect">
              <a:avLst/>
            </a:prstGeom>
          </p:spPr>
          <p:txBody>
            <a:bodyPr anchor="ctr" rtlCol="false" tIns="50800" lIns="50800" bIns="50800" rIns="50800"/>
            <a:lstStyle/>
            <a:p>
              <a:pPr algn="ctr">
                <a:lnSpc>
                  <a:spcPts val="2659"/>
                </a:lnSpc>
                <a:spcBef>
                  <a:spcPct val="0"/>
                </a:spcBef>
              </a:pPr>
            </a:p>
          </p:txBody>
        </p:sp>
      </p:grpSp>
      <p:grpSp>
        <p:nvGrpSpPr>
          <p:cNvPr name="Group 10" id="10"/>
          <p:cNvGrpSpPr/>
          <p:nvPr/>
        </p:nvGrpSpPr>
        <p:grpSpPr>
          <a:xfrm rot="0">
            <a:off x="6628134" y="2993581"/>
            <a:ext cx="3291327" cy="1720478"/>
            <a:chOff x="0" y="0"/>
            <a:chExt cx="866852" cy="453130"/>
          </a:xfrm>
        </p:grpSpPr>
        <p:sp>
          <p:nvSpPr>
            <p:cNvPr name="Freeform 11" id="11"/>
            <p:cNvSpPr/>
            <p:nvPr/>
          </p:nvSpPr>
          <p:spPr>
            <a:xfrm flipH="false" flipV="false" rot="0">
              <a:off x="0" y="0"/>
              <a:ext cx="866852" cy="453130"/>
            </a:xfrm>
            <a:custGeom>
              <a:avLst/>
              <a:gdLst/>
              <a:ahLst/>
              <a:cxnLst/>
              <a:rect r="r" b="b" t="t" l="l"/>
              <a:pathLst>
                <a:path h="453130" w="866852">
                  <a:moveTo>
                    <a:pt x="0" y="0"/>
                  </a:moveTo>
                  <a:lnTo>
                    <a:pt x="866852" y="0"/>
                  </a:lnTo>
                  <a:lnTo>
                    <a:pt x="866852" y="453130"/>
                  </a:lnTo>
                  <a:lnTo>
                    <a:pt x="0" y="453130"/>
                  </a:lnTo>
                  <a:close/>
                </a:path>
              </a:pathLst>
            </a:custGeom>
            <a:solidFill>
              <a:srgbClr val="2BB4D4"/>
            </a:solidFill>
          </p:spPr>
        </p:sp>
        <p:sp>
          <p:nvSpPr>
            <p:cNvPr name="TextBox 12" id="12"/>
            <p:cNvSpPr txBox="true"/>
            <p:nvPr/>
          </p:nvSpPr>
          <p:spPr>
            <a:xfrm>
              <a:off x="0" y="-38100"/>
              <a:ext cx="866852" cy="491230"/>
            </a:xfrm>
            <a:prstGeom prst="rect">
              <a:avLst/>
            </a:prstGeom>
          </p:spPr>
          <p:txBody>
            <a:bodyPr anchor="ctr" rtlCol="false" tIns="50800" lIns="50800" bIns="50800" rIns="50800"/>
            <a:lstStyle/>
            <a:p>
              <a:pPr algn="ctr">
                <a:lnSpc>
                  <a:spcPts val="2659"/>
                </a:lnSpc>
                <a:spcBef>
                  <a:spcPct val="0"/>
                </a:spcBef>
              </a:pPr>
            </a:p>
          </p:txBody>
        </p:sp>
      </p:grpSp>
      <p:grpSp>
        <p:nvGrpSpPr>
          <p:cNvPr name="Group 13" id="13"/>
          <p:cNvGrpSpPr/>
          <p:nvPr/>
        </p:nvGrpSpPr>
        <p:grpSpPr>
          <a:xfrm rot="0">
            <a:off x="10652886" y="2993581"/>
            <a:ext cx="3291327" cy="1720478"/>
            <a:chOff x="0" y="0"/>
            <a:chExt cx="866852" cy="453130"/>
          </a:xfrm>
        </p:grpSpPr>
        <p:sp>
          <p:nvSpPr>
            <p:cNvPr name="Freeform 14" id="14"/>
            <p:cNvSpPr/>
            <p:nvPr/>
          </p:nvSpPr>
          <p:spPr>
            <a:xfrm flipH="false" flipV="false" rot="0">
              <a:off x="0" y="0"/>
              <a:ext cx="866852" cy="453130"/>
            </a:xfrm>
            <a:custGeom>
              <a:avLst/>
              <a:gdLst/>
              <a:ahLst/>
              <a:cxnLst/>
              <a:rect r="r" b="b" t="t" l="l"/>
              <a:pathLst>
                <a:path h="453130" w="866852">
                  <a:moveTo>
                    <a:pt x="0" y="0"/>
                  </a:moveTo>
                  <a:lnTo>
                    <a:pt x="866852" y="0"/>
                  </a:lnTo>
                  <a:lnTo>
                    <a:pt x="866852" y="453130"/>
                  </a:lnTo>
                  <a:lnTo>
                    <a:pt x="0" y="453130"/>
                  </a:lnTo>
                  <a:close/>
                </a:path>
              </a:pathLst>
            </a:custGeom>
            <a:solidFill>
              <a:srgbClr val="2BB4D4"/>
            </a:solidFill>
          </p:spPr>
        </p:sp>
        <p:sp>
          <p:nvSpPr>
            <p:cNvPr name="TextBox 15" id="15"/>
            <p:cNvSpPr txBox="true"/>
            <p:nvPr/>
          </p:nvSpPr>
          <p:spPr>
            <a:xfrm>
              <a:off x="0" y="-38100"/>
              <a:ext cx="866852" cy="491230"/>
            </a:xfrm>
            <a:prstGeom prst="rect">
              <a:avLst/>
            </a:prstGeom>
          </p:spPr>
          <p:txBody>
            <a:bodyPr anchor="ctr" rtlCol="false" tIns="50800" lIns="50800" bIns="50800" rIns="50800"/>
            <a:lstStyle/>
            <a:p>
              <a:pPr algn="ctr">
                <a:lnSpc>
                  <a:spcPts val="2659"/>
                </a:lnSpc>
                <a:spcBef>
                  <a:spcPct val="0"/>
                </a:spcBef>
              </a:pPr>
            </a:p>
          </p:txBody>
        </p:sp>
      </p:grpSp>
      <p:grpSp>
        <p:nvGrpSpPr>
          <p:cNvPr name="Group 16" id="16"/>
          <p:cNvGrpSpPr/>
          <p:nvPr/>
        </p:nvGrpSpPr>
        <p:grpSpPr>
          <a:xfrm rot="0">
            <a:off x="14677639" y="2993581"/>
            <a:ext cx="3291327" cy="1720478"/>
            <a:chOff x="0" y="0"/>
            <a:chExt cx="866852" cy="453130"/>
          </a:xfrm>
        </p:grpSpPr>
        <p:sp>
          <p:nvSpPr>
            <p:cNvPr name="Freeform 17" id="17"/>
            <p:cNvSpPr/>
            <p:nvPr/>
          </p:nvSpPr>
          <p:spPr>
            <a:xfrm flipH="false" flipV="false" rot="0">
              <a:off x="0" y="0"/>
              <a:ext cx="866852" cy="453130"/>
            </a:xfrm>
            <a:custGeom>
              <a:avLst/>
              <a:gdLst/>
              <a:ahLst/>
              <a:cxnLst/>
              <a:rect r="r" b="b" t="t" l="l"/>
              <a:pathLst>
                <a:path h="453130" w="866852">
                  <a:moveTo>
                    <a:pt x="0" y="0"/>
                  </a:moveTo>
                  <a:lnTo>
                    <a:pt x="866852" y="0"/>
                  </a:lnTo>
                  <a:lnTo>
                    <a:pt x="866852" y="453130"/>
                  </a:lnTo>
                  <a:lnTo>
                    <a:pt x="0" y="453130"/>
                  </a:lnTo>
                  <a:close/>
                </a:path>
              </a:pathLst>
            </a:custGeom>
            <a:solidFill>
              <a:srgbClr val="2BB4D4"/>
            </a:solidFill>
          </p:spPr>
        </p:sp>
        <p:sp>
          <p:nvSpPr>
            <p:cNvPr name="TextBox 18" id="18"/>
            <p:cNvSpPr txBox="true"/>
            <p:nvPr/>
          </p:nvSpPr>
          <p:spPr>
            <a:xfrm>
              <a:off x="0" y="-38100"/>
              <a:ext cx="866852" cy="491230"/>
            </a:xfrm>
            <a:prstGeom prst="rect">
              <a:avLst/>
            </a:prstGeom>
          </p:spPr>
          <p:txBody>
            <a:bodyPr anchor="ctr" rtlCol="false" tIns="50800" lIns="50800" bIns="50800" rIns="50800"/>
            <a:lstStyle/>
            <a:p>
              <a:pPr algn="ctr">
                <a:lnSpc>
                  <a:spcPts val="2659"/>
                </a:lnSpc>
                <a:spcBef>
                  <a:spcPct val="0"/>
                </a:spcBef>
              </a:pPr>
            </a:p>
          </p:txBody>
        </p:sp>
      </p:grpSp>
      <p:sp>
        <p:nvSpPr>
          <p:cNvPr name="TextBox 19" id="19"/>
          <p:cNvSpPr txBox="true"/>
          <p:nvPr/>
        </p:nvSpPr>
        <p:spPr>
          <a:xfrm rot="0">
            <a:off x="2839513" y="3714467"/>
            <a:ext cx="2819065" cy="335857"/>
          </a:xfrm>
          <a:prstGeom prst="rect">
            <a:avLst/>
          </a:prstGeom>
        </p:spPr>
        <p:txBody>
          <a:bodyPr anchor="t" rtlCol="false" tIns="0" lIns="0" bIns="0" rIns="0">
            <a:spAutoFit/>
          </a:bodyPr>
          <a:lstStyle/>
          <a:p>
            <a:pPr algn="ctr">
              <a:lnSpc>
                <a:spcPts val="2592"/>
              </a:lnSpc>
              <a:spcBef>
                <a:spcPct val="0"/>
              </a:spcBef>
            </a:pPr>
            <a:r>
              <a:rPr lang="en-US" sz="2592">
                <a:solidFill>
                  <a:srgbClr val="000000"/>
                </a:solidFill>
                <a:latin typeface="Montserrat Classic Bold"/>
                <a:ea typeface="Montserrat Classic Bold"/>
                <a:cs typeface="Montserrat Classic Bold"/>
                <a:sym typeface="Montserrat Classic Bold"/>
              </a:rPr>
              <a:t>DECISION TREES</a:t>
            </a:r>
          </a:p>
        </p:txBody>
      </p:sp>
      <p:sp>
        <p:nvSpPr>
          <p:cNvPr name="TextBox 20" id="20"/>
          <p:cNvSpPr txBox="true"/>
          <p:nvPr/>
        </p:nvSpPr>
        <p:spPr>
          <a:xfrm rot="0">
            <a:off x="6668393" y="3714467"/>
            <a:ext cx="3210810" cy="335857"/>
          </a:xfrm>
          <a:prstGeom prst="rect">
            <a:avLst/>
          </a:prstGeom>
        </p:spPr>
        <p:txBody>
          <a:bodyPr anchor="t" rtlCol="false" tIns="0" lIns="0" bIns="0" rIns="0">
            <a:spAutoFit/>
          </a:bodyPr>
          <a:lstStyle/>
          <a:p>
            <a:pPr algn="ctr">
              <a:lnSpc>
                <a:spcPts val="2592"/>
              </a:lnSpc>
              <a:spcBef>
                <a:spcPct val="0"/>
              </a:spcBef>
            </a:pPr>
            <a:r>
              <a:rPr lang="en-US" sz="2592">
                <a:solidFill>
                  <a:srgbClr val="000000"/>
                </a:solidFill>
                <a:latin typeface="Montserrat Classic Bold"/>
                <a:ea typeface="Montserrat Classic Bold"/>
                <a:cs typeface="Montserrat Classic Bold"/>
                <a:sym typeface="Montserrat Classic Bold"/>
              </a:rPr>
              <a:t>TABNET ENCODER </a:t>
            </a:r>
          </a:p>
        </p:txBody>
      </p:sp>
      <p:sp>
        <p:nvSpPr>
          <p:cNvPr name="TextBox 21" id="21"/>
          <p:cNvSpPr txBox="true"/>
          <p:nvPr/>
        </p:nvSpPr>
        <p:spPr>
          <a:xfrm rot="0">
            <a:off x="10652886" y="3714467"/>
            <a:ext cx="3204598" cy="335857"/>
          </a:xfrm>
          <a:prstGeom prst="rect">
            <a:avLst/>
          </a:prstGeom>
        </p:spPr>
        <p:txBody>
          <a:bodyPr anchor="t" rtlCol="false" tIns="0" lIns="0" bIns="0" rIns="0">
            <a:spAutoFit/>
          </a:bodyPr>
          <a:lstStyle/>
          <a:p>
            <a:pPr algn="ctr">
              <a:lnSpc>
                <a:spcPts val="2592"/>
              </a:lnSpc>
              <a:spcBef>
                <a:spcPct val="0"/>
              </a:spcBef>
            </a:pPr>
            <a:r>
              <a:rPr lang="en-US" sz="2592">
                <a:solidFill>
                  <a:srgbClr val="000000"/>
                </a:solidFill>
                <a:latin typeface="Montserrat Classic Bold"/>
                <a:ea typeface="Montserrat Classic Bold"/>
                <a:cs typeface="Montserrat Classic Bold"/>
                <a:sym typeface="Montserrat Classic Bold"/>
              </a:rPr>
              <a:t>TABNET  DECODER</a:t>
            </a:r>
          </a:p>
        </p:txBody>
      </p:sp>
      <p:sp>
        <p:nvSpPr>
          <p:cNvPr name="TextBox 22" id="22"/>
          <p:cNvSpPr txBox="true"/>
          <p:nvPr/>
        </p:nvSpPr>
        <p:spPr>
          <a:xfrm rot="0">
            <a:off x="14915764" y="3387306"/>
            <a:ext cx="2808841" cy="990179"/>
          </a:xfrm>
          <a:prstGeom prst="rect">
            <a:avLst/>
          </a:prstGeom>
        </p:spPr>
        <p:txBody>
          <a:bodyPr anchor="t" rtlCol="false" tIns="0" lIns="0" bIns="0" rIns="0">
            <a:spAutoFit/>
          </a:bodyPr>
          <a:lstStyle/>
          <a:p>
            <a:pPr algn="ctr">
              <a:lnSpc>
                <a:spcPts val="2592"/>
              </a:lnSpc>
            </a:pPr>
            <a:r>
              <a:rPr lang="en-US" sz="2592">
                <a:solidFill>
                  <a:srgbClr val="000000"/>
                </a:solidFill>
                <a:latin typeface="Montserrat Classic Bold"/>
                <a:ea typeface="Montserrat Classic Bold"/>
                <a:cs typeface="Montserrat Classic Bold"/>
                <a:sym typeface="Montserrat Classic Bold"/>
              </a:rPr>
              <a:t>CLASSIFICATIONAND DETECTION</a:t>
            </a:r>
          </a:p>
          <a:p>
            <a:pPr algn="ctr">
              <a:lnSpc>
                <a:spcPts val="2592"/>
              </a:lnSpc>
              <a:spcBef>
                <a:spcPct val="0"/>
              </a:spcBef>
            </a:pPr>
            <a:r>
              <a:rPr lang="en-US" sz="2592">
                <a:solidFill>
                  <a:srgbClr val="000000"/>
                </a:solidFill>
                <a:latin typeface="Montserrat Classic Bold"/>
                <a:ea typeface="Montserrat Classic Bold"/>
                <a:cs typeface="Montserrat Classic Bold"/>
                <a:sym typeface="Montserrat Classic Bold"/>
              </a:rPr>
              <a:t>OF MIGRANIE</a:t>
            </a:r>
          </a:p>
        </p:txBody>
      </p:sp>
      <p:sp>
        <p:nvSpPr>
          <p:cNvPr name="AutoShape 23" id="23"/>
          <p:cNvSpPr/>
          <p:nvPr/>
        </p:nvSpPr>
        <p:spPr>
          <a:xfrm>
            <a:off x="5894709" y="3853820"/>
            <a:ext cx="773684" cy="0"/>
          </a:xfrm>
          <a:prstGeom prst="line">
            <a:avLst/>
          </a:prstGeom>
          <a:ln cap="flat" w="38100">
            <a:solidFill>
              <a:srgbClr val="000000"/>
            </a:solidFill>
            <a:prstDash val="solid"/>
            <a:headEnd type="none" len="sm" w="sm"/>
            <a:tailEnd type="triangle" len="med" w="lg"/>
          </a:ln>
        </p:spPr>
      </p:sp>
      <p:sp>
        <p:nvSpPr>
          <p:cNvPr name="AutoShape 24" id="24"/>
          <p:cNvSpPr/>
          <p:nvPr/>
        </p:nvSpPr>
        <p:spPr>
          <a:xfrm>
            <a:off x="9879203" y="3853820"/>
            <a:ext cx="773684" cy="0"/>
          </a:xfrm>
          <a:prstGeom prst="line">
            <a:avLst/>
          </a:prstGeom>
          <a:ln cap="flat" w="38100">
            <a:solidFill>
              <a:srgbClr val="000000"/>
            </a:solidFill>
            <a:prstDash val="solid"/>
            <a:headEnd type="none" len="sm" w="sm"/>
            <a:tailEnd type="triangle" len="med" w="lg"/>
          </a:ln>
        </p:spPr>
      </p:sp>
      <p:sp>
        <p:nvSpPr>
          <p:cNvPr name="AutoShape 25" id="25"/>
          <p:cNvSpPr/>
          <p:nvPr/>
        </p:nvSpPr>
        <p:spPr>
          <a:xfrm>
            <a:off x="13944214" y="3853820"/>
            <a:ext cx="733425" cy="0"/>
          </a:xfrm>
          <a:prstGeom prst="line">
            <a:avLst/>
          </a:prstGeom>
          <a:ln cap="flat" w="38100">
            <a:solidFill>
              <a:srgbClr val="000000"/>
            </a:solidFill>
            <a:prstDash val="solid"/>
            <a:headEnd type="none" len="sm" w="sm"/>
            <a:tailEnd type="triangle" len="med" w="lg"/>
          </a:ln>
        </p:spPr>
      </p:sp>
      <p:sp>
        <p:nvSpPr>
          <p:cNvPr name="TextBox 26" id="26"/>
          <p:cNvSpPr txBox="true"/>
          <p:nvPr/>
        </p:nvSpPr>
        <p:spPr>
          <a:xfrm rot="0">
            <a:off x="319034" y="4992740"/>
            <a:ext cx="1913601" cy="1074969"/>
          </a:xfrm>
          <a:prstGeom prst="rect">
            <a:avLst/>
          </a:prstGeom>
        </p:spPr>
        <p:txBody>
          <a:bodyPr anchor="t" rtlCol="false" tIns="0" lIns="0" bIns="0" rIns="0">
            <a:spAutoFit/>
          </a:bodyPr>
          <a:lstStyle/>
          <a:p>
            <a:pPr algn="ctr">
              <a:lnSpc>
                <a:spcPts val="2762"/>
              </a:lnSpc>
              <a:spcBef>
                <a:spcPct val="0"/>
              </a:spcBef>
            </a:pPr>
            <a:r>
              <a:rPr lang="en-US" sz="2762">
                <a:solidFill>
                  <a:srgbClr val="000000"/>
                </a:solidFill>
                <a:latin typeface="Montserrat Classic Bold"/>
                <a:ea typeface="Montserrat Classic Bold"/>
                <a:cs typeface="Montserrat Classic Bold"/>
                <a:sym typeface="Montserrat Classic Bold"/>
              </a:rPr>
              <a:t>DATASET OF MIGRANIE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542205" y="315135"/>
            <a:ext cx="16745795" cy="1209675"/>
          </a:xfrm>
          <a:prstGeom prst="rect">
            <a:avLst/>
          </a:prstGeom>
        </p:spPr>
        <p:txBody>
          <a:bodyPr anchor="t" rtlCol="false" tIns="0" lIns="0" bIns="0" rIns="0">
            <a:spAutoFit/>
          </a:bodyPr>
          <a:lstStyle/>
          <a:p>
            <a:pPr algn="l">
              <a:lnSpc>
                <a:spcPts val="9000"/>
              </a:lnSpc>
            </a:pPr>
            <a:r>
              <a:rPr lang="en-US" sz="9000">
                <a:solidFill>
                  <a:srgbClr val="004AAD"/>
                </a:solidFill>
                <a:latin typeface="Montserrat Classic Bold"/>
                <a:ea typeface="Montserrat Classic Bold"/>
                <a:cs typeface="Montserrat Classic Bold"/>
                <a:sym typeface="Montserrat Classic Bold"/>
              </a:rPr>
              <a:t>TECHNICAL APPROACH</a:t>
            </a:r>
          </a:p>
        </p:txBody>
      </p:sp>
      <p:sp>
        <p:nvSpPr>
          <p:cNvPr name="Freeform 3" id="3"/>
          <p:cNvSpPr/>
          <p:nvPr/>
        </p:nvSpPr>
        <p:spPr>
          <a:xfrm flipH="false" flipV="false" rot="-1625759">
            <a:off x="13540316" y="-4465845"/>
            <a:ext cx="9495369" cy="7717145"/>
          </a:xfrm>
          <a:custGeom>
            <a:avLst/>
            <a:gdLst/>
            <a:ahLst/>
            <a:cxnLst/>
            <a:rect r="r" b="b" t="t" l="l"/>
            <a:pathLst>
              <a:path h="7717145" w="9495369">
                <a:moveTo>
                  <a:pt x="0" y="0"/>
                </a:moveTo>
                <a:lnTo>
                  <a:pt x="9495368" y="0"/>
                </a:lnTo>
                <a:lnTo>
                  <a:pt x="9495368" y="7717145"/>
                </a:lnTo>
                <a:lnTo>
                  <a:pt x="0" y="7717145"/>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00703" y="1663337"/>
            <a:ext cx="18187297" cy="1745969"/>
          </a:xfrm>
          <a:prstGeom prst="rect">
            <a:avLst/>
          </a:prstGeom>
        </p:spPr>
        <p:txBody>
          <a:bodyPr anchor="t" rtlCol="false" tIns="0" lIns="0" bIns="0" rIns="0">
            <a:spAutoFit/>
          </a:bodyPr>
          <a:lstStyle/>
          <a:p>
            <a:pPr algn="l">
              <a:lnSpc>
                <a:spcPts val="4708"/>
              </a:lnSpc>
            </a:pPr>
            <a:r>
              <a:rPr lang="en-US" sz="2943">
                <a:solidFill>
                  <a:srgbClr val="2E2E2E"/>
                </a:solidFill>
                <a:latin typeface="Montserrat Classic Bold"/>
                <a:ea typeface="Montserrat Classic Bold"/>
                <a:cs typeface="Montserrat Classic Bold"/>
                <a:sym typeface="Montserrat Classic Bold"/>
              </a:rPr>
              <a:t>Web Integration  and Technical Stack :</a:t>
            </a:r>
            <a:r>
              <a:rPr lang="en-US" sz="2943">
                <a:solidFill>
                  <a:srgbClr val="2E2E2E"/>
                </a:solidFill>
                <a:latin typeface="Montserrat Classic Bold"/>
                <a:ea typeface="Montserrat Classic Bold"/>
                <a:cs typeface="Montserrat Classic Bold"/>
                <a:sym typeface="Montserrat Classic Bold"/>
              </a:rPr>
              <a:t> </a:t>
            </a:r>
          </a:p>
          <a:p>
            <a:pPr algn="l">
              <a:lnSpc>
                <a:spcPts val="4708"/>
              </a:lnSpc>
            </a:pPr>
          </a:p>
          <a:p>
            <a:pPr algn="l">
              <a:lnSpc>
                <a:spcPts val="4708"/>
              </a:lnSpc>
            </a:pPr>
          </a:p>
        </p:txBody>
      </p:sp>
      <p:sp>
        <p:nvSpPr>
          <p:cNvPr name="TextBox 5" id="5"/>
          <p:cNvSpPr txBox="true"/>
          <p:nvPr/>
        </p:nvSpPr>
        <p:spPr>
          <a:xfrm rot="0">
            <a:off x="9139238" y="4652327"/>
            <a:ext cx="9525" cy="887095"/>
          </a:xfrm>
          <a:prstGeom prst="rect">
            <a:avLst/>
          </a:prstGeom>
        </p:spPr>
        <p:txBody>
          <a:bodyPr anchor="t" rtlCol="false" tIns="0" lIns="0" bIns="0" rIns="0">
            <a:spAutoFit/>
          </a:bodyPr>
          <a:lstStyle/>
          <a:p>
            <a:pPr algn="ctr">
              <a:lnSpc>
                <a:spcPts val="7279"/>
              </a:lnSpc>
            </a:pPr>
          </a:p>
        </p:txBody>
      </p:sp>
      <p:sp>
        <p:nvSpPr>
          <p:cNvPr name="TextBox 6" id="6"/>
          <p:cNvSpPr txBox="true"/>
          <p:nvPr/>
        </p:nvSpPr>
        <p:spPr>
          <a:xfrm rot="0">
            <a:off x="-4937858" y="2831619"/>
            <a:ext cx="17972916"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Bold"/>
                <a:ea typeface="Canva Sans Bold"/>
                <a:cs typeface="Canva Sans Bold"/>
                <a:sym typeface="Canva Sans Bold"/>
              </a:rPr>
              <a:t>Frontend:</a:t>
            </a:r>
            <a:r>
              <a:rPr lang="en-US" sz="3399">
                <a:solidFill>
                  <a:srgbClr val="000000"/>
                </a:solidFill>
                <a:latin typeface="Canva Sans"/>
                <a:ea typeface="Canva Sans"/>
                <a:cs typeface="Canva Sans"/>
                <a:sym typeface="Canva Sans"/>
              </a:rPr>
              <a:t> HTML , CSS , JAVA SCRIPT </a:t>
            </a:r>
          </a:p>
        </p:txBody>
      </p:sp>
      <p:sp>
        <p:nvSpPr>
          <p:cNvPr name="TextBox 7" id="7"/>
          <p:cNvSpPr txBox="true"/>
          <p:nvPr/>
        </p:nvSpPr>
        <p:spPr>
          <a:xfrm rot="0">
            <a:off x="-5883410" y="3697365"/>
            <a:ext cx="17930854"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Bold"/>
                <a:ea typeface="Canva Sans Bold"/>
                <a:cs typeface="Canva Sans Bold"/>
                <a:sym typeface="Canva Sans Bold"/>
              </a:rPr>
              <a:t>Backend:</a:t>
            </a:r>
            <a:r>
              <a:rPr lang="en-US" sz="3399">
                <a:solidFill>
                  <a:srgbClr val="000000"/>
                </a:solidFill>
                <a:latin typeface="Canva Sans"/>
                <a:ea typeface="Canva Sans"/>
                <a:cs typeface="Canva Sans"/>
                <a:sym typeface="Canva Sans"/>
              </a:rPr>
              <a:t> MYSQL , NODE JS</a:t>
            </a:r>
          </a:p>
        </p:txBody>
      </p:sp>
      <p:sp>
        <p:nvSpPr>
          <p:cNvPr name="TextBox 8" id="8"/>
          <p:cNvSpPr txBox="true"/>
          <p:nvPr/>
        </p:nvSpPr>
        <p:spPr>
          <a:xfrm rot="0">
            <a:off x="-1160024" y="4563110"/>
            <a:ext cx="18288000"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Bold"/>
                <a:ea typeface="Canva Sans Bold"/>
                <a:cs typeface="Canva Sans Bold"/>
                <a:sym typeface="Canva Sans Bold"/>
              </a:rPr>
              <a:t>Machine Learning Integration: </a:t>
            </a:r>
            <a:r>
              <a:rPr lang="en-US" sz="3399">
                <a:solidFill>
                  <a:srgbClr val="000000"/>
                </a:solidFill>
                <a:latin typeface="Canva Sans"/>
                <a:ea typeface="Canva Sans"/>
                <a:cs typeface="Canva Sans"/>
                <a:sym typeface="Canva Sans"/>
              </a:rPr>
              <a:t>FastAPI to serve the TabNet  , TensorFlow.js </a:t>
            </a:r>
          </a:p>
        </p:txBody>
      </p:sp>
      <p:sp>
        <p:nvSpPr>
          <p:cNvPr name="TextBox 9" id="9"/>
          <p:cNvSpPr txBox="true"/>
          <p:nvPr/>
        </p:nvSpPr>
        <p:spPr>
          <a:xfrm rot="0">
            <a:off x="-5883410" y="5472748"/>
            <a:ext cx="18187297"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Bold"/>
                <a:ea typeface="Canva Sans Bold"/>
                <a:cs typeface="Canva Sans Bold"/>
                <a:sym typeface="Canva Sans Bold"/>
              </a:rPr>
              <a:t>Deployment  :</a:t>
            </a:r>
            <a:r>
              <a:rPr lang="en-US" sz="3399">
                <a:solidFill>
                  <a:srgbClr val="000000"/>
                </a:solidFill>
                <a:latin typeface="Canva Sans"/>
                <a:ea typeface="Canva Sans"/>
                <a:cs typeface="Canva Sans"/>
                <a:sym typeface="Canva Sans"/>
              </a:rPr>
              <a:t> AWS , GITHUB</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513505" y="1190625"/>
            <a:ext cx="16745795" cy="1209675"/>
          </a:xfrm>
          <a:prstGeom prst="rect">
            <a:avLst/>
          </a:prstGeom>
        </p:spPr>
        <p:txBody>
          <a:bodyPr anchor="t" rtlCol="false" tIns="0" lIns="0" bIns="0" rIns="0">
            <a:spAutoFit/>
          </a:bodyPr>
          <a:lstStyle/>
          <a:p>
            <a:pPr algn="l">
              <a:lnSpc>
                <a:spcPts val="9000"/>
              </a:lnSpc>
            </a:pPr>
            <a:r>
              <a:rPr lang="en-US" sz="9000">
                <a:solidFill>
                  <a:srgbClr val="004AAD"/>
                </a:solidFill>
                <a:latin typeface="Montserrat Classic Bold"/>
                <a:ea typeface="Montserrat Classic Bold"/>
                <a:cs typeface="Montserrat Classic Bold"/>
                <a:sym typeface="Montserrat Classic Bold"/>
              </a:rPr>
              <a:t>TARGET AUDIENCE</a:t>
            </a:r>
          </a:p>
        </p:txBody>
      </p:sp>
      <p:sp>
        <p:nvSpPr>
          <p:cNvPr name="TextBox 3" id="3"/>
          <p:cNvSpPr txBox="true"/>
          <p:nvPr/>
        </p:nvSpPr>
        <p:spPr>
          <a:xfrm rot="0">
            <a:off x="1028700" y="2704264"/>
            <a:ext cx="7158240" cy="2728469"/>
          </a:xfrm>
          <a:prstGeom prst="rect">
            <a:avLst/>
          </a:prstGeom>
        </p:spPr>
        <p:txBody>
          <a:bodyPr anchor="t" rtlCol="false" tIns="0" lIns="0" bIns="0" rIns="0">
            <a:spAutoFit/>
          </a:bodyPr>
          <a:lstStyle/>
          <a:p>
            <a:pPr algn="l" marL="588863" indent="-294431" lvl="1">
              <a:lnSpc>
                <a:spcPts val="4363"/>
              </a:lnSpc>
              <a:buFont typeface="Arial"/>
              <a:buChar char="•"/>
            </a:pPr>
            <a:r>
              <a:rPr lang="en-US" sz="2727">
                <a:solidFill>
                  <a:srgbClr val="2E2E2E"/>
                </a:solidFill>
                <a:latin typeface="Montserrat Classic"/>
                <a:ea typeface="Montserrat Classic"/>
                <a:cs typeface="Montserrat Classic"/>
                <a:sym typeface="Montserrat Classic"/>
              </a:rPr>
              <a:t>Healthcare Professionals</a:t>
            </a:r>
          </a:p>
          <a:p>
            <a:pPr algn="l" marL="588863" indent="-294431" lvl="1">
              <a:lnSpc>
                <a:spcPts val="4363"/>
              </a:lnSpc>
              <a:buFont typeface="Arial"/>
              <a:buChar char="•"/>
            </a:pPr>
            <a:r>
              <a:rPr lang="en-US" sz="2727">
                <a:solidFill>
                  <a:srgbClr val="2E2E2E"/>
                </a:solidFill>
                <a:latin typeface="Montserrat Classic"/>
                <a:ea typeface="Montserrat Classic"/>
                <a:cs typeface="Montserrat Classic"/>
                <a:sym typeface="Montserrat Classic"/>
              </a:rPr>
              <a:t>Migr</a:t>
            </a:r>
            <a:r>
              <a:rPr lang="en-US" sz="2727">
                <a:solidFill>
                  <a:srgbClr val="2E2E2E"/>
                </a:solidFill>
                <a:latin typeface="Montserrat Classic"/>
                <a:ea typeface="Montserrat Classic"/>
                <a:cs typeface="Montserrat Classic"/>
                <a:sym typeface="Montserrat Classic"/>
              </a:rPr>
              <a:t>aine Patients</a:t>
            </a:r>
          </a:p>
          <a:p>
            <a:pPr algn="l" marL="588863" indent="-294431" lvl="1">
              <a:lnSpc>
                <a:spcPts val="4363"/>
              </a:lnSpc>
              <a:buFont typeface="Arial"/>
              <a:buChar char="•"/>
            </a:pPr>
            <a:r>
              <a:rPr lang="en-US" sz="2727">
                <a:solidFill>
                  <a:srgbClr val="2E2E2E"/>
                </a:solidFill>
                <a:latin typeface="Montserrat Classic"/>
                <a:ea typeface="Montserrat Classic"/>
                <a:cs typeface="Montserrat Classic"/>
                <a:sym typeface="Montserrat Classic"/>
              </a:rPr>
              <a:t>Medical Researchers</a:t>
            </a:r>
          </a:p>
          <a:p>
            <a:pPr algn="l" marL="588863" indent="-294431" lvl="1">
              <a:lnSpc>
                <a:spcPts val="4363"/>
              </a:lnSpc>
              <a:buFont typeface="Arial"/>
              <a:buChar char="•"/>
            </a:pPr>
            <a:r>
              <a:rPr lang="en-US" sz="2727">
                <a:solidFill>
                  <a:srgbClr val="2E2E2E"/>
                </a:solidFill>
                <a:latin typeface="Montserrat Classic"/>
                <a:ea typeface="Montserrat Classic"/>
                <a:cs typeface="Montserrat Classic"/>
                <a:sym typeface="Montserrat Classic"/>
              </a:rPr>
              <a:t>Healthcare Institutions</a:t>
            </a:r>
          </a:p>
          <a:p>
            <a:pPr algn="l">
              <a:lnSpc>
                <a:spcPts val="4363"/>
              </a:lnSpc>
            </a:pPr>
          </a:p>
        </p:txBody>
      </p:sp>
      <p:sp>
        <p:nvSpPr>
          <p:cNvPr name="Freeform 4" id="4"/>
          <p:cNvSpPr/>
          <p:nvPr/>
        </p:nvSpPr>
        <p:spPr>
          <a:xfrm flipH="false" flipV="false" rot="-1625759">
            <a:off x="13540316" y="-4465845"/>
            <a:ext cx="9495369" cy="7717145"/>
          </a:xfrm>
          <a:custGeom>
            <a:avLst/>
            <a:gdLst/>
            <a:ahLst/>
            <a:cxnLst/>
            <a:rect r="r" b="b" t="t" l="l"/>
            <a:pathLst>
              <a:path h="7717145" w="9495369">
                <a:moveTo>
                  <a:pt x="0" y="0"/>
                </a:moveTo>
                <a:lnTo>
                  <a:pt x="9495368" y="0"/>
                </a:lnTo>
                <a:lnTo>
                  <a:pt x="9495368" y="7717145"/>
                </a:lnTo>
                <a:lnTo>
                  <a:pt x="0" y="7717145"/>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771103" y="1190625"/>
            <a:ext cx="16745795" cy="1209675"/>
          </a:xfrm>
          <a:prstGeom prst="rect">
            <a:avLst/>
          </a:prstGeom>
        </p:spPr>
        <p:txBody>
          <a:bodyPr anchor="t" rtlCol="false" tIns="0" lIns="0" bIns="0" rIns="0">
            <a:spAutoFit/>
          </a:bodyPr>
          <a:lstStyle/>
          <a:p>
            <a:pPr algn="l">
              <a:lnSpc>
                <a:spcPts val="9000"/>
              </a:lnSpc>
            </a:pPr>
            <a:r>
              <a:rPr lang="en-US" sz="9000">
                <a:solidFill>
                  <a:srgbClr val="004AAD"/>
                </a:solidFill>
                <a:latin typeface="Montserrat Classic Bold"/>
                <a:ea typeface="Montserrat Classic Bold"/>
                <a:cs typeface="Montserrat Classic Bold"/>
                <a:sym typeface="Montserrat Classic Bold"/>
              </a:rPr>
              <a:t>FEASIBILITY</a:t>
            </a:r>
          </a:p>
        </p:txBody>
      </p:sp>
      <p:sp>
        <p:nvSpPr>
          <p:cNvPr name="TextBox 3" id="3"/>
          <p:cNvSpPr txBox="true"/>
          <p:nvPr/>
        </p:nvSpPr>
        <p:spPr>
          <a:xfrm rot="0">
            <a:off x="1028700" y="2621978"/>
            <a:ext cx="16855231" cy="3280919"/>
          </a:xfrm>
          <a:prstGeom prst="rect">
            <a:avLst/>
          </a:prstGeom>
        </p:spPr>
        <p:txBody>
          <a:bodyPr anchor="t" rtlCol="false" tIns="0" lIns="0" bIns="0" rIns="0">
            <a:spAutoFit/>
          </a:bodyPr>
          <a:lstStyle/>
          <a:p>
            <a:pPr algn="l" marL="588863" indent="-294431" lvl="1">
              <a:lnSpc>
                <a:spcPts val="4363"/>
              </a:lnSpc>
              <a:buFont typeface="Arial"/>
              <a:buChar char="•"/>
            </a:pPr>
            <a:r>
              <a:rPr lang="en-US" sz="2727">
                <a:solidFill>
                  <a:srgbClr val="2E2E2E"/>
                </a:solidFill>
                <a:latin typeface="Montserrat Classic"/>
                <a:ea typeface="Montserrat Classic"/>
                <a:cs typeface="Montserrat Classic"/>
                <a:sym typeface="Montserrat Classic"/>
              </a:rPr>
              <a:t>Use of Proven Technology</a:t>
            </a:r>
          </a:p>
          <a:p>
            <a:pPr algn="l" marL="588863" indent="-294431" lvl="1">
              <a:lnSpc>
                <a:spcPts val="4363"/>
              </a:lnSpc>
              <a:buFont typeface="Arial"/>
              <a:buChar char="•"/>
            </a:pPr>
            <a:r>
              <a:rPr lang="en-US" sz="2727">
                <a:solidFill>
                  <a:srgbClr val="2E2E2E"/>
                </a:solidFill>
                <a:latin typeface="Montserrat Classic"/>
                <a:ea typeface="Montserrat Classic"/>
                <a:cs typeface="Montserrat Classic"/>
                <a:sym typeface="Montserrat Classic"/>
              </a:rPr>
              <a:t>Scalable Web Platform</a:t>
            </a:r>
          </a:p>
          <a:p>
            <a:pPr algn="l" marL="588863" indent="-294431" lvl="1">
              <a:lnSpc>
                <a:spcPts val="4363"/>
              </a:lnSpc>
              <a:buFont typeface="Arial"/>
              <a:buChar char="•"/>
            </a:pPr>
            <a:r>
              <a:rPr lang="en-US" sz="2727">
                <a:solidFill>
                  <a:srgbClr val="2E2E2E"/>
                </a:solidFill>
                <a:latin typeface="Montserrat Classic"/>
                <a:ea typeface="Montserrat Classic"/>
                <a:cs typeface="Montserrat Classic"/>
                <a:sym typeface="Montserrat Classic"/>
              </a:rPr>
              <a:t>User-Friendly Interface</a:t>
            </a:r>
          </a:p>
          <a:p>
            <a:pPr algn="l" marL="588863" indent="-294431" lvl="1">
              <a:lnSpc>
                <a:spcPts val="4363"/>
              </a:lnSpc>
              <a:buFont typeface="Arial"/>
              <a:buChar char="•"/>
            </a:pPr>
            <a:r>
              <a:rPr lang="en-US" sz="2727">
                <a:solidFill>
                  <a:srgbClr val="2E2E2E"/>
                </a:solidFill>
                <a:latin typeface="Montserrat Classic"/>
                <a:ea typeface="Montserrat Classic"/>
                <a:cs typeface="Montserrat Classic"/>
                <a:sym typeface="Montserrat Classic"/>
              </a:rPr>
              <a:t>Comprehensive Support System</a:t>
            </a:r>
          </a:p>
          <a:p>
            <a:pPr algn="l" marL="588863" indent="-294431" lvl="1">
              <a:lnSpc>
                <a:spcPts val="4363"/>
              </a:lnSpc>
              <a:buFont typeface="Arial"/>
              <a:buChar char="•"/>
            </a:pPr>
            <a:r>
              <a:rPr lang="en-US" sz="2727">
                <a:solidFill>
                  <a:srgbClr val="2E2E2E"/>
                </a:solidFill>
                <a:latin typeface="Montserrat Classic"/>
                <a:ea typeface="Montserrat Classic"/>
                <a:cs typeface="Montserrat Classic"/>
                <a:sym typeface="Montserrat Classic"/>
              </a:rPr>
              <a:t>Integration with Existing Healthcare Systems</a:t>
            </a:r>
          </a:p>
          <a:p>
            <a:pPr algn="l">
              <a:lnSpc>
                <a:spcPts val="4363"/>
              </a:lnSpc>
            </a:pPr>
          </a:p>
        </p:txBody>
      </p:sp>
      <p:sp>
        <p:nvSpPr>
          <p:cNvPr name="Freeform 4" id="4"/>
          <p:cNvSpPr/>
          <p:nvPr/>
        </p:nvSpPr>
        <p:spPr>
          <a:xfrm flipH="false" flipV="false" rot="-1625759">
            <a:off x="13540316" y="-4465845"/>
            <a:ext cx="9495369" cy="7717145"/>
          </a:xfrm>
          <a:custGeom>
            <a:avLst/>
            <a:gdLst/>
            <a:ahLst/>
            <a:cxnLst/>
            <a:rect r="r" b="b" t="t" l="l"/>
            <a:pathLst>
              <a:path h="7717145" w="9495369">
                <a:moveTo>
                  <a:pt x="0" y="0"/>
                </a:moveTo>
                <a:lnTo>
                  <a:pt x="9495368" y="0"/>
                </a:lnTo>
                <a:lnTo>
                  <a:pt x="9495368" y="7717145"/>
                </a:lnTo>
                <a:lnTo>
                  <a:pt x="0" y="7717145"/>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