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18"/>
  </p:notesMasterIdLst>
  <p:sldIdLst>
    <p:sldId id="256" r:id="rId2"/>
    <p:sldId id="295" r:id="rId3"/>
    <p:sldId id="297" r:id="rId4"/>
    <p:sldId id="298" r:id="rId5"/>
    <p:sldId id="299" r:id="rId6"/>
    <p:sldId id="300" r:id="rId7"/>
    <p:sldId id="301" r:id="rId8"/>
    <p:sldId id="302" r:id="rId9"/>
    <p:sldId id="303" r:id="rId10"/>
    <p:sldId id="304" r:id="rId11"/>
    <p:sldId id="305" r:id="rId12"/>
    <p:sldId id="306" r:id="rId13"/>
    <p:sldId id="307" r:id="rId14"/>
    <p:sldId id="308" r:id="rId15"/>
    <p:sldId id="296" r:id="rId16"/>
    <p:sldId id="294" r:id="rId17"/>
  </p:sldIdLst>
  <p:sldSz cx="9144000" cy="6858000" type="screen4x3"/>
  <p:notesSz cx="6858000" cy="9144000"/>
  <p:embeddedFontLst>
    <p:embeddedFont>
      <p:font typeface="Candara" panose="020E0502030303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36AA"/>
    <a:srgbClr val="004C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14"/>
    <p:restoredTop sz="96608"/>
  </p:normalViewPr>
  <p:slideViewPr>
    <p:cSldViewPr snapToGrid="0">
      <p:cViewPr varScale="1">
        <p:scale>
          <a:sx n="110" d="100"/>
          <a:sy n="110" d="100"/>
        </p:scale>
        <p:origin x="1640"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www.sqlite.org/docs.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1643605"/>
            <a:ext cx="9144000" cy="3837008"/>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algn="ctr"/>
            <a:endParaRPr sz="3200" b="1" i="0" u="none" strike="noStrike" cap="none" dirty="0">
              <a:solidFill>
                <a:srgbClr val="FF0000"/>
              </a:solidFill>
              <a:latin typeface="Candara"/>
              <a:ea typeface="Candara"/>
              <a:cs typeface="Candara"/>
              <a:sym typeface="Candara"/>
            </a:endParaRPr>
          </a:p>
          <a:p>
            <a:pPr lvl="0" algn="ctr"/>
            <a:r>
              <a:rPr lang="en-IN" sz="4000" b="1" dirty="0">
                <a:solidFill>
                  <a:srgbClr val="FF0000"/>
                </a:solidFill>
                <a:latin typeface="Candara" panose="020E0502030303020204" pitchFamily="34" charset="0"/>
              </a:rPr>
              <a:t>PyBank</a:t>
            </a:r>
          </a:p>
          <a:p>
            <a:pPr lvl="0" algn="ctr"/>
            <a:r>
              <a:rPr lang="en-IN" sz="3200" b="1" dirty="0">
                <a:solidFill>
                  <a:srgbClr val="FF0000"/>
                </a:solidFill>
                <a:latin typeface="Candara" panose="020E0502030303020204" pitchFamily="34" charset="0"/>
              </a:rPr>
              <a:t> </a:t>
            </a:r>
            <a:r>
              <a:rPr lang="en-IN" sz="2400" dirty="0">
                <a:solidFill>
                  <a:schemeClr val="tx1"/>
                </a:solidFill>
                <a:latin typeface="Bookman Old Style" panose="02050604050505020204" pitchFamily="18" charset="0"/>
              </a:rPr>
              <a:t>Simplified Banking System with Tkinter and SQLite</a:t>
            </a:r>
            <a:endParaRPr sz="2400" i="0" u="none" strike="noStrike" cap="none" dirty="0">
              <a:solidFill>
                <a:schemeClr val="tx1"/>
              </a:solidFill>
              <a:latin typeface="Bookman Old Style" panose="02050604050505020204" pitchFamily="18" charset="0"/>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pic>
        <p:nvPicPr>
          <p:cNvPr id="2" name="Picture 1">
            <a:extLst>
              <a:ext uri="{FF2B5EF4-FFF2-40B4-BE49-F238E27FC236}">
                <a16:creationId xmlns:a16="http://schemas.microsoft.com/office/drawing/2014/main" id="{761B93CD-AE35-6544-ACD5-B58123AD5B2C}"/>
              </a:ext>
            </a:extLst>
          </p:cNvPr>
          <p:cNvPicPr>
            <a:picLocks noChangeAspect="1"/>
          </p:cNvPicPr>
          <p:nvPr/>
        </p:nvPicPr>
        <p:blipFill rotWithShape="1">
          <a:blip r:embed="rId3"/>
          <a:srcRect b="10818"/>
          <a:stretch/>
        </p:blipFill>
        <p:spPr>
          <a:xfrm>
            <a:off x="5542666" y="4183985"/>
            <a:ext cx="3122914" cy="21723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03221-F6D9-0D43-8B30-8DD9C4362705}"/>
              </a:ext>
            </a:extLst>
          </p:cNvPr>
          <p:cNvSpPr>
            <a:spLocks noGrp="1"/>
          </p:cNvSpPr>
          <p:nvPr>
            <p:ph type="title"/>
          </p:nvPr>
        </p:nvSpPr>
        <p:spPr/>
        <p:txBody>
          <a:bodyPr/>
          <a:lstStyle/>
          <a:p>
            <a:r>
              <a:rPr lang="en-US" dirty="0"/>
              <a:t>SOURCE CODE</a:t>
            </a:r>
          </a:p>
        </p:txBody>
      </p:sp>
      <p:sp>
        <p:nvSpPr>
          <p:cNvPr id="3" name="Text Placeholder 2">
            <a:extLst>
              <a:ext uri="{FF2B5EF4-FFF2-40B4-BE49-F238E27FC236}">
                <a16:creationId xmlns:a16="http://schemas.microsoft.com/office/drawing/2014/main" id="{33172136-CA14-B04A-A2C7-FA23CB8EE178}"/>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FFF24D90-7977-A342-9A28-7A814D5FC534}"/>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42143241-B861-734B-8721-B3A5842545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7" name="Picture 6">
            <a:extLst>
              <a:ext uri="{FF2B5EF4-FFF2-40B4-BE49-F238E27FC236}">
                <a16:creationId xmlns:a16="http://schemas.microsoft.com/office/drawing/2014/main" id="{60A7B896-FDA9-9648-8310-2C0CD714435F}"/>
              </a:ext>
            </a:extLst>
          </p:cNvPr>
          <p:cNvPicPr>
            <a:picLocks noChangeAspect="1"/>
          </p:cNvPicPr>
          <p:nvPr/>
        </p:nvPicPr>
        <p:blipFill>
          <a:blip r:embed="rId2"/>
          <a:stretch>
            <a:fillRect/>
          </a:stretch>
        </p:blipFill>
        <p:spPr>
          <a:xfrm>
            <a:off x="0" y="1147223"/>
            <a:ext cx="9144000" cy="4933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9929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2920B-11A5-2147-B5B1-2EBC641A2432}"/>
              </a:ext>
            </a:extLst>
          </p:cNvPr>
          <p:cNvSpPr>
            <a:spLocks noGrp="1"/>
          </p:cNvSpPr>
          <p:nvPr>
            <p:ph type="title"/>
          </p:nvPr>
        </p:nvSpPr>
        <p:spPr/>
        <p:txBody>
          <a:bodyPr/>
          <a:lstStyle/>
          <a:p>
            <a:r>
              <a:rPr lang="en-US" dirty="0"/>
              <a:t>SOURCE CODE</a:t>
            </a:r>
          </a:p>
        </p:txBody>
      </p:sp>
      <p:sp>
        <p:nvSpPr>
          <p:cNvPr id="3" name="Text Placeholder 2">
            <a:extLst>
              <a:ext uri="{FF2B5EF4-FFF2-40B4-BE49-F238E27FC236}">
                <a16:creationId xmlns:a16="http://schemas.microsoft.com/office/drawing/2014/main" id="{ECBC30C0-F29B-7A42-8B39-1B411824129B}"/>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B934993B-835C-3549-AFA7-05256C887AE5}"/>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D0CAED31-BA00-224D-9FA3-E068AF7E8B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7" name="Picture 6">
            <a:extLst>
              <a:ext uri="{FF2B5EF4-FFF2-40B4-BE49-F238E27FC236}">
                <a16:creationId xmlns:a16="http://schemas.microsoft.com/office/drawing/2014/main" id="{5E145B86-543C-8E40-83E2-B0BF0878FE30}"/>
              </a:ext>
            </a:extLst>
          </p:cNvPr>
          <p:cNvPicPr>
            <a:picLocks noChangeAspect="1"/>
          </p:cNvPicPr>
          <p:nvPr/>
        </p:nvPicPr>
        <p:blipFill>
          <a:blip r:embed="rId2"/>
          <a:stretch>
            <a:fillRect/>
          </a:stretch>
        </p:blipFill>
        <p:spPr>
          <a:xfrm>
            <a:off x="0" y="1239814"/>
            <a:ext cx="9144000" cy="4933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97353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D144-CD4B-014E-8CEA-9443DA433105}"/>
              </a:ext>
            </a:extLst>
          </p:cNvPr>
          <p:cNvSpPr>
            <a:spLocks noGrp="1"/>
          </p:cNvSpPr>
          <p:nvPr>
            <p:ph type="title"/>
          </p:nvPr>
        </p:nvSpPr>
        <p:spPr/>
        <p:txBody>
          <a:bodyPr/>
          <a:lstStyle/>
          <a:p>
            <a:r>
              <a:rPr lang="en-US" dirty="0"/>
              <a:t>SOURCE CODE</a:t>
            </a:r>
          </a:p>
        </p:txBody>
      </p:sp>
      <p:sp>
        <p:nvSpPr>
          <p:cNvPr id="3" name="Text Placeholder 2">
            <a:extLst>
              <a:ext uri="{FF2B5EF4-FFF2-40B4-BE49-F238E27FC236}">
                <a16:creationId xmlns:a16="http://schemas.microsoft.com/office/drawing/2014/main" id="{9F15F61D-1091-4640-B899-0FAA3C0823F9}"/>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EF8C5F65-31BD-3540-AEE9-EB7523BC6560}"/>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BA839FAC-A75B-6C4E-865B-9ED4B17A78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7" name="Picture 6">
            <a:extLst>
              <a:ext uri="{FF2B5EF4-FFF2-40B4-BE49-F238E27FC236}">
                <a16:creationId xmlns:a16="http://schemas.microsoft.com/office/drawing/2014/main" id="{D244D42A-DE2D-C848-AF1B-E777AD20F02A}"/>
              </a:ext>
            </a:extLst>
          </p:cNvPr>
          <p:cNvPicPr>
            <a:picLocks noChangeAspect="1"/>
          </p:cNvPicPr>
          <p:nvPr/>
        </p:nvPicPr>
        <p:blipFill>
          <a:blip r:embed="rId2"/>
          <a:stretch>
            <a:fillRect/>
          </a:stretch>
        </p:blipFill>
        <p:spPr>
          <a:xfrm>
            <a:off x="0" y="1216675"/>
            <a:ext cx="9144000" cy="4933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33242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499C-AFC8-D44A-8BD9-832A165295EB}"/>
              </a:ext>
            </a:extLst>
          </p:cNvPr>
          <p:cNvSpPr>
            <a:spLocks noGrp="1"/>
          </p:cNvSpPr>
          <p:nvPr>
            <p:ph type="title"/>
          </p:nvPr>
        </p:nvSpPr>
        <p:spPr/>
        <p:txBody>
          <a:bodyPr/>
          <a:lstStyle/>
          <a:p>
            <a:r>
              <a:rPr lang="en-US" dirty="0"/>
              <a:t>SOURCE CODE</a:t>
            </a:r>
          </a:p>
        </p:txBody>
      </p:sp>
      <p:sp>
        <p:nvSpPr>
          <p:cNvPr id="3" name="Text Placeholder 2">
            <a:extLst>
              <a:ext uri="{FF2B5EF4-FFF2-40B4-BE49-F238E27FC236}">
                <a16:creationId xmlns:a16="http://schemas.microsoft.com/office/drawing/2014/main" id="{C091A098-AEA3-F14E-A0B0-9E816C83F8D0}"/>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EE9BFA2F-2C66-E642-B3ED-DA3736F6BBF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B81EEC22-E6C0-2F42-8203-20A2039047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7" name="Picture 6">
            <a:extLst>
              <a:ext uri="{FF2B5EF4-FFF2-40B4-BE49-F238E27FC236}">
                <a16:creationId xmlns:a16="http://schemas.microsoft.com/office/drawing/2014/main" id="{196165E7-CBA3-F044-A10B-AE4FB97165C0}"/>
              </a:ext>
            </a:extLst>
          </p:cNvPr>
          <p:cNvPicPr>
            <a:picLocks noChangeAspect="1"/>
          </p:cNvPicPr>
          <p:nvPr/>
        </p:nvPicPr>
        <p:blipFill>
          <a:blip r:embed="rId2"/>
          <a:stretch>
            <a:fillRect/>
          </a:stretch>
        </p:blipFill>
        <p:spPr>
          <a:xfrm>
            <a:off x="0" y="1262963"/>
            <a:ext cx="9144000" cy="4933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38972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FFE2ED-265E-8249-9F8A-FC3AE412C81F}"/>
              </a:ext>
            </a:extLst>
          </p:cNvPr>
          <p:cNvPicPr>
            <a:picLocks noChangeAspect="1"/>
          </p:cNvPicPr>
          <p:nvPr/>
        </p:nvPicPr>
        <p:blipFill rotWithShape="1">
          <a:blip r:embed="rId2">
            <a:alphaModFix amt="50000"/>
          </a:blip>
          <a:srcRect b="10818"/>
          <a:stretch/>
        </p:blipFill>
        <p:spPr>
          <a:xfrm>
            <a:off x="5542666" y="4183985"/>
            <a:ext cx="3122914" cy="2172365"/>
          </a:xfrm>
          <a:prstGeom prst="rect">
            <a:avLst/>
          </a:prstGeom>
        </p:spPr>
      </p:pic>
      <p:sp>
        <p:nvSpPr>
          <p:cNvPr id="2" name="Title 1">
            <a:extLst>
              <a:ext uri="{FF2B5EF4-FFF2-40B4-BE49-F238E27FC236}">
                <a16:creationId xmlns:a16="http://schemas.microsoft.com/office/drawing/2014/main" id="{43D6CE3A-278E-5448-8CF6-1FFFB9623CB6}"/>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2D9AB468-AC39-964F-BB33-AFAF75A0373F}"/>
              </a:ext>
            </a:extLst>
          </p:cNvPr>
          <p:cNvSpPr>
            <a:spLocks noGrp="1"/>
          </p:cNvSpPr>
          <p:nvPr>
            <p:ph type="body" idx="1"/>
          </p:nvPr>
        </p:nvSpPr>
        <p:spPr>
          <a:xfrm>
            <a:off x="457200" y="1475772"/>
            <a:ext cx="8229600" cy="4525963"/>
          </a:xfrm>
        </p:spPr>
        <p:txBody>
          <a:bodyPr/>
          <a:lstStyle/>
          <a:p>
            <a:pPr algn="just"/>
            <a:r>
              <a:rPr lang="en-IN" sz="2000" b="1" dirty="0"/>
              <a:t>Integration of Tkinter and SQLite</a:t>
            </a:r>
            <a:r>
              <a:rPr lang="en-IN" sz="2000" dirty="0"/>
              <a:t>: The project seamlessly integrates Tkinter for graphical interface development and SQLite for efficient database management.</a:t>
            </a:r>
          </a:p>
          <a:p>
            <a:pPr algn="just"/>
            <a:r>
              <a:rPr lang="en-IN" sz="2000" b="1" dirty="0"/>
              <a:t>Streamlined Banking Solution</a:t>
            </a:r>
            <a:r>
              <a:rPr lang="en-IN" sz="2000" dirty="0"/>
              <a:t>: Users experience a streamlined banking process, allowing them to perform various operations like depositing, withdrawing, and viewing account details effortlessly.</a:t>
            </a:r>
          </a:p>
          <a:p>
            <a:pPr algn="just"/>
            <a:r>
              <a:rPr lang="en-IN" sz="2000" b="1" dirty="0"/>
              <a:t>Robust Error Handling</a:t>
            </a:r>
            <a:r>
              <a:rPr lang="en-IN" sz="2000" dirty="0"/>
              <a:t>: The system incorporates robust error handling mechanisms to ensure smooth user interactions, handling invalid inputs and insufficient funds gracefully.</a:t>
            </a:r>
          </a:p>
          <a:p>
            <a:pPr algn="just"/>
            <a:r>
              <a:rPr lang="en-IN" sz="2000" b="1" dirty="0"/>
              <a:t>Data Persistence</a:t>
            </a:r>
            <a:r>
              <a:rPr lang="en-IN" sz="2000" dirty="0"/>
              <a:t>: Through SQLite, the system ensures data persistence, enabling users to access their account information reliably even after program restarts.</a:t>
            </a:r>
            <a:endParaRPr lang="en-IN" dirty="0"/>
          </a:p>
          <a:p>
            <a:endParaRPr lang="en-US" dirty="0"/>
          </a:p>
        </p:txBody>
      </p:sp>
      <p:sp>
        <p:nvSpPr>
          <p:cNvPr id="4" name="Date Placeholder 3">
            <a:extLst>
              <a:ext uri="{FF2B5EF4-FFF2-40B4-BE49-F238E27FC236}">
                <a16:creationId xmlns:a16="http://schemas.microsoft.com/office/drawing/2014/main" id="{F1DA6B6C-F0F5-EB48-B771-317FD354157D}"/>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E39E238D-1EE3-9E4A-9ADD-0E5FF763EA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466866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2C86-9225-EC1F-A85E-529A8AB6C8C8}"/>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616E510B-384A-087D-3383-E6C99F5584BA}"/>
              </a:ext>
            </a:extLst>
          </p:cNvPr>
          <p:cNvSpPr>
            <a:spLocks noGrp="1"/>
          </p:cNvSpPr>
          <p:nvPr>
            <p:ph type="body" idx="1"/>
          </p:nvPr>
        </p:nvSpPr>
        <p:spPr/>
        <p:txBody>
          <a:bodyPr/>
          <a:lstStyle/>
          <a:p>
            <a:pPr marL="571500" indent="-457200">
              <a:buFont typeface="+mj-lt"/>
              <a:buAutoNum type="arabicPeriod"/>
            </a:pPr>
            <a:endParaRPr lang="en-IN" sz="2000" dirty="0">
              <a:latin typeface="Times New Roman" panose="02020603050405020304" pitchFamily="18" charset="0"/>
              <a:cs typeface="Times New Roman" panose="02020603050405020304" pitchFamily="18" charset="0"/>
            </a:endParaRPr>
          </a:p>
          <a:p>
            <a:pPr marL="571500" indent="-457200">
              <a:buFont typeface="+mj-lt"/>
              <a:buAutoNum type="arabicPeriod"/>
            </a:pPr>
            <a:r>
              <a:rPr lang="en-IN" sz="2000" dirty="0">
                <a:latin typeface="Times New Roman" panose="02020603050405020304" pitchFamily="18" charset="0"/>
                <a:cs typeface="Times New Roman" panose="02020603050405020304" pitchFamily="18" charset="0"/>
              </a:rPr>
              <a:t>Stack Overflow, </a:t>
            </a:r>
            <a:r>
              <a:rPr lang="en-IN" sz="2000" dirty="0">
                <a:latin typeface="Times New Roman" panose="02020603050405020304" pitchFamily="18" charset="0"/>
                <a:cs typeface="Times New Roman" panose="02020603050405020304" pitchFamily="18" charset="0"/>
                <a:hlinkClick r:id="rId2"/>
              </a:rPr>
              <a:t>https://stackoverflow.com</a:t>
            </a:r>
            <a:r>
              <a:rPr lang="en-IN" sz="2000" dirty="0">
                <a:latin typeface="Times New Roman" panose="02020603050405020304" pitchFamily="18" charset="0"/>
                <a:cs typeface="Times New Roman" panose="02020603050405020304" pitchFamily="18" charset="0"/>
              </a:rPr>
              <a:t> .</a:t>
            </a:r>
          </a:p>
          <a:p>
            <a:pPr marL="571500" indent="-457200">
              <a:buFont typeface="+mj-lt"/>
              <a:buAutoNum type="arabicPeriod"/>
            </a:pPr>
            <a:endParaRPr lang="en-IN" sz="2000" dirty="0">
              <a:latin typeface="Times New Roman" panose="02020603050405020304" pitchFamily="18" charset="0"/>
              <a:cs typeface="Times New Roman" panose="02020603050405020304" pitchFamily="18" charset="0"/>
            </a:endParaRPr>
          </a:p>
          <a:p>
            <a:pPr marL="571500" indent="-457200">
              <a:buFont typeface="+mj-lt"/>
              <a:buAutoNum type="arabicPeriod"/>
            </a:pPr>
            <a:r>
              <a:rPr lang="en-IN" sz="2000" dirty="0">
                <a:latin typeface="Times New Roman" panose="02020603050405020304" pitchFamily="18" charset="0"/>
                <a:cs typeface="Times New Roman" panose="02020603050405020304" pitchFamily="18" charset="0"/>
              </a:rPr>
              <a:t>Tkinter Documentations ,</a:t>
            </a:r>
            <a:r>
              <a:rPr lang="en-IN" sz="2000" dirty="0">
                <a:hlinkClick r:id="rId3"/>
              </a:rPr>
              <a:t>https://docs.python.org/3/library/tkinter.html</a:t>
            </a:r>
            <a:endParaRPr lang="en-IN" sz="2000" dirty="0"/>
          </a:p>
          <a:p>
            <a:pPr marL="571500" indent="-457200">
              <a:buFont typeface="+mj-lt"/>
              <a:buAutoNum type="arabicPeriod"/>
            </a:pPr>
            <a:endParaRPr lang="en-IN" sz="2000" dirty="0">
              <a:latin typeface="Times New Roman" panose="02020603050405020304" pitchFamily="18" charset="0"/>
              <a:cs typeface="Times New Roman" panose="02020603050405020304" pitchFamily="18" charset="0"/>
            </a:endParaRPr>
          </a:p>
          <a:p>
            <a:pPr marL="571500" indent="-457200">
              <a:buFont typeface="+mj-lt"/>
              <a:buAutoNum type="arabicPeriod"/>
            </a:pPr>
            <a:r>
              <a:rPr lang="en-IN" sz="2000" dirty="0">
                <a:latin typeface="Times New Roman" panose="02020603050405020304" pitchFamily="18" charset="0"/>
                <a:cs typeface="Times New Roman" panose="02020603050405020304" pitchFamily="18" charset="0"/>
              </a:rPr>
              <a:t>SQLite Documentations , </a:t>
            </a:r>
            <a:r>
              <a:rPr lang="en-IN" sz="2000" u="sng" dirty="0">
                <a:solidFill>
                  <a:srgbClr val="0236AA"/>
                </a:solidFill>
                <a:hlinkClick r:id="rId4"/>
              </a:rPr>
              <a:t>https://www.sqlite.org/docs.html</a:t>
            </a:r>
            <a:endParaRPr lang="en-IN" sz="2000" u="sng" dirty="0">
              <a:solidFill>
                <a:srgbClr val="0236AA"/>
              </a:solidFill>
              <a:latin typeface="Times New Roman" panose="02020603050405020304" pitchFamily="18" charset="0"/>
              <a:cs typeface="Times New Roman" panose="02020603050405020304" pitchFamily="18" charset="0"/>
            </a:endParaRPr>
          </a:p>
          <a:p>
            <a:pPr marL="571500" indent="-457200">
              <a:buFont typeface="+mj-lt"/>
              <a:buAutoNum type="arabicPeriod"/>
            </a:pPr>
            <a:endParaRPr lang="en-IN" sz="2000" dirty="0"/>
          </a:p>
          <a:p>
            <a:pPr marL="571500" indent="-457200">
              <a:buFont typeface="+mj-lt"/>
              <a:buAutoNum type="arabicPeriod"/>
            </a:pPr>
            <a:r>
              <a:rPr lang="en-IN" sz="2000" b="1" dirty="0"/>
              <a:t>Learning SQLite for Python </a:t>
            </a:r>
            <a:r>
              <a:rPr lang="en-IN" sz="2000" dirty="0"/>
              <a:t>by Ian Howson</a:t>
            </a:r>
            <a:endParaRPr lang="en-IN" sz="2000" u="sng" dirty="0">
              <a:solidFill>
                <a:srgbClr val="0236AA"/>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85FFDA-FE25-63DE-4B8E-500BD6ECF6A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6" name="Picture 5">
            <a:extLst>
              <a:ext uri="{FF2B5EF4-FFF2-40B4-BE49-F238E27FC236}">
                <a16:creationId xmlns:a16="http://schemas.microsoft.com/office/drawing/2014/main" id="{798655D9-6F36-A444-A5E1-FED4C22CF857}"/>
              </a:ext>
            </a:extLst>
          </p:cNvPr>
          <p:cNvPicPr>
            <a:picLocks noChangeAspect="1"/>
          </p:cNvPicPr>
          <p:nvPr/>
        </p:nvPicPr>
        <p:blipFill rotWithShape="1">
          <a:blip r:embed="rId5"/>
          <a:srcRect b="10818"/>
          <a:stretch/>
        </p:blipFill>
        <p:spPr>
          <a:xfrm>
            <a:off x="5542666" y="4183985"/>
            <a:ext cx="3122914" cy="2172365"/>
          </a:xfrm>
          <a:prstGeom prst="rect">
            <a:avLst/>
          </a:prstGeom>
        </p:spPr>
      </p:pic>
    </p:spTree>
    <p:extLst>
      <p:ext uri="{BB962C8B-B14F-4D97-AF65-F5344CB8AC3E}">
        <p14:creationId xmlns:p14="http://schemas.microsoft.com/office/powerpoint/2010/main" val="159505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8BDF-B1ED-7B78-CCFC-80B7803A1A9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22D1CDA-F8AE-5AD2-4E10-C34589941235}"/>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lgn="ctr">
              <a:buNone/>
            </a:pPr>
            <a:r>
              <a:rPr lang="en-US" sz="9600" dirty="0"/>
              <a:t>The End</a:t>
            </a:r>
          </a:p>
        </p:txBody>
      </p:sp>
      <p:sp>
        <p:nvSpPr>
          <p:cNvPr id="4" name="Date Placeholder 3">
            <a:extLst>
              <a:ext uri="{FF2B5EF4-FFF2-40B4-BE49-F238E27FC236}">
                <a16:creationId xmlns:a16="http://schemas.microsoft.com/office/drawing/2014/main" id="{533F3BF1-3F27-EA3E-5E69-9B085B365AB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12449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dirty="0"/>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457200" y="1500673"/>
            <a:ext cx="8229600" cy="5357327"/>
          </a:xfrm>
        </p:spPr>
        <p:txBody>
          <a:bodyPr/>
          <a:lstStyle/>
          <a:p>
            <a:pPr algn="just"/>
            <a:r>
              <a:rPr lang="en-IN" dirty="0"/>
              <a:t>Objective</a:t>
            </a:r>
          </a:p>
          <a:p>
            <a:r>
              <a:rPr lang="en-IN" dirty="0"/>
              <a:t>Introduction</a:t>
            </a:r>
          </a:p>
          <a:p>
            <a:r>
              <a:rPr lang="en-IN" dirty="0"/>
              <a:t>Methodology, Approach &amp; Techniques</a:t>
            </a:r>
          </a:p>
          <a:p>
            <a:r>
              <a:rPr lang="en-IN" dirty="0"/>
              <a:t>Result </a:t>
            </a:r>
          </a:p>
          <a:p>
            <a:r>
              <a:rPr lang="en-IN" dirty="0"/>
              <a:t>Source Code (screenshots)</a:t>
            </a:r>
          </a:p>
          <a:p>
            <a:r>
              <a:rPr lang="en-IN" dirty="0"/>
              <a:t>Conclusion</a:t>
            </a:r>
          </a:p>
          <a:p>
            <a:r>
              <a:rPr lang="en-IN" dirty="0"/>
              <a:t>Reference</a:t>
            </a:r>
          </a:p>
          <a:p>
            <a:endParaRPr lang="en-IN" dirty="0"/>
          </a:p>
          <a:p>
            <a:endParaRPr lang="en-IN" dirty="0"/>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6" name="Picture 5">
            <a:extLst>
              <a:ext uri="{FF2B5EF4-FFF2-40B4-BE49-F238E27FC236}">
                <a16:creationId xmlns:a16="http://schemas.microsoft.com/office/drawing/2014/main" id="{DAB7B35B-403C-FD45-99E6-1DC910867ED4}"/>
              </a:ext>
            </a:extLst>
          </p:cNvPr>
          <p:cNvPicPr>
            <a:picLocks noChangeAspect="1"/>
          </p:cNvPicPr>
          <p:nvPr/>
        </p:nvPicPr>
        <p:blipFill rotWithShape="1">
          <a:blip r:embed="rId2"/>
          <a:srcRect b="10818"/>
          <a:stretch/>
        </p:blipFill>
        <p:spPr>
          <a:xfrm>
            <a:off x="5542666" y="4183985"/>
            <a:ext cx="3122914" cy="2172365"/>
          </a:xfrm>
          <a:prstGeom prst="rect">
            <a:avLst/>
          </a:prstGeom>
        </p:spPr>
      </p:pic>
    </p:spTree>
    <p:extLst>
      <p:ext uri="{BB962C8B-B14F-4D97-AF65-F5344CB8AC3E}">
        <p14:creationId xmlns:p14="http://schemas.microsoft.com/office/powerpoint/2010/main" val="141215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B5277D-C2D0-A64B-A4D7-3B57D0EEB062}"/>
              </a:ext>
            </a:extLst>
          </p:cNvPr>
          <p:cNvPicPr>
            <a:picLocks noChangeAspect="1"/>
          </p:cNvPicPr>
          <p:nvPr/>
        </p:nvPicPr>
        <p:blipFill rotWithShape="1">
          <a:blip r:embed="rId2">
            <a:alphaModFix amt="35000"/>
          </a:blip>
          <a:srcRect b="10818"/>
          <a:stretch/>
        </p:blipFill>
        <p:spPr>
          <a:xfrm>
            <a:off x="5542666" y="4183985"/>
            <a:ext cx="3122914" cy="2172365"/>
          </a:xfrm>
          <a:prstGeom prst="rect">
            <a:avLst/>
          </a:prstGeom>
        </p:spPr>
      </p:pic>
      <p:sp>
        <p:nvSpPr>
          <p:cNvPr id="2" name="Title 1">
            <a:extLst>
              <a:ext uri="{FF2B5EF4-FFF2-40B4-BE49-F238E27FC236}">
                <a16:creationId xmlns:a16="http://schemas.microsoft.com/office/drawing/2014/main" id="{43C9FFE9-AFEE-4949-8DBD-7EF362DDBFAD}"/>
              </a:ext>
            </a:extLst>
          </p:cNvPr>
          <p:cNvSpPr>
            <a:spLocks noGrp="1"/>
          </p:cNvSpPr>
          <p:nvPr>
            <p:ph type="title"/>
          </p:nvPr>
        </p:nvSpPr>
        <p:spPr/>
        <p:txBody>
          <a:bodyPr/>
          <a:lstStyle/>
          <a:p>
            <a:r>
              <a:rPr lang="en-US" dirty="0"/>
              <a:t>OBJECTIVE</a:t>
            </a:r>
          </a:p>
        </p:txBody>
      </p:sp>
      <p:sp>
        <p:nvSpPr>
          <p:cNvPr id="3" name="Text Placeholder 2">
            <a:extLst>
              <a:ext uri="{FF2B5EF4-FFF2-40B4-BE49-F238E27FC236}">
                <a16:creationId xmlns:a16="http://schemas.microsoft.com/office/drawing/2014/main" id="{B9E435FA-732F-1B4A-82ED-F862F656494C}"/>
              </a:ext>
            </a:extLst>
          </p:cNvPr>
          <p:cNvSpPr>
            <a:spLocks noGrp="1"/>
          </p:cNvSpPr>
          <p:nvPr>
            <p:ph type="body" idx="1"/>
          </p:nvPr>
        </p:nvSpPr>
        <p:spPr>
          <a:xfrm>
            <a:off x="341454" y="1498921"/>
            <a:ext cx="8229600" cy="4525963"/>
          </a:xfrm>
        </p:spPr>
        <p:txBody>
          <a:bodyPr/>
          <a:lstStyle/>
          <a:p>
            <a:pPr algn="just"/>
            <a:r>
              <a:rPr lang="en-IN" sz="2000" dirty="0"/>
              <a:t>Develop a simple banking system using Python's Tkinter library for GUI and SQLite for database management.</a:t>
            </a:r>
          </a:p>
          <a:p>
            <a:pPr algn="just"/>
            <a:r>
              <a:rPr lang="en-IN" sz="2000" dirty="0"/>
              <a:t>Provide functionality for users to withdraw funds, ensuring sufficient balance and maintaining a minimum balance constraint.</a:t>
            </a:r>
          </a:p>
          <a:p>
            <a:pPr algn="just"/>
            <a:r>
              <a:rPr lang="en-IN" sz="2000" dirty="0"/>
              <a:t>Implement a feature to display account details including name, account number, and balance.</a:t>
            </a:r>
          </a:p>
          <a:p>
            <a:pPr algn="just"/>
            <a:r>
              <a:rPr lang="en-IN" sz="2000" dirty="0"/>
              <a:t>Facilitate easy navigation through radio buttons for selecting withdrawal or deposit actions.</a:t>
            </a:r>
          </a:p>
          <a:p>
            <a:pPr algn="just"/>
            <a:r>
              <a:rPr lang="en-IN" sz="2000" dirty="0"/>
              <a:t>Ensure data persistence by storing account information in a SQLite database.</a:t>
            </a:r>
          </a:p>
          <a:p>
            <a:pPr algn="just"/>
            <a:r>
              <a:rPr lang="en-IN" sz="2000" dirty="0"/>
              <a:t>Employ error handling mechanisms to notify users about invalid inputs or insufficient funds during transactions.</a:t>
            </a:r>
          </a:p>
          <a:p>
            <a:endParaRPr lang="en-US" dirty="0"/>
          </a:p>
        </p:txBody>
      </p:sp>
      <p:sp>
        <p:nvSpPr>
          <p:cNvPr id="4" name="Date Placeholder 3">
            <a:extLst>
              <a:ext uri="{FF2B5EF4-FFF2-40B4-BE49-F238E27FC236}">
                <a16:creationId xmlns:a16="http://schemas.microsoft.com/office/drawing/2014/main" id="{8A518B81-CDBB-374F-8F48-053CCF068675}"/>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83CC8AED-3FA9-254F-907F-4954059B76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7096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299BF82-CAA3-614A-909D-3CCBE8949304}"/>
              </a:ext>
            </a:extLst>
          </p:cNvPr>
          <p:cNvPicPr>
            <a:picLocks noChangeAspect="1"/>
          </p:cNvPicPr>
          <p:nvPr/>
        </p:nvPicPr>
        <p:blipFill rotWithShape="1">
          <a:blip r:embed="rId2">
            <a:alphaModFix amt="50000"/>
          </a:blip>
          <a:srcRect b="10818"/>
          <a:stretch/>
        </p:blipFill>
        <p:spPr>
          <a:xfrm>
            <a:off x="5542666" y="4183985"/>
            <a:ext cx="3122914" cy="2172365"/>
          </a:xfrm>
          <a:prstGeom prst="rect">
            <a:avLst/>
          </a:prstGeom>
        </p:spPr>
      </p:pic>
      <p:sp>
        <p:nvSpPr>
          <p:cNvPr id="2" name="Title 1">
            <a:extLst>
              <a:ext uri="{FF2B5EF4-FFF2-40B4-BE49-F238E27FC236}">
                <a16:creationId xmlns:a16="http://schemas.microsoft.com/office/drawing/2014/main" id="{AC6FF357-C8C5-0448-9CDB-FAF2D77DB283}"/>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EDBA9754-948E-7C48-8EA7-A8CB98D9EB38}"/>
              </a:ext>
            </a:extLst>
          </p:cNvPr>
          <p:cNvSpPr>
            <a:spLocks noGrp="1"/>
          </p:cNvSpPr>
          <p:nvPr>
            <p:ph type="body" idx="1"/>
          </p:nvPr>
        </p:nvSpPr>
        <p:spPr>
          <a:xfrm>
            <a:off x="457200" y="1568369"/>
            <a:ext cx="8229600" cy="4525963"/>
          </a:xfrm>
        </p:spPr>
        <p:txBody>
          <a:bodyPr/>
          <a:lstStyle/>
          <a:p>
            <a:pPr marL="114300" indent="0" algn="just">
              <a:buNone/>
            </a:pPr>
            <a:r>
              <a:rPr lang="en-IN" dirty="0"/>
              <a:t>This project aims to create a simple banking system using Python's Tkinter library for graphical user interface (GUI) and SQLite for database management. Users can open new accounts, deposit funds, withdraw funds, and view account details. The system ensures data integrity and implements error handling for user input validation.</a:t>
            </a:r>
            <a:endParaRPr lang="en-US" dirty="0"/>
          </a:p>
        </p:txBody>
      </p:sp>
      <p:sp>
        <p:nvSpPr>
          <p:cNvPr id="4" name="Date Placeholder 3">
            <a:extLst>
              <a:ext uri="{FF2B5EF4-FFF2-40B4-BE49-F238E27FC236}">
                <a16:creationId xmlns:a16="http://schemas.microsoft.com/office/drawing/2014/main" id="{2B06B238-86C9-6843-A2BB-617E9C013C99}"/>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782E54D2-3959-BE49-B134-EAE8BFA66B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983072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B1D4B23-8EC6-4547-9A54-91BF79C0E86E}"/>
              </a:ext>
            </a:extLst>
          </p:cNvPr>
          <p:cNvPicPr>
            <a:picLocks noChangeAspect="1"/>
          </p:cNvPicPr>
          <p:nvPr/>
        </p:nvPicPr>
        <p:blipFill rotWithShape="1">
          <a:blip r:embed="rId2">
            <a:alphaModFix amt="50000"/>
          </a:blip>
          <a:srcRect b="10818"/>
          <a:stretch/>
        </p:blipFill>
        <p:spPr>
          <a:xfrm>
            <a:off x="5542666" y="4183985"/>
            <a:ext cx="3122914" cy="2172365"/>
          </a:xfrm>
          <a:prstGeom prst="rect">
            <a:avLst/>
          </a:prstGeom>
        </p:spPr>
      </p:pic>
      <p:sp>
        <p:nvSpPr>
          <p:cNvPr id="2" name="Title 1">
            <a:extLst>
              <a:ext uri="{FF2B5EF4-FFF2-40B4-BE49-F238E27FC236}">
                <a16:creationId xmlns:a16="http://schemas.microsoft.com/office/drawing/2014/main" id="{9E92E21C-F6CC-844E-BA66-62337AE79D6F}"/>
              </a:ext>
            </a:extLst>
          </p:cNvPr>
          <p:cNvSpPr>
            <a:spLocks noGrp="1"/>
          </p:cNvSpPr>
          <p:nvPr>
            <p:ph type="title"/>
          </p:nvPr>
        </p:nvSpPr>
        <p:spPr>
          <a:xfrm>
            <a:off x="76200" y="278755"/>
            <a:ext cx="6477000" cy="838200"/>
          </a:xfrm>
        </p:spPr>
        <p:txBody>
          <a:bodyPr/>
          <a:lstStyle/>
          <a:p>
            <a:r>
              <a:rPr lang="en-IN" dirty="0"/>
              <a:t>Methodology, Approach &amp; Techniques</a:t>
            </a:r>
            <a:br>
              <a:rPr lang="en-IN" dirty="0"/>
            </a:br>
            <a:endParaRPr lang="en-US" dirty="0"/>
          </a:p>
        </p:txBody>
      </p:sp>
      <p:sp>
        <p:nvSpPr>
          <p:cNvPr id="3" name="Text Placeholder 2">
            <a:extLst>
              <a:ext uri="{FF2B5EF4-FFF2-40B4-BE49-F238E27FC236}">
                <a16:creationId xmlns:a16="http://schemas.microsoft.com/office/drawing/2014/main" id="{CE3AD1A6-40CD-7D41-A56F-1677F5787A05}"/>
              </a:ext>
            </a:extLst>
          </p:cNvPr>
          <p:cNvSpPr>
            <a:spLocks noGrp="1"/>
          </p:cNvSpPr>
          <p:nvPr>
            <p:ph type="body" idx="1"/>
          </p:nvPr>
        </p:nvSpPr>
        <p:spPr>
          <a:xfrm>
            <a:off x="457200" y="1232703"/>
            <a:ext cx="8229600" cy="4525963"/>
          </a:xfrm>
        </p:spPr>
        <p:txBody>
          <a:bodyPr/>
          <a:lstStyle/>
          <a:p>
            <a:pPr algn="just"/>
            <a:r>
              <a:rPr lang="en-IN" sz="2000" b="1" dirty="0"/>
              <a:t>GUI Development</a:t>
            </a:r>
            <a:r>
              <a:rPr lang="en-IN" sz="2000" dirty="0"/>
              <a:t>: Utilize Tkinter library in Python to design a user-friendly graphical interface for the banking system.</a:t>
            </a:r>
          </a:p>
          <a:p>
            <a:pPr algn="just"/>
            <a:endParaRPr lang="en-IN" sz="2000" b="1" dirty="0"/>
          </a:p>
          <a:p>
            <a:pPr algn="just"/>
            <a:r>
              <a:rPr lang="en-IN" sz="2000" b="1" dirty="0"/>
              <a:t>Database Management</a:t>
            </a:r>
            <a:r>
              <a:rPr lang="en-IN" sz="2000" dirty="0"/>
              <a:t>: Employ SQLite for creating and managing the database to store account information securely.</a:t>
            </a:r>
          </a:p>
          <a:p>
            <a:pPr algn="just"/>
            <a:endParaRPr lang="en-IN" sz="2000" b="1" dirty="0"/>
          </a:p>
          <a:p>
            <a:pPr algn="just"/>
            <a:r>
              <a:rPr lang="en-IN" sz="2000" b="1" dirty="0"/>
              <a:t>CRUD Operations</a:t>
            </a:r>
            <a:r>
              <a:rPr lang="en-IN" sz="2000" dirty="0"/>
              <a:t>: Implement Create, Read, Update, and Delete (CRUD) operations to manage account data effectively.</a:t>
            </a:r>
          </a:p>
          <a:p>
            <a:pPr algn="just"/>
            <a:endParaRPr lang="en-IN" sz="2000" b="1" dirty="0"/>
          </a:p>
          <a:p>
            <a:pPr algn="just"/>
            <a:r>
              <a:rPr lang="en-IN" sz="2000" b="1" dirty="0"/>
              <a:t>Transaction Handling</a:t>
            </a:r>
            <a:r>
              <a:rPr lang="en-IN" sz="2000" dirty="0"/>
              <a:t>: Ensure proper handling of deposit and withdrawal transactions, maintaining data consistency and integrity.</a:t>
            </a:r>
          </a:p>
          <a:p>
            <a:pPr algn="just"/>
            <a:endParaRPr lang="en-IN" sz="2000" b="1" dirty="0"/>
          </a:p>
          <a:p>
            <a:pPr algn="just"/>
            <a:r>
              <a:rPr lang="en-IN" sz="2000" b="1" dirty="0"/>
              <a:t>Minimum Balance Constraint</a:t>
            </a:r>
            <a:r>
              <a:rPr lang="en-IN" sz="2000" dirty="0"/>
              <a:t>: Enforce a minimum balance constraint to prevent overdrawing, ensuring financial stability for account holders.</a:t>
            </a:r>
            <a:endParaRPr lang="en-US" sz="2000" dirty="0"/>
          </a:p>
        </p:txBody>
      </p:sp>
      <p:sp>
        <p:nvSpPr>
          <p:cNvPr id="4" name="Date Placeholder 3">
            <a:extLst>
              <a:ext uri="{FF2B5EF4-FFF2-40B4-BE49-F238E27FC236}">
                <a16:creationId xmlns:a16="http://schemas.microsoft.com/office/drawing/2014/main" id="{9A9FB354-5B80-9148-AF6B-4C0A9CCF7FA4}"/>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9676ECDB-0CD2-5449-8864-A4A73EE558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447628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9AF8-3447-4E43-9D02-A8ED0E7AB619}"/>
              </a:ext>
            </a:extLst>
          </p:cNvPr>
          <p:cNvSpPr>
            <a:spLocks noGrp="1"/>
          </p:cNvSpPr>
          <p:nvPr>
            <p:ph type="title"/>
          </p:nvPr>
        </p:nvSpPr>
        <p:spPr/>
        <p:txBody>
          <a:bodyPr/>
          <a:lstStyle/>
          <a:p>
            <a:r>
              <a:rPr lang="en-US" dirty="0"/>
              <a:t>RESULT</a:t>
            </a:r>
          </a:p>
        </p:txBody>
      </p:sp>
      <p:sp>
        <p:nvSpPr>
          <p:cNvPr id="3" name="Text Placeholder 2">
            <a:extLst>
              <a:ext uri="{FF2B5EF4-FFF2-40B4-BE49-F238E27FC236}">
                <a16:creationId xmlns:a16="http://schemas.microsoft.com/office/drawing/2014/main" id="{BDAFDA31-A0A0-A340-920C-78AA968D0F3F}"/>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sz="2800" dirty="0"/>
          </a:p>
        </p:txBody>
      </p:sp>
      <p:sp>
        <p:nvSpPr>
          <p:cNvPr id="4" name="Date Placeholder 3">
            <a:extLst>
              <a:ext uri="{FF2B5EF4-FFF2-40B4-BE49-F238E27FC236}">
                <a16:creationId xmlns:a16="http://schemas.microsoft.com/office/drawing/2014/main" id="{1D422F53-14BB-9C4E-8228-95F785C404A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99552E27-96EE-EB44-8305-0151BDBDAD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7" name="Picture 6">
            <a:extLst>
              <a:ext uri="{FF2B5EF4-FFF2-40B4-BE49-F238E27FC236}">
                <a16:creationId xmlns:a16="http://schemas.microsoft.com/office/drawing/2014/main" id="{D858BFDC-2DC9-4144-AECB-4724DD47D0BF}"/>
              </a:ext>
            </a:extLst>
          </p:cNvPr>
          <p:cNvPicPr>
            <a:picLocks noChangeAspect="1"/>
          </p:cNvPicPr>
          <p:nvPr/>
        </p:nvPicPr>
        <p:blipFill>
          <a:blip r:embed="rId2"/>
          <a:stretch>
            <a:fillRect/>
          </a:stretch>
        </p:blipFill>
        <p:spPr>
          <a:xfrm>
            <a:off x="452391" y="1443047"/>
            <a:ext cx="3563556" cy="3769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1200BD1C-B926-4046-98C5-F81A9E6FB5B7}"/>
              </a:ext>
            </a:extLst>
          </p:cNvPr>
          <p:cNvPicPr>
            <a:picLocks noChangeAspect="1"/>
          </p:cNvPicPr>
          <p:nvPr/>
        </p:nvPicPr>
        <p:blipFill>
          <a:blip r:embed="rId3"/>
          <a:stretch>
            <a:fillRect/>
          </a:stretch>
        </p:blipFill>
        <p:spPr>
          <a:xfrm>
            <a:off x="4794398" y="1431472"/>
            <a:ext cx="3620399" cy="38295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TextBox 17">
            <a:extLst>
              <a:ext uri="{FF2B5EF4-FFF2-40B4-BE49-F238E27FC236}">
                <a16:creationId xmlns:a16="http://schemas.microsoft.com/office/drawing/2014/main" id="{5F8931F8-94C5-8E47-B2A0-14AD55F822D4}"/>
              </a:ext>
            </a:extLst>
          </p:cNvPr>
          <p:cNvSpPr txBox="1"/>
          <p:nvPr/>
        </p:nvSpPr>
        <p:spPr>
          <a:xfrm>
            <a:off x="995971" y="5458227"/>
            <a:ext cx="3740552" cy="523220"/>
          </a:xfrm>
          <a:prstGeom prst="rect">
            <a:avLst/>
          </a:prstGeom>
          <a:noFill/>
        </p:spPr>
        <p:txBody>
          <a:bodyPr wrap="square" rtlCol="0">
            <a:spAutoFit/>
          </a:bodyPr>
          <a:lstStyle/>
          <a:p>
            <a:r>
              <a:rPr lang="en-US" sz="2800" dirty="0">
                <a:latin typeface="Britannic Bold" panose="020B0903060703020204" pitchFamily="34" charset="77"/>
              </a:rPr>
              <a:t>Main Window</a:t>
            </a:r>
          </a:p>
        </p:txBody>
      </p:sp>
      <p:sp>
        <p:nvSpPr>
          <p:cNvPr id="19" name="TextBox 18">
            <a:extLst>
              <a:ext uri="{FF2B5EF4-FFF2-40B4-BE49-F238E27FC236}">
                <a16:creationId xmlns:a16="http://schemas.microsoft.com/office/drawing/2014/main" id="{22A08EC7-5429-2542-9A81-3BC452F93546}"/>
              </a:ext>
            </a:extLst>
          </p:cNvPr>
          <p:cNvSpPr txBox="1"/>
          <p:nvPr/>
        </p:nvSpPr>
        <p:spPr>
          <a:xfrm>
            <a:off x="5252144" y="5472932"/>
            <a:ext cx="3740552" cy="523220"/>
          </a:xfrm>
          <a:prstGeom prst="rect">
            <a:avLst/>
          </a:prstGeom>
          <a:noFill/>
        </p:spPr>
        <p:txBody>
          <a:bodyPr wrap="square" rtlCol="0">
            <a:spAutoFit/>
          </a:bodyPr>
          <a:lstStyle/>
          <a:p>
            <a:r>
              <a:rPr lang="en-US" sz="2800" dirty="0">
                <a:latin typeface="Britannic Bold" panose="020B0903060703020204" pitchFamily="34" charset="77"/>
              </a:rPr>
              <a:t>Deposit Window</a:t>
            </a:r>
          </a:p>
        </p:txBody>
      </p:sp>
    </p:spTree>
    <p:extLst>
      <p:ext uri="{BB962C8B-B14F-4D97-AF65-F5344CB8AC3E}">
        <p14:creationId xmlns:p14="http://schemas.microsoft.com/office/powerpoint/2010/main" val="977787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224CC-4BFA-C94C-B6A1-DE21BF6F6EB4}"/>
              </a:ext>
            </a:extLst>
          </p:cNvPr>
          <p:cNvSpPr>
            <a:spLocks noGrp="1"/>
          </p:cNvSpPr>
          <p:nvPr>
            <p:ph type="title"/>
          </p:nvPr>
        </p:nvSpPr>
        <p:spPr/>
        <p:txBody>
          <a:bodyPr/>
          <a:lstStyle/>
          <a:p>
            <a:r>
              <a:rPr lang="en-US" dirty="0"/>
              <a:t>RESULT</a:t>
            </a:r>
          </a:p>
        </p:txBody>
      </p:sp>
      <p:sp>
        <p:nvSpPr>
          <p:cNvPr id="4" name="Date Placeholder 3">
            <a:extLst>
              <a:ext uri="{FF2B5EF4-FFF2-40B4-BE49-F238E27FC236}">
                <a16:creationId xmlns:a16="http://schemas.microsoft.com/office/drawing/2014/main" id="{67B207D3-F5C1-4A46-8169-F7E61173CD58}"/>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5417A81D-FB76-E84C-A079-BF7563A1F7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8" name="Picture 7">
            <a:extLst>
              <a:ext uri="{FF2B5EF4-FFF2-40B4-BE49-F238E27FC236}">
                <a16:creationId xmlns:a16="http://schemas.microsoft.com/office/drawing/2014/main" id="{26ECE6DF-C8DD-EC46-9710-159A25FCE9B3}"/>
              </a:ext>
            </a:extLst>
          </p:cNvPr>
          <p:cNvPicPr>
            <a:picLocks noChangeAspect="1"/>
          </p:cNvPicPr>
          <p:nvPr/>
        </p:nvPicPr>
        <p:blipFill>
          <a:blip r:embed="rId2"/>
          <a:stretch>
            <a:fillRect/>
          </a:stretch>
        </p:blipFill>
        <p:spPr>
          <a:xfrm>
            <a:off x="669874" y="1574156"/>
            <a:ext cx="3600068" cy="38080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6A207423-25AB-DE40-BC19-6CFE45AB7D42}"/>
              </a:ext>
            </a:extLst>
          </p:cNvPr>
          <p:cNvPicPr>
            <a:picLocks noChangeAspect="1"/>
          </p:cNvPicPr>
          <p:nvPr/>
        </p:nvPicPr>
        <p:blipFill>
          <a:blip r:embed="rId3"/>
          <a:stretch>
            <a:fillRect/>
          </a:stretch>
        </p:blipFill>
        <p:spPr>
          <a:xfrm>
            <a:off x="4964081" y="1574155"/>
            <a:ext cx="3600067" cy="38080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B0DDFBD9-F580-D049-BD7A-4F800D605397}"/>
              </a:ext>
            </a:extLst>
          </p:cNvPr>
          <p:cNvSpPr txBox="1"/>
          <p:nvPr/>
        </p:nvSpPr>
        <p:spPr>
          <a:xfrm>
            <a:off x="891797" y="5632011"/>
            <a:ext cx="3740552" cy="523220"/>
          </a:xfrm>
          <a:prstGeom prst="rect">
            <a:avLst/>
          </a:prstGeom>
          <a:noFill/>
        </p:spPr>
        <p:txBody>
          <a:bodyPr wrap="square" rtlCol="0">
            <a:spAutoFit/>
          </a:bodyPr>
          <a:lstStyle/>
          <a:p>
            <a:r>
              <a:rPr lang="en-US" sz="2800" dirty="0">
                <a:latin typeface="Britannic Bold" panose="020B0903060703020204" pitchFamily="34" charset="77"/>
              </a:rPr>
              <a:t>Withdrawal Window</a:t>
            </a:r>
          </a:p>
        </p:txBody>
      </p:sp>
      <p:sp>
        <p:nvSpPr>
          <p:cNvPr id="11" name="TextBox 10">
            <a:extLst>
              <a:ext uri="{FF2B5EF4-FFF2-40B4-BE49-F238E27FC236}">
                <a16:creationId xmlns:a16="http://schemas.microsoft.com/office/drawing/2014/main" id="{1744A97B-C1DD-F84F-9493-E86012A0ED21}"/>
              </a:ext>
            </a:extLst>
          </p:cNvPr>
          <p:cNvSpPr txBox="1"/>
          <p:nvPr/>
        </p:nvSpPr>
        <p:spPr>
          <a:xfrm>
            <a:off x="4893838" y="5537769"/>
            <a:ext cx="3740552" cy="523220"/>
          </a:xfrm>
          <a:prstGeom prst="rect">
            <a:avLst/>
          </a:prstGeom>
          <a:noFill/>
        </p:spPr>
        <p:txBody>
          <a:bodyPr wrap="square" rtlCol="0">
            <a:spAutoFit/>
          </a:bodyPr>
          <a:lstStyle/>
          <a:p>
            <a:pPr algn="ctr"/>
            <a:r>
              <a:rPr lang="en-US" sz="2800" dirty="0">
                <a:latin typeface="Britannic Bold" panose="020B0903060703020204" pitchFamily="34" charset="77"/>
              </a:rPr>
              <a:t>Account Details </a:t>
            </a:r>
          </a:p>
        </p:txBody>
      </p:sp>
    </p:spTree>
    <p:extLst>
      <p:ext uri="{BB962C8B-B14F-4D97-AF65-F5344CB8AC3E}">
        <p14:creationId xmlns:p14="http://schemas.microsoft.com/office/powerpoint/2010/main" val="38295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E7E42-2AD0-3646-955E-C25CC8BD7BEF}"/>
              </a:ext>
            </a:extLst>
          </p:cNvPr>
          <p:cNvSpPr>
            <a:spLocks noGrp="1"/>
          </p:cNvSpPr>
          <p:nvPr>
            <p:ph type="title"/>
          </p:nvPr>
        </p:nvSpPr>
        <p:spPr/>
        <p:txBody>
          <a:bodyPr/>
          <a:lstStyle/>
          <a:p>
            <a:r>
              <a:rPr lang="en-US" dirty="0"/>
              <a:t>RESULT</a:t>
            </a:r>
          </a:p>
        </p:txBody>
      </p:sp>
      <p:sp>
        <p:nvSpPr>
          <p:cNvPr id="4" name="Date Placeholder 3">
            <a:extLst>
              <a:ext uri="{FF2B5EF4-FFF2-40B4-BE49-F238E27FC236}">
                <a16:creationId xmlns:a16="http://schemas.microsoft.com/office/drawing/2014/main" id="{72C8A5B9-C663-A14D-ACF2-7730BD52CA6E}"/>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436C4D3-2512-7C41-A162-9F24E9F957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6" name="Picture 5">
            <a:extLst>
              <a:ext uri="{FF2B5EF4-FFF2-40B4-BE49-F238E27FC236}">
                <a16:creationId xmlns:a16="http://schemas.microsoft.com/office/drawing/2014/main" id="{41CF46B5-5A77-A14D-ACC1-A4359D4D6C28}"/>
              </a:ext>
            </a:extLst>
          </p:cNvPr>
          <p:cNvPicPr>
            <a:picLocks noChangeAspect="1"/>
          </p:cNvPicPr>
          <p:nvPr/>
        </p:nvPicPr>
        <p:blipFill>
          <a:blip r:embed="rId2"/>
          <a:stretch>
            <a:fillRect/>
          </a:stretch>
        </p:blipFill>
        <p:spPr>
          <a:xfrm>
            <a:off x="5210138" y="1580156"/>
            <a:ext cx="3476662" cy="37094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F8F23DD0-E54F-E74A-A313-48CB19F77A03}"/>
              </a:ext>
            </a:extLst>
          </p:cNvPr>
          <p:cNvPicPr>
            <a:picLocks noChangeAspect="1"/>
          </p:cNvPicPr>
          <p:nvPr/>
        </p:nvPicPr>
        <p:blipFill>
          <a:blip r:embed="rId3"/>
          <a:stretch>
            <a:fillRect/>
          </a:stretch>
        </p:blipFill>
        <p:spPr>
          <a:xfrm>
            <a:off x="696648" y="2057140"/>
            <a:ext cx="3263900" cy="251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20D0F034-BDC0-054A-86AF-580808B13C46}"/>
              </a:ext>
            </a:extLst>
          </p:cNvPr>
          <p:cNvSpPr txBox="1"/>
          <p:nvPr/>
        </p:nvSpPr>
        <p:spPr>
          <a:xfrm>
            <a:off x="1134867" y="4940825"/>
            <a:ext cx="3740552" cy="523220"/>
          </a:xfrm>
          <a:prstGeom prst="rect">
            <a:avLst/>
          </a:prstGeom>
          <a:noFill/>
        </p:spPr>
        <p:txBody>
          <a:bodyPr wrap="square" rtlCol="0">
            <a:spAutoFit/>
          </a:bodyPr>
          <a:lstStyle/>
          <a:p>
            <a:r>
              <a:rPr lang="en-US" sz="2800" dirty="0">
                <a:latin typeface="Britannic Bold" panose="020B0903060703020204" pitchFamily="34" charset="77"/>
              </a:rPr>
              <a:t>Message box</a:t>
            </a:r>
          </a:p>
        </p:txBody>
      </p:sp>
      <p:sp>
        <p:nvSpPr>
          <p:cNvPr id="10" name="TextBox 9">
            <a:extLst>
              <a:ext uri="{FF2B5EF4-FFF2-40B4-BE49-F238E27FC236}">
                <a16:creationId xmlns:a16="http://schemas.microsoft.com/office/drawing/2014/main" id="{29ECEEA6-B694-6445-95CF-2BFB7422031E}"/>
              </a:ext>
            </a:extLst>
          </p:cNvPr>
          <p:cNvSpPr txBox="1"/>
          <p:nvPr/>
        </p:nvSpPr>
        <p:spPr>
          <a:xfrm>
            <a:off x="5107002" y="5438782"/>
            <a:ext cx="3740552" cy="954107"/>
          </a:xfrm>
          <a:prstGeom prst="rect">
            <a:avLst/>
          </a:prstGeom>
          <a:noFill/>
        </p:spPr>
        <p:txBody>
          <a:bodyPr wrap="square" rtlCol="0">
            <a:spAutoFit/>
          </a:bodyPr>
          <a:lstStyle/>
          <a:p>
            <a:pPr algn="ctr"/>
            <a:r>
              <a:rPr lang="en-US" sz="2800" dirty="0">
                <a:latin typeface="Britannic Bold" panose="020B0903060703020204" pitchFamily="34" charset="77"/>
              </a:rPr>
              <a:t>Account Details after withdrawal</a:t>
            </a:r>
          </a:p>
        </p:txBody>
      </p:sp>
    </p:spTree>
    <p:extLst>
      <p:ext uri="{BB962C8B-B14F-4D97-AF65-F5344CB8AC3E}">
        <p14:creationId xmlns:p14="http://schemas.microsoft.com/office/powerpoint/2010/main" val="170394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CACF2-3865-A745-8250-F122D21013EB}"/>
              </a:ext>
            </a:extLst>
          </p:cNvPr>
          <p:cNvSpPr>
            <a:spLocks noGrp="1"/>
          </p:cNvSpPr>
          <p:nvPr>
            <p:ph type="title"/>
          </p:nvPr>
        </p:nvSpPr>
        <p:spPr/>
        <p:txBody>
          <a:bodyPr/>
          <a:lstStyle/>
          <a:p>
            <a:r>
              <a:rPr lang="en-US" dirty="0"/>
              <a:t>SOURCE CODE</a:t>
            </a:r>
          </a:p>
        </p:txBody>
      </p:sp>
      <p:sp>
        <p:nvSpPr>
          <p:cNvPr id="3" name="Text Placeholder 2">
            <a:extLst>
              <a:ext uri="{FF2B5EF4-FFF2-40B4-BE49-F238E27FC236}">
                <a16:creationId xmlns:a16="http://schemas.microsoft.com/office/drawing/2014/main" id="{14F83DE1-221C-3C44-83E9-28EA9BDD9B9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484478DE-620C-A345-BE06-95430300F0CA}"/>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764730D-62C5-7E46-BABA-20A03E4DED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7" name="Picture 6">
            <a:extLst>
              <a:ext uri="{FF2B5EF4-FFF2-40B4-BE49-F238E27FC236}">
                <a16:creationId xmlns:a16="http://schemas.microsoft.com/office/drawing/2014/main" id="{E1626792-4943-184D-8962-0F97C92D60C5}"/>
              </a:ext>
            </a:extLst>
          </p:cNvPr>
          <p:cNvPicPr>
            <a:picLocks noChangeAspect="1"/>
          </p:cNvPicPr>
          <p:nvPr/>
        </p:nvPicPr>
        <p:blipFill>
          <a:blip r:embed="rId2"/>
          <a:stretch>
            <a:fillRect/>
          </a:stretch>
        </p:blipFill>
        <p:spPr>
          <a:xfrm>
            <a:off x="0" y="1089350"/>
            <a:ext cx="9144000" cy="4933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9697361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1089</TotalTime>
  <Words>489</Words>
  <Application>Microsoft Macintosh PowerPoint</Application>
  <PresentationFormat>On-screen Show (4:3)</PresentationFormat>
  <Paragraphs>101</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Candara</vt:lpstr>
      <vt:lpstr>Britannic Bold</vt:lpstr>
      <vt:lpstr>Calibri</vt:lpstr>
      <vt:lpstr>Arial</vt:lpstr>
      <vt:lpstr>Bookman Old Style</vt:lpstr>
      <vt:lpstr>Times New Roman</vt:lpstr>
      <vt:lpstr>Office Theme</vt:lpstr>
      <vt:lpstr>PowerPoint Presentation</vt:lpstr>
      <vt:lpstr>Index</vt:lpstr>
      <vt:lpstr>OBJECTIVE</vt:lpstr>
      <vt:lpstr>INTRODUCTION</vt:lpstr>
      <vt:lpstr>Methodology, Approach &amp; Techniques </vt:lpstr>
      <vt:lpstr>RESULT</vt:lpstr>
      <vt:lpstr>RESULT</vt:lpstr>
      <vt:lpstr>RESULT</vt:lpstr>
      <vt:lpstr>SOURCE CODE</vt:lpstr>
      <vt:lpstr>SOURCE CODE</vt:lpstr>
      <vt:lpstr>SOURCE CODE</vt:lpstr>
      <vt:lpstr>SOURCE CODE</vt:lpstr>
      <vt:lpstr>SOURCE CODE</vt:lpstr>
      <vt:lpstr>CONCLUSION</vt:lpstr>
      <vt:lpstr>References</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Microsoft Office User</cp:lastModifiedBy>
  <cp:revision>71</cp:revision>
  <dcterms:created xsi:type="dcterms:W3CDTF">2010-04-09T07:36:15Z</dcterms:created>
  <dcterms:modified xsi:type="dcterms:W3CDTF">2024-03-19T08:37:02Z</dcterms:modified>
</cp:coreProperties>
</file>