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5"/>
  </p:notesMasterIdLst>
  <p:handoutMasterIdLst>
    <p:handoutMasterId r:id="rId36"/>
  </p:handoutMasterIdLst>
  <p:sldIdLst>
    <p:sldId id="256" r:id="rId5"/>
    <p:sldId id="260" r:id="rId6"/>
    <p:sldId id="275" r:id="rId7"/>
    <p:sldId id="276" r:id="rId8"/>
    <p:sldId id="258" r:id="rId9"/>
    <p:sldId id="273" r:id="rId10"/>
    <p:sldId id="274" r:id="rId11"/>
    <p:sldId id="277" r:id="rId12"/>
    <p:sldId id="264" r:id="rId13"/>
    <p:sldId id="270"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6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6/16/2023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he-IL"/>
              <a:t>לחץ על הסמל כדי להוסיף גרפיקת SmartArt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he-IL"/>
              <a:t>לחץ כדי לערוך סגנונות טקסט של תבנית בסיס</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he-IL"/>
              <a:t>לחץ כדי לערוך סגנונות טקסט של תבנית בסיס</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he-IL"/>
              <a:t>לחץ כדי לערוך סגנונות טקסט של תבנית בסיס</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he-IL"/>
              <a:t>לחץ כדי לערוך סגנונות טקסט של תבנית בסיס</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שני תכנים">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he-IL"/>
              <a:t>לחץ על הסמל כדי להוסיף תרשים</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he-IL"/>
              <a:t>לחץ על הסמל כדי להוסיף טבלה</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he-IL"/>
              <a:t>לחץ על הסמל כדי להוסיף תמונה</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he-IL"/>
              <a:t>לחץ על הסמל כדי להוסיף תמונה</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he-IL"/>
              <a:t>לחץ על הסמל כדי להוסיף תמונה</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he-IL"/>
              <a:t>לחץ על הסמל כדי להוסיף תמונה</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he-IL"/>
              <a:t>לחץ על הסמל כדי להוסיף תמונה</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he-IL"/>
              <a:t>לחץ על הסמל כדי להוסיף תמונה</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he-IL"/>
              <a:t>לחץ על הסמל כדי להוסיף תמונה</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he-IL"/>
              <a:t>לחץ על הסמל כדי להוסיף תמונה</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he-IL"/>
              <a:t>לחץ על הסמל כדי להוסיף תמונה</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he-IL"/>
              <a:t>לחץ על הסמל כדי להוסיף תמונה</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he-IL"/>
              <a:t>לחץ על הסמל כדי להוסיף תמונה</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he-IL"/>
              <a:t>לחץ על הסמל כדי להוסיף תמונה</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8.xml"/><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8.xml"/><Relationship Id="rId5" Type="http://schemas.openxmlformats.org/officeDocument/2006/relationships/image" Target="../media/image55.png"/><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www.preply.com/" TargetMode="Externa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355772" y="4201575"/>
            <a:ext cx="6225974" cy="1122202"/>
          </a:xfrm>
        </p:spPr>
        <p:txBody>
          <a:bodyPr/>
          <a:lstStyle/>
          <a:p>
            <a:r>
              <a:rPr lang="en-US" dirty="0"/>
              <a:t>Can We Predict Success Of  English Tutors On The </a:t>
            </a:r>
            <a:r>
              <a:rPr lang="en-US" dirty="0" err="1"/>
              <a:t>Preply</a:t>
            </a:r>
            <a:r>
              <a:rPr lang="en-US" dirty="0"/>
              <a:t> Platform?</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5271795" y="5323777"/>
            <a:ext cx="6123338" cy="396660"/>
          </a:xfrm>
        </p:spPr>
        <p:txBody>
          <a:bodyPr>
            <a:noAutofit/>
          </a:bodyPr>
          <a:lstStyle/>
          <a:p>
            <a:r>
              <a:rPr lang="en-US" sz="1800" dirty="0"/>
              <a:t>Final project in the "Introduction to Research Sciences" course</a:t>
            </a:r>
          </a:p>
          <a:p>
            <a:r>
              <a:rPr lang="en-US" sz="1800" dirty="0"/>
              <a:t>Guy Mizrahi &amp; Eden Tzagai</a:t>
            </a:r>
          </a:p>
          <a:p>
            <a:r>
              <a:rPr lang="en-US" sz="1800" dirty="0"/>
              <a:t>Lecture: Dr. Jonathan </a:t>
            </a:r>
            <a:r>
              <a:rPr lang="en-US" sz="1800" dirty="0" err="1"/>
              <a:t>Schler</a:t>
            </a:r>
            <a:br>
              <a:rPr lang="en-US" sz="1800" dirty="0"/>
            </a:br>
            <a:endParaRPr lang="he-IL" sz="1800" dirty="0"/>
          </a:p>
          <a:p>
            <a:endParaRPr lang="en-US" sz="1800"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pPr algn="l"/>
            <a:r>
              <a:rPr lang="en-US" sz="3200" dirty="0"/>
              <a:t>Exploratory Data Analysis</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5" name="תיבת טקסט 4">
            <a:extLst>
              <a:ext uri="{FF2B5EF4-FFF2-40B4-BE49-F238E27FC236}">
                <a16:creationId xmlns:a16="http://schemas.microsoft.com/office/drawing/2014/main" id="{A9410240-E3CF-1651-C93A-D46EF22B50DE}"/>
              </a:ext>
            </a:extLst>
          </p:cNvPr>
          <p:cNvSpPr txBox="1"/>
          <p:nvPr/>
        </p:nvSpPr>
        <p:spPr>
          <a:xfrm>
            <a:off x="838200" y="1582340"/>
            <a:ext cx="9817359" cy="2862322"/>
          </a:xfrm>
          <a:prstGeom prst="rect">
            <a:avLst/>
          </a:prstGeom>
          <a:noFill/>
        </p:spPr>
        <p:txBody>
          <a:bodyPr wrap="square">
            <a:spAutoFit/>
          </a:bodyPr>
          <a:lstStyle/>
          <a:p>
            <a:r>
              <a:rPr lang="en-US" b="0" i="0" dirty="0">
                <a:solidFill>
                  <a:srgbClr val="000000"/>
                </a:solidFill>
                <a:effectLst/>
                <a:latin typeface="Helvetica Neue"/>
              </a:rPr>
              <a:t>We have generated a boxplot graph that represents all the columns in our dataset. This visual representation allows us to identify and analyze any anomalies or outliers present in the data</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תמונה 9">
            <a:extLst>
              <a:ext uri="{FF2B5EF4-FFF2-40B4-BE49-F238E27FC236}">
                <a16:creationId xmlns:a16="http://schemas.microsoft.com/office/drawing/2014/main" id="{2CD6B384-3B2B-6A27-62D8-E029973AC3FD}"/>
              </a:ext>
            </a:extLst>
          </p:cNvPr>
          <p:cNvPicPr>
            <a:picLocks noChangeAspect="1"/>
          </p:cNvPicPr>
          <p:nvPr/>
        </p:nvPicPr>
        <p:blipFill>
          <a:blip r:embed="rId2"/>
          <a:stretch>
            <a:fillRect/>
          </a:stretch>
        </p:blipFill>
        <p:spPr>
          <a:xfrm>
            <a:off x="720661" y="2242548"/>
            <a:ext cx="6635877" cy="4404227"/>
          </a:xfrm>
          <a:prstGeom prst="rect">
            <a:avLst/>
          </a:prstGeom>
        </p:spPr>
      </p:pic>
      <p:pic>
        <p:nvPicPr>
          <p:cNvPr id="12" name="תמונה 11">
            <a:extLst>
              <a:ext uri="{FF2B5EF4-FFF2-40B4-BE49-F238E27FC236}">
                <a16:creationId xmlns:a16="http://schemas.microsoft.com/office/drawing/2014/main" id="{7724BC1B-F684-010F-B407-8543F888E830}"/>
              </a:ext>
            </a:extLst>
          </p:cNvPr>
          <p:cNvPicPr>
            <a:picLocks noChangeAspect="1"/>
          </p:cNvPicPr>
          <p:nvPr/>
        </p:nvPicPr>
        <p:blipFill>
          <a:blip r:embed="rId3"/>
          <a:stretch>
            <a:fillRect/>
          </a:stretch>
        </p:blipFill>
        <p:spPr>
          <a:xfrm>
            <a:off x="7299002" y="2127278"/>
            <a:ext cx="3414094" cy="2346340"/>
          </a:xfrm>
          <a:prstGeom prst="rect">
            <a:avLst/>
          </a:prstGeom>
        </p:spPr>
      </p:pic>
      <p:pic>
        <p:nvPicPr>
          <p:cNvPr id="14" name="תמונה 13">
            <a:extLst>
              <a:ext uri="{FF2B5EF4-FFF2-40B4-BE49-F238E27FC236}">
                <a16:creationId xmlns:a16="http://schemas.microsoft.com/office/drawing/2014/main" id="{232C34EE-376C-AA76-4500-803C13878B7A}"/>
              </a:ext>
            </a:extLst>
          </p:cNvPr>
          <p:cNvPicPr>
            <a:picLocks noChangeAspect="1"/>
          </p:cNvPicPr>
          <p:nvPr/>
        </p:nvPicPr>
        <p:blipFill>
          <a:blip r:embed="rId4"/>
          <a:stretch>
            <a:fillRect/>
          </a:stretch>
        </p:blipFill>
        <p:spPr>
          <a:xfrm>
            <a:off x="7522481" y="4385294"/>
            <a:ext cx="2967135" cy="2049334"/>
          </a:xfrm>
          <a:prstGeom prst="rect">
            <a:avLst/>
          </a:prstGeom>
        </p:spPr>
      </p:pic>
    </p:spTree>
    <p:extLst>
      <p:ext uri="{BB962C8B-B14F-4D97-AF65-F5344CB8AC3E}">
        <p14:creationId xmlns:p14="http://schemas.microsoft.com/office/powerpoint/2010/main" val="289638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642511"/>
            <a:ext cx="5111750" cy="525237"/>
          </a:xfrm>
        </p:spPr>
        <p:txBody>
          <a:bodyPr>
            <a:noAutofit/>
          </a:bodyPr>
          <a:lstStyle/>
          <a:p>
            <a:r>
              <a:rPr lang="en-US" sz="3200" dirty="0"/>
              <a:t>About the site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79567" y="1836867"/>
            <a:ext cx="7248266" cy="1525588"/>
          </a:xfrm>
        </p:spPr>
        <p:txBody>
          <a:bodyPr>
            <a:normAutofit lnSpcReduction="10000"/>
          </a:bodyPr>
          <a:lstStyle/>
          <a:p>
            <a:pPr marL="285750" indent="-285750">
              <a:buFont typeface="Arial" panose="020B0604020202020204" pitchFamily="34" charset="0"/>
              <a:buChar char="•"/>
            </a:pPr>
            <a:r>
              <a:rPr lang="en-US" sz="1600" dirty="0"/>
              <a:t>After observing the boxplots, we identified outliers in the "Price" and "Number of Lessons" columns</a:t>
            </a:r>
          </a:p>
          <a:p>
            <a:pPr marL="285750" indent="-285750">
              <a:buFont typeface="Arial" panose="020B0604020202020204" pitchFamily="34" charset="0"/>
              <a:buChar char="•"/>
            </a:pPr>
            <a:r>
              <a:rPr lang="en-US" sz="1600" dirty="0"/>
              <a:t>we proceeded to handle these outliers using appropriate techniques</a:t>
            </a:r>
          </a:p>
          <a:p>
            <a:pPr marL="285750" indent="-285750">
              <a:buFont typeface="Arial" panose="020B0604020202020204" pitchFamily="34" charset="0"/>
              <a:buChar char="•"/>
            </a:pPr>
            <a:r>
              <a:rPr lang="en-US" sz="1600" dirty="0"/>
              <a:t>However, during step 4, we observed that our machine learning model yielded better results when we excluded the outlier handling step.</a:t>
            </a:r>
            <a:endParaRPr lang="he-IL" sz="1600"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pic>
        <p:nvPicPr>
          <p:cNvPr id="9" name="תמונה 8">
            <a:extLst>
              <a:ext uri="{FF2B5EF4-FFF2-40B4-BE49-F238E27FC236}">
                <a16:creationId xmlns:a16="http://schemas.microsoft.com/office/drawing/2014/main" id="{B018C314-9485-CBB0-5D58-597226DD9847}"/>
              </a:ext>
            </a:extLst>
          </p:cNvPr>
          <p:cNvPicPr>
            <a:picLocks noChangeAspect="1"/>
          </p:cNvPicPr>
          <p:nvPr/>
        </p:nvPicPr>
        <p:blipFill>
          <a:blip r:embed="rId2"/>
          <a:stretch>
            <a:fillRect/>
          </a:stretch>
        </p:blipFill>
        <p:spPr>
          <a:xfrm>
            <a:off x="680814" y="3625799"/>
            <a:ext cx="3795089" cy="2530059"/>
          </a:xfrm>
          <a:prstGeom prst="rect">
            <a:avLst/>
          </a:prstGeom>
        </p:spPr>
      </p:pic>
      <p:pic>
        <p:nvPicPr>
          <p:cNvPr id="11" name="תמונה 10">
            <a:extLst>
              <a:ext uri="{FF2B5EF4-FFF2-40B4-BE49-F238E27FC236}">
                <a16:creationId xmlns:a16="http://schemas.microsoft.com/office/drawing/2014/main" id="{547D39CD-D54E-6B96-9BA9-30B85B3B47C1}"/>
              </a:ext>
            </a:extLst>
          </p:cNvPr>
          <p:cNvPicPr>
            <a:picLocks noChangeAspect="1"/>
          </p:cNvPicPr>
          <p:nvPr/>
        </p:nvPicPr>
        <p:blipFill>
          <a:blip r:embed="rId3"/>
          <a:stretch>
            <a:fillRect/>
          </a:stretch>
        </p:blipFill>
        <p:spPr>
          <a:xfrm>
            <a:off x="4541736" y="3634597"/>
            <a:ext cx="3985605" cy="2621507"/>
          </a:xfrm>
          <a:prstGeom prst="rect">
            <a:avLst/>
          </a:prstGeom>
        </p:spPr>
      </p:pic>
    </p:spTree>
    <p:extLst>
      <p:ext uri="{BB962C8B-B14F-4D97-AF65-F5344CB8AC3E}">
        <p14:creationId xmlns:p14="http://schemas.microsoft.com/office/powerpoint/2010/main" val="2568058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10" name="תיבת טקסט 9">
            <a:extLst>
              <a:ext uri="{FF2B5EF4-FFF2-40B4-BE49-F238E27FC236}">
                <a16:creationId xmlns:a16="http://schemas.microsoft.com/office/drawing/2014/main" id="{A85991C1-9D42-0CFC-07D8-04575AB8D69B}"/>
              </a:ext>
            </a:extLst>
          </p:cNvPr>
          <p:cNvSpPr txBox="1"/>
          <p:nvPr/>
        </p:nvSpPr>
        <p:spPr>
          <a:xfrm>
            <a:off x="548951" y="1560059"/>
            <a:ext cx="10804849" cy="646331"/>
          </a:xfrm>
          <a:prstGeom prst="rect">
            <a:avLst/>
          </a:prstGeom>
          <a:noFill/>
        </p:spPr>
        <p:txBody>
          <a:bodyPr wrap="square">
            <a:spAutoFit/>
          </a:bodyPr>
          <a:lstStyle/>
          <a:p>
            <a:r>
              <a:rPr lang="en-US" dirty="0"/>
              <a:t>We have created a pie chart to visually represent the distribution of English levels in our dataset. The pie chart provides a clear depiction of the proportion of each English level category within the dataset</a:t>
            </a:r>
          </a:p>
        </p:txBody>
      </p:sp>
      <p:pic>
        <p:nvPicPr>
          <p:cNvPr id="12" name="תמונה 11">
            <a:extLst>
              <a:ext uri="{FF2B5EF4-FFF2-40B4-BE49-F238E27FC236}">
                <a16:creationId xmlns:a16="http://schemas.microsoft.com/office/drawing/2014/main" id="{D8B8B5B8-6A6C-A68A-4C26-CC13A441739F}"/>
              </a:ext>
            </a:extLst>
          </p:cNvPr>
          <p:cNvPicPr>
            <a:picLocks noChangeAspect="1"/>
          </p:cNvPicPr>
          <p:nvPr/>
        </p:nvPicPr>
        <p:blipFill>
          <a:blip r:embed="rId2"/>
          <a:stretch>
            <a:fillRect/>
          </a:stretch>
        </p:blipFill>
        <p:spPr>
          <a:xfrm>
            <a:off x="1637372" y="2304361"/>
            <a:ext cx="4837078" cy="4417114"/>
          </a:xfrm>
          <a:prstGeom prst="rect">
            <a:avLst/>
          </a:prstGeom>
        </p:spPr>
      </p:pic>
      <p:sp>
        <p:nvSpPr>
          <p:cNvPr id="17" name="Title 1">
            <a:extLst>
              <a:ext uri="{FF2B5EF4-FFF2-40B4-BE49-F238E27FC236}">
                <a16:creationId xmlns:a16="http://schemas.microsoft.com/office/drawing/2014/main" id="{9115A708-B266-489B-0E92-FB61021898F0}"/>
              </a:ext>
            </a:extLst>
          </p:cNvPr>
          <p:cNvSpPr txBox="1">
            <a:spLocks/>
          </p:cNvSpPr>
          <p:nvPr/>
        </p:nvSpPr>
        <p:spPr>
          <a:xfrm>
            <a:off x="1885156" y="136525"/>
            <a:ext cx="8421688"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3200" dirty="0"/>
              <a:t>Graph #1</a:t>
            </a:r>
          </a:p>
        </p:txBody>
      </p:sp>
    </p:spTree>
    <p:extLst>
      <p:ext uri="{BB962C8B-B14F-4D97-AF65-F5344CB8AC3E}">
        <p14:creationId xmlns:p14="http://schemas.microsoft.com/office/powerpoint/2010/main" val="3356185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136525"/>
            <a:ext cx="8421688" cy="1325563"/>
          </a:xfrm>
        </p:spPr>
        <p:txBody>
          <a:bodyPr>
            <a:normAutofit/>
          </a:bodyPr>
          <a:lstStyle/>
          <a:p>
            <a:r>
              <a:rPr lang="en-US" sz="3200" dirty="0"/>
              <a:t>Graph #2</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43" name="תיבת טקסט 42">
            <a:extLst>
              <a:ext uri="{FF2B5EF4-FFF2-40B4-BE49-F238E27FC236}">
                <a16:creationId xmlns:a16="http://schemas.microsoft.com/office/drawing/2014/main" id="{FA07A367-15DC-F0C6-FC31-0E08A06BF091}"/>
              </a:ext>
            </a:extLst>
          </p:cNvPr>
          <p:cNvSpPr txBox="1"/>
          <p:nvPr/>
        </p:nvSpPr>
        <p:spPr>
          <a:xfrm>
            <a:off x="931506" y="1191598"/>
            <a:ext cx="10806404" cy="341632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Helvetica Neue"/>
              </a:rPr>
              <a:t>The graph depicting the number of reviews by the number of lessons shows a clear linear relationship. As the number of lessons increases, there is a proportional increase in the number of reviews. This suggests a strong correlation between the two variables, indicating that students who have more lessons tend to provide more feedback or reviews.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8" name="תמונה 7">
            <a:extLst>
              <a:ext uri="{FF2B5EF4-FFF2-40B4-BE49-F238E27FC236}">
                <a16:creationId xmlns:a16="http://schemas.microsoft.com/office/drawing/2014/main" id="{BD1FC8E8-1960-CBFA-4839-B0C7CC604C89}"/>
              </a:ext>
            </a:extLst>
          </p:cNvPr>
          <p:cNvPicPr>
            <a:picLocks noChangeAspect="1"/>
          </p:cNvPicPr>
          <p:nvPr/>
        </p:nvPicPr>
        <p:blipFill>
          <a:blip r:embed="rId2"/>
          <a:stretch>
            <a:fillRect/>
          </a:stretch>
        </p:blipFill>
        <p:spPr>
          <a:xfrm>
            <a:off x="0" y="2899758"/>
            <a:ext cx="4519052" cy="3208298"/>
          </a:xfrm>
          <a:prstGeom prst="rect">
            <a:avLst/>
          </a:prstGeom>
        </p:spPr>
      </p:pic>
    </p:spTree>
    <p:extLst>
      <p:ext uri="{BB962C8B-B14F-4D97-AF65-F5344CB8AC3E}">
        <p14:creationId xmlns:p14="http://schemas.microsoft.com/office/powerpoint/2010/main" val="677155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136525"/>
            <a:ext cx="8421688" cy="1325563"/>
          </a:xfrm>
        </p:spPr>
        <p:txBody>
          <a:bodyPr>
            <a:normAutofit/>
          </a:bodyPr>
          <a:lstStyle/>
          <a:p>
            <a:r>
              <a:rPr lang="en-US" sz="3200" dirty="0"/>
              <a:t>Graph #3</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43" name="תיבת טקסט 42">
            <a:extLst>
              <a:ext uri="{FF2B5EF4-FFF2-40B4-BE49-F238E27FC236}">
                <a16:creationId xmlns:a16="http://schemas.microsoft.com/office/drawing/2014/main" id="{FA07A367-15DC-F0C6-FC31-0E08A06BF091}"/>
              </a:ext>
            </a:extLst>
          </p:cNvPr>
          <p:cNvSpPr txBox="1"/>
          <p:nvPr/>
        </p:nvSpPr>
        <p:spPr>
          <a:xfrm>
            <a:off x="931506" y="1191598"/>
            <a:ext cx="10806404" cy="313932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rPr>
              <a:t>The graph illustrating the number of reviews by the number of lessons taught reveals an interesting observation. Regardless of the number of lessons taught, the majority of teachers received ratings above 3.5 stars. This suggests that the quality of teaching, as perceived by students and reflected in their reviews, remains consistently high, irrespective of the quantity of lessons delivered</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תמונה 3">
            <a:extLst>
              <a:ext uri="{FF2B5EF4-FFF2-40B4-BE49-F238E27FC236}">
                <a16:creationId xmlns:a16="http://schemas.microsoft.com/office/drawing/2014/main" id="{5E69D9CF-EE43-0FE8-371D-96C38AA17AA9}"/>
              </a:ext>
            </a:extLst>
          </p:cNvPr>
          <p:cNvPicPr>
            <a:picLocks noChangeAspect="1"/>
          </p:cNvPicPr>
          <p:nvPr/>
        </p:nvPicPr>
        <p:blipFill>
          <a:blip r:embed="rId2"/>
          <a:stretch>
            <a:fillRect/>
          </a:stretch>
        </p:blipFill>
        <p:spPr>
          <a:xfrm>
            <a:off x="2731478" y="2436796"/>
            <a:ext cx="6729043" cy="2949196"/>
          </a:xfrm>
          <a:prstGeom prst="rect">
            <a:avLst/>
          </a:prstGeom>
        </p:spPr>
      </p:pic>
      <p:pic>
        <p:nvPicPr>
          <p:cNvPr id="6" name="תמונה 5">
            <a:extLst>
              <a:ext uri="{FF2B5EF4-FFF2-40B4-BE49-F238E27FC236}">
                <a16:creationId xmlns:a16="http://schemas.microsoft.com/office/drawing/2014/main" id="{57EA2B4D-2633-41AE-437B-C064C675D646}"/>
              </a:ext>
            </a:extLst>
          </p:cNvPr>
          <p:cNvPicPr>
            <a:picLocks noChangeAspect="1"/>
          </p:cNvPicPr>
          <p:nvPr/>
        </p:nvPicPr>
        <p:blipFill>
          <a:blip r:embed="rId3"/>
          <a:stretch>
            <a:fillRect/>
          </a:stretch>
        </p:blipFill>
        <p:spPr>
          <a:xfrm>
            <a:off x="3271521" y="5385992"/>
            <a:ext cx="5999596" cy="1082134"/>
          </a:xfrm>
          <a:prstGeom prst="rect">
            <a:avLst/>
          </a:prstGeom>
        </p:spPr>
      </p:pic>
    </p:spTree>
    <p:extLst>
      <p:ext uri="{BB962C8B-B14F-4D97-AF65-F5344CB8AC3E}">
        <p14:creationId xmlns:p14="http://schemas.microsoft.com/office/powerpoint/2010/main" val="577092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136525"/>
            <a:ext cx="8421688" cy="1325563"/>
          </a:xfrm>
        </p:spPr>
        <p:txBody>
          <a:bodyPr>
            <a:normAutofit/>
          </a:bodyPr>
          <a:lstStyle/>
          <a:p>
            <a:r>
              <a:rPr lang="en-US" sz="3200" dirty="0"/>
              <a:t>Deciding to create a new column</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43" name="תיבת טקסט 42">
            <a:extLst>
              <a:ext uri="{FF2B5EF4-FFF2-40B4-BE49-F238E27FC236}">
                <a16:creationId xmlns:a16="http://schemas.microsoft.com/office/drawing/2014/main" id="{FA07A367-15DC-F0C6-FC31-0E08A06BF091}"/>
              </a:ext>
            </a:extLst>
          </p:cNvPr>
          <p:cNvSpPr txBox="1"/>
          <p:nvPr/>
        </p:nvSpPr>
        <p:spPr>
          <a:xfrm>
            <a:off x="939126" y="1161118"/>
            <a:ext cx="10806404" cy="2585323"/>
          </a:xfrm>
          <a:prstGeom prst="rect">
            <a:avLst/>
          </a:prstGeom>
          <a:noFill/>
        </p:spPr>
        <p:txBody>
          <a:bodyPr wrap="square">
            <a:spAutoFit/>
          </a:bodyPr>
          <a:lstStyle/>
          <a:p>
            <a:pPr marL="285750" indent="-285750" algn="l">
              <a:buFont typeface="Arial" panose="020B0604020202020204" pitchFamily="34" charset="0"/>
              <a:buChar char="•"/>
            </a:pPr>
            <a:r>
              <a:rPr lang="en-US" dirty="0"/>
              <a:t>During the exploratory data analysis (EDA) in step 3, we discovered an anomaly in the ratio between the star ratings, number of reviews, and the overall popularity of teachers. To rectify this issue, we returned to step 2 and introduced a customized logarithmic decimal base calculation.</a:t>
            </a:r>
          </a:p>
          <a:p>
            <a:pPr marL="285750" indent="-285750" algn="l">
              <a:buFont typeface="Arial" panose="020B0604020202020204" pitchFamily="34" charset="0"/>
              <a:buChar char="•"/>
            </a:pPr>
            <a:r>
              <a:rPr lang="en-US" dirty="0"/>
              <a:t>The formula: Popularity Score=Stars*log10(Reviews)</a:t>
            </a:r>
          </a:p>
          <a:p>
            <a:pPr marL="285750" indent="-285750" algn="l">
              <a:buFont typeface="Arial" panose="020B0604020202020204" pitchFamily="34" charset="0"/>
              <a:buChar char="•"/>
            </a:pPr>
            <a:r>
              <a:rPr lang="en-US" dirty="0"/>
              <a:t>This calculation involves taking the logarithm (base 10) of the number of reviews and multiplying it by the corresponding star ratings. The intention behind this calculation is to adjust the impact of reviews based on their logarithmic scale. By applying this transformation, we aim to achieve a more balanced and meaningful representation of a teacher's popularity, accounting for the relative significance of both star ratings and the logarithmically scaled number of reviews.</a:t>
            </a:r>
          </a:p>
        </p:txBody>
      </p:sp>
    </p:spTree>
    <p:extLst>
      <p:ext uri="{BB962C8B-B14F-4D97-AF65-F5344CB8AC3E}">
        <p14:creationId xmlns:p14="http://schemas.microsoft.com/office/powerpoint/2010/main" val="2806743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מציין מיקום של תאריך 14">
            <a:extLst>
              <a:ext uri="{FF2B5EF4-FFF2-40B4-BE49-F238E27FC236}">
                <a16:creationId xmlns:a16="http://schemas.microsoft.com/office/drawing/2014/main" id="{9187C3D1-6243-D570-CDAD-14E6AA3AD6D1}"/>
              </a:ext>
            </a:extLst>
          </p:cNvPr>
          <p:cNvSpPr>
            <a:spLocks noGrp="1"/>
          </p:cNvSpPr>
          <p:nvPr>
            <p:ph type="dt" sz="half" idx="10"/>
          </p:nvPr>
        </p:nvSpPr>
        <p:spPr/>
        <p:txBody>
          <a:bodyPr/>
          <a:lstStyle/>
          <a:p>
            <a:r>
              <a:rPr lang="en-US"/>
              <a:t>20XX</a:t>
            </a:r>
            <a:endParaRPr lang="en-US" dirty="0"/>
          </a:p>
        </p:txBody>
      </p:sp>
      <p:sp>
        <p:nvSpPr>
          <p:cNvPr id="17" name="מציין מיקום של מספר שקופית 16">
            <a:extLst>
              <a:ext uri="{FF2B5EF4-FFF2-40B4-BE49-F238E27FC236}">
                <a16:creationId xmlns:a16="http://schemas.microsoft.com/office/drawing/2014/main" id="{8E5B46F3-1B0B-5167-D617-77EBE967B50A}"/>
              </a:ext>
            </a:extLst>
          </p:cNvPr>
          <p:cNvSpPr>
            <a:spLocks noGrp="1"/>
          </p:cNvSpPr>
          <p:nvPr>
            <p:ph type="sldNum" sz="quarter" idx="12"/>
          </p:nvPr>
        </p:nvSpPr>
        <p:spPr/>
        <p:txBody>
          <a:bodyPr/>
          <a:lstStyle/>
          <a:p>
            <a:fld id="{A49DFD55-3C28-40EF-9E31-A92D2E4017FF}" type="slidenum">
              <a:rPr lang="en-US" smtClean="0"/>
              <a:pPr/>
              <a:t>16</a:t>
            </a:fld>
            <a:endParaRPr lang="en-US" dirty="0"/>
          </a:p>
        </p:txBody>
      </p:sp>
      <p:pic>
        <p:nvPicPr>
          <p:cNvPr id="18" name="תמונה 17">
            <a:extLst>
              <a:ext uri="{FF2B5EF4-FFF2-40B4-BE49-F238E27FC236}">
                <a16:creationId xmlns:a16="http://schemas.microsoft.com/office/drawing/2014/main" id="{4C84108E-92FE-501F-0D1C-163CFA337EAC}"/>
              </a:ext>
            </a:extLst>
          </p:cNvPr>
          <p:cNvPicPr>
            <a:picLocks noChangeAspect="1"/>
          </p:cNvPicPr>
          <p:nvPr/>
        </p:nvPicPr>
        <p:blipFill>
          <a:blip r:embed="rId2"/>
          <a:stretch>
            <a:fillRect/>
          </a:stretch>
        </p:blipFill>
        <p:spPr>
          <a:xfrm>
            <a:off x="2780795" y="1322923"/>
            <a:ext cx="5829805" cy="2987299"/>
          </a:xfrm>
          <a:prstGeom prst="rect">
            <a:avLst/>
          </a:prstGeom>
        </p:spPr>
      </p:pic>
      <p:pic>
        <p:nvPicPr>
          <p:cNvPr id="20" name="תמונה 19">
            <a:extLst>
              <a:ext uri="{FF2B5EF4-FFF2-40B4-BE49-F238E27FC236}">
                <a16:creationId xmlns:a16="http://schemas.microsoft.com/office/drawing/2014/main" id="{E5D79075-16A5-2444-EC16-B6D7272861AC}"/>
              </a:ext>
            </a:extLst>
          </p:cNvPr>
          <p:cNvPicPr>
            <a:picLocks noChangeAspect="1"/>
          </p:cNvPicPr>
          <p:nvPr/>
        </p:nvPicPr>
        <p:blipFill>
          <a:blip r:embed="rId3"/>
          <a:stretch>
            <a:fillRect/>
          </a:stretch>
        </p:blipFill>
        <p:spPr>
          <a:xfrm>
            <a:off x="2953527" y="4310222"/>
            <a:ext cx="5540234" cy="1234547"/>
          </a:xfrm>
          <a:prstGeom prst="rect">
            <a:avLst/>
          </a:prstGeom>
        </p:spPr>
      </p:pic>
      <p:sp>
        <p:nvSpPr>
          <p:cNvPr id="21" name="Title 1">
            <a:extLst>
              <a:ext uri="{FF2B5EF4-FFF2-40B4-BE49-F238E27FC236}">
                <a16:creationId xmlns:a16="http://schemas.microsoft.com/office/drawing/2014/main" id="{19CB88F9-E7FD-BBFA-64A5-F539DF9A7F7D}"/>
              </a:ext>
            </a:extLst>
          </p:cNvPr>
          <p:cNvSpPr>
            <a:spLocks noGrp="1"/>
          </p:cNvSpPr>
          <p:nvPr>
            <p:ph type="title"/>
          </p:nvPr>
        </p:nvSpPr>
        <p:spPr>
          <a:xfrm>
            <a:off x="1560512" y="136525"/>
            <a:ext cx="8421688" cy="1325563"/>
          </a:xfrm>
        </p:spPr>
        <p:txBody>
          <a:bodyPr>
            <a:normAutofit/>
          </a:bodyPr>
          <a:lstStyle/>
          <a:p>
            <a:r>
              <a:rPr lang="en-US" sz="3200" dirty="0"/>
              <a:t>Graph #4</a:t>
            </a:r>
          </a:p>
        </p:txBody>
      </p:sp>
    </p:spTree>
    <p:extLst>
      <p:ext uri="{BB962C8B-B14F-4D97-AF65-F5344CB8AC3E}">
        <p14:creationId xmlns:p14="http://schemas.microsoft.com/office/powerpoint/2010/main" val="3315815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מציין מיקום של תאריך 14">
            <a:extLst>
              <a:ext uri="{FF2B5EF4-FFF2-40B4-BE49-F238E27FC236}">
                <a16:creationId xmlns:a16="http://schemas.microsoft.com/office/drawing/2014/main" id="{9187C3D1-6243-D570-CDAD-14E6AA3AD6D1}"/>
              </a:ext>
            </a:extLst>
          </p:cNvPr>
          <p:cNvSpPr>
            <a:spLocks noGrp="1"/>
          </p:cNvSpPr>
          <p:nvPr>
            <p:ph type="dt" sz="half" idx="10"/>
          </p:nvPr>
        </p:nvSpPr>
        <p:spPr/>
        <p:txBody>
          <a:bodyPr/>
          <a:lstStyle/>
          <a:p>
            <a:r>
              <a:rPr lang="en-US"/>
              <a:t>20XX</a:t>
            </a:r>
            <a:endParaRPr lang="en-US" dirty="0"/>
          </a:p>
        </p:txBody>
      </p:sp>
      <p:sp>
        <p:nvSpPr>
          <p:cNvPr id="17" name="מציין מיקום של מספר שקופית 16">
            <a:extLst>
              <a:ext uri="{FF2B5EF4-FFF2-40B4-BE49-F238E27FC236}">
                <a16:creationId xmlns:a16="http://schemas.microsoft.com/office/drawing/2014/main" id="{8E5B46F3-1B0B-5167-D617-77EBE967B50A}"/>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
        <p:nvSpPr>
          <p:cNvPr id="21" name="Title 1">
            <a:extLst>
              <a:ext uri="{FF2B5EF4-FFF2-40B4-BE49-F238E27FC236}">
                <a16:creationId xmlns:a16="http://schemas.microsoft.com/office/drawing/2014/main" id="{19CB88F9-E7FD-BBFA-64A5-F539DF9A7F7D}"/>
              </a:ext>
            </a:extLst>
          </p:cNvPr>
          <p:cNvSpPr>
            <a:spLocks noGrp="1"/>
          </p:cNvSpPr>
          <p:nvPr>
            <p:ph type="title"/>
          </p:nvPr>
        </p:nvSpPr>
        <p:spPr>
          <a:xfrm>
            <a:off x="1560512" y="136525"/>
            <a:ext cx="8421688" cy="1325563"/>
          </a:xfrm>
        </p:spPr>
        <p:txBody>
          <a:bodyPr>
            <a:normAutofit/>
          </a:bodyPr>
          <a:lstStyle/>
          <a:p>
            <a:r>
              <a:rPr lang="en-US" sz="3200" dirty="0"/>
              <a:t>Graph #5</a:t>
            </a:r>
          </a:p>
        </p:txBody>
      </p:sp>
      <p:pic>
        <p:nvPicPr>
          <p:cNvPr id="5" name="תמונה 4">
            <a:extLst>
              <a:ext uri="{FF2B5EF4-FFF2-40B4-BE49-F238E27FC236}">
                <a16:creationId xmlns:a16="http://schemas.microsoft.com/office/drawing/2014/main" id="{75561531-BA54-9E61-5786-516C1B351C83}"/>
              </a:ext>
            </a:extLst>
          </p:cNvPr>
          <p:cNvPicPr>
            <a:picLocks noChangeAspect="1"/>
          </p:cNvPicPr>
          <p:nvPr/>
        </p:nvPicPr>
        <p:blipFill>
          <a:blip r:embed="rId2"/>
          <a:stretch>
            <a:fillRect/>
          </a:stretch>
        </p:blipFill>
        <p:spPr>
          <a:xfrm>
            <a:off x="3261361" y="2219394"/>
            <a:ext cx="4766566" cy="2312735"/>
          </a:xfrm>
          <a:prstGeom prst="rect">
            <a:avLst/>
          </a:prstGeom>
        </p:spPr>
      </p:pic>
      <p:pic>
        <p:nvPicPr>
          <p:cNvPr id="7" name="תמונה 6">
            <a:extLst>
              <a:ext uri="{FF2B5EF4-FFF2-40B4-BE49-F238E27FC236}">
                <a16:creationId xmlns:a16="http://schemas.microsoft.com/office/drawing/2014/main" id="{618FE929-A662-A249-04F1-EFAD1B0C4430}"/>
              </a:ext>
            </a:extLst>
          </p:cNvPr>
          <p:cNvPicPr>
            <a:picLocks noChangeAspect="1"/>
          </p:cNvPicPr>
          <p:nvPr/>
        </p:nvPicPr>
        <p:blipFill rotWithShape="1">
          <a:blip r:embed="rId3"/>
          <a:srcRect l="1604"/>
          <a:stretch/>
        </p:blipFill>
        <p:spPr>
          <a:xfrm>
            <a:off x="3608073" y="4525493"/>
            <a:ext cx="4545327" cy="1073551"/>
          </a:xfrm>
          <a:prstGeom prst="rect">
            <a:avLst/>
          </a:prstGeom>
        </p:spPr>
      </p:pic>
      <p:sp>
        <p:nvSpPr>
          <p:cNvPr id="9" name="תיבת טקסט 8">
            <a:extLst>
              <a:ext uri="{FF2B5EF4-FFF2-40B4-BE49-F238E27FC236}">
                <a16:creationId xmlns:a16="http://schemas.microsoft.com/office/drawing/2014/main" id="{D860B021-C4B2-D35B-3057-D5C895F0220E}"/>
              </a:ext>
            </a:extLst>
          </p:cNvPr>
          <p:cNvSpPr txBox="1"/>
          <p:nvPr/>
        </p:nvSpPr>
        <p:spPr>
          <a:xfrm>
            <a:off x="1463040" y="1108866"/>
            <a:ext cx="8134350" cy="646331"/>
          </a:xfrm>
          <a:prstGeom prst="rect">
            <a:avLst/>
          </a:prstGeom>
          <a:noFill/>
        </p:spPr>
        <p:txBody>
          <a:bodyPr wrap="square">
            <a:spAutoFit/>
          </a:bodyPr>
          <a:lstStyle/>
          <a:p>
            <a:r>
              <a:rPr lang="en-US" b="0" i="0" dirty="0">
                <a:solidFill>
                  <a:srgbClr val="000000"/>
                </a:solidFill>
                <a:effectLst/>
              </a:rPr>
              <a:t>The graph illustrating the relationship between the "Popularity Score" and the number of lessons demonstrates the impact of the newly created column</a:t>
            </a:r>
            <a:endParaRPr lang="en-US" dirty="0"/>
          </a:p>
        </p:txBody>
      </p:sp>
    </p:spTree>
    <p:extLst>
      <p:ext uri="{BB962C8B-B14F-4D97-AF65-F5344CB8AC3E}">
        <p14:creationId xmlns:p14="http://schemas.microsoft.com/office/powerpoint/2010/main" val="3128085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מציין מיקום של מספר שקופית 16">
            <a:extLst>
              <a:ext uri="{FF2B5EF4-FFF2-40B4-BE49-F238E27FC236}">
                <a16:creationId xmlns:a16="http://schemas.microsoft.com/office/drawing/2014/main" id="{8E5B46F3-1B0B-5167-D617-77EBE967B50A}"/>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
        <p:nvSpPr>
          <p:cNvPr id="21" name="Title 1">
            <a:extLst>
              <a:ext uri="{FF2B5EF4-FFF2-40B4-BE49-F238E27FC236}">
                <a16:creationId xmlns:a16="http://schemas.microsoft.com/office/drawing/2014/main" id="{19CB88F9-E7FD-BBFA-64A5-F539DF9A7F7D}"/>
              </a:ext>
            </a:extLst>
          </p:cNvPr>
          <p:cNvSpPr>
            <a:spLocks noGrp="1"/>
          </p:cNvSpPr>
          <p:nvPr>
            <p:ph type="title"/>
          </p:nvPr>
        </p:nvSpPr>
        <p:spPr>
          <a:xfrm>
            <a:off x="1560512" y="31416"/>
            <a:ext cx="8421688" cy="1325563"/>
          </a:xfrm>
        </p:spPr>
        <p:txBody>
          <a:bodyPr>
            <a:normAutofit/>
          </a:bodyPr>
          <a:lstStyle/>
          <a:p>
            <a:r>
              <a:rPr lang="en-US" sz="3200" dirty="0"/>
              <a:t>More Graphs - visualization</a:t>
            </a:r>
          </a:p>
        </p:txBody>
      </p:sp>
      <p:pic>
        <p:nvPicPr>
          <p:cNvPr id="3" name="תמונה 2">
            <a:extLst>
              <a:ext uri="{FF2B5EF4-FFF2-40B4-BE49-F238E27FC236}">
                <a16:creationId xmlns:a16="http://schemas.microsoft.com/office/drawing/2014/main" id="{59DF2DCA-0796-D2C1-5CE1-60DE64C478CF}"/>
              </a:ext>
            </a:extLst>
          </p:cNvPr>
          <p:cNvPicPr>
            <a:picLocks noChangeAspect="1"/>
          </p:cNvPicPr>
          <p:nvPr/>
        </p:nvPicPr>
        <p:blipFill>
          <a:blip r:embed="rId2"/>
          <a:stretch>
            <a:fillRect/>
          </a:stretch>
        </p:blipFill>
        <p:spPr>
          <a:xfrm>
            <a:off x="723475" y="3227588"/>
            <a:ext cx="3404721" cy="3317739"/>
          </a:xfrm>
          <a:prstGeom prst="rect">
            <a:avLst/>
          </a:prstGeom>
        </p:spPr>
      </p:pic>
      <p:pic>
        <p:nvPicPr>
          <p:cNvPr id="6" name="תמונה 5">
            <a:extLst>
              <a:ext uri="{FF2B5EF4-FFF2-40B4-BE49-F238E27FC236}">
                <a16:creationId xmlns:a16="http://schemas.microsoft.com/office/drawing/2014/main" id="{F88C73FF-602F-3145-F14A-EEED8AA863E3}"/>
              </a:ext>
            </a:extLst>
          </p:cNvPr>
          <p:cNvPicPr>
            <a:picLocks noChangeAspect="1"/>
          </p:cNvPicPr>
          <p:nvPr/>
        </p:nvPicPr>
        <p:blipFill rotWithShape="1">
          <a:blip r:embed="rId3"/>
          <a:srcRect r="35604"/>
          <a:stretch/>
        </p:blipFill>
        <p:spPr>
          <a:xfrm>
            <a:off x="5508166" y="1052995"/>
            <a:ext cx="4790186" cy="2925772"/>
          </a:xfrm>
          <a:prstGeom prst="rect">
            <a:avLst/>
          </a:prstGeom>
        </p:spPr>
      </p:pic>
      <p:pic>
        <p:nvPicPr>
          <p:cNvPr id="10" name="תמונה 9">
            <a:extLst>
              <a:ext uri="{FF2B5EF4-FFF2-40B4-BE49-F238E27FC236}">
                <a16:creationId xmlns:a16="http://schemas.microsoft.com/office/drawing/2014/main" id="{7284D5A5-2443-3EE3-46EA-4E820126B45D}"/>
              </a:ext>
            </a:extLst>
          </p:cNvPr>
          <p:cNvPicPr>
            <a:picLocks noChangeAspect="1"/>
          </p:cNvPicPr>
          <p:nvPr/>
        </p:nvPicPr>
        <p:blipFill>
          <a:blip r:embed="rId4"/>
          <a:stretch>
            <a:fillRect/>
          </a:stretch>
        </p:blipFill>
        <p:spPr>
          <a:xfrm>
            <a:off x="721175" y="916336"/>
            <a:ext cx="3626889" cy="2311252"/>
          </a:xfrm>
          <a:prstGeom prst="rect">
            <a:avLst/>
          </a:prstGeom>
        </p:spPr>
      </p:pic>
      <p:pic>
        <p:nvPicPr>
          <p:cNvPr id="12" name="תמונה 11">
            <a:extLst>
              <a:ext uri="{FF2B5EF4-FFF2-40B4-BE49-F238E27FC236}">
                <a16:creationId xmlns:a16="http://schemas.microsoft.com/office/drawing/2014/main" id="{FCDB6979-2DEE-435A-E00B-72535F14DE24}"/>
              </a:ext>
            </a:extLst>
          </p:cNvPr>
          <p:cNvPicPr>
            <a:picLocks noChangeAspect="1"/>
          </p:cNvPicPr>
          <p:nvPr/>
        </p:nvPicPr>
        <p:blipFill>
          <a:blip r:embed="rId5"/>
          <a:stretch>
            <a:fillRect/>
          </a:stretch>
        </p:blipFill>
        <p:spPr>
          <a:xfrm>
            <a:off x="6570054" y="4435584"/>
            <a:ext cx="3728298" cy="2285891"/>
          </a:xfrm>
          <a:prstGeom prst="rect">
            <a:avLst/>
          </a:prstGeom>
        </p:spPr>
      </p:pic>
    </p:spTree>
    <p:extLst>
      <p:ext uri="{BB962C8B-B14F-4D97-AF65-F5344CB8AC3E}">
        <p14:creationId xmlns:p14="http://schemas.microsoft.com/office/powerpoint/2010/main" val="4111735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מציין מיקום של מספר שקופית 16">
            <a:extLst>
              <a:ext uri="{FF2B5EF4-FFF2-40B4-BE49-F238E27FC236}">
                <a16:creationId xmlns:a16="http://schemas.microsoft.com/office/drawing/2014/main" id="{8E5B46F3-1B0B-5167-D617-77EBE967B50A}"/>
              </a:ext>
            </a:extLst>
          </p:cNvPr>
          <p:cNvSpPr>
            <a:spLocks noGrp="1"/>
          </p:cNvSpPr>
          <p:nvPr>
            <p:ph type="sldNum" sz="quarter" idx="12"/>
          </p:nvPr>
        </p:nvSpPr>
        <p:spPr/>
        <p:txBody>
          <a:bodyPr/>
          <a:lstStyle/>
          <a:p>
            <a:fld id="{A49DFD55-3C28-40EF-9E31-A92D2E4017FF}" type="slidenum">
              <a:rPr lang="en-US" smtClean="0"/>
              <a:pPr/>
              <a:t>19</a:t>
            </a:fld>
            <a:endParaRPr lang="en-US" dirty="0"/>
          </a:p>
        </p:txBody>
      </p:sp>
      <p:sp>
        <p:nvSpPr>
          <p:cNvPr id="21" name="Title 1">
            <a:extLst>
              <a:ext uri="{FF2B5EF4-FFF2-40B4-BE49-F238E27FC236}">
                <a16:creationId xmlns:a16="http://schemas.microsoft.com/office/drawing/2014/main" id="{19CB88F9-E7FD-BBFA-64A5-F539DF9A7F7D}"/>
              </a:ext>
            </a:extLst>
          </p:cNvPr>
          <p:cNvSpPr>
            <a:spLocks noGrp="1"/>
          </p:cNvSpPr>
          <p:nvPr>
            <p:ph type="title"/>
          </p:nvPr>
        </p:nvSpPr>
        <p:spPr>
          <a:xfrm>
            <a:off x="1560512" y="30480"/>
            <a:ext cx="8421688" cy="1325563"/>
          </a:xfrm>
        </p:spPr>
        <p:txBody>
          <a:bodyPr>
            <a:normAutofit/>
          </a:bodyPr>
          <a:lstStyle/>
          <a:p>
            <a:r>
              <a:rPr lang="en-US" sz="3200" dirty="0"/>
              <a:t>heatmap</a:t>
            </a:r>
          </a:p>
        </p:txBody>
      </p:sp>
      <p:pic>
        <p:nvPicPr>
          <p:cNvPr id="4" name="תמונה 3">
            <a:extLst>
              <a:ext uri="{FF2B5EF4-FFF2-40B4-BE49-F238E27FC236}">
                <a16:creationId xmlns:a16="http://schemas.microsoft.com/office/drawing/2014/main" id="{04566CFB-203C-9B0A-CDA7-001B60D54087}"/>
              </a:ext>
            </a:extLst>
          </p:cNvPr>
          <p:cNvPicPr>
            <a:picLocks noChangeAspect="1"/>
          </p:cNvPicPr>
          <p:nvPr/>
        </p:nvPicPr>
        <p:blipFill>
          <a:blip r:embed="rId2"/>
          <a:stretch>
            <a:fillRect/>
          </a:stretch>
        </p:blipFill>
        <p:spPr>
          <a:xfrm>
            <a:off x="838200" y="2442752"/>
            <a:ext cx="10090469" cy="4384768"/>
          </a:xfrm>
          <a:prstGeom prst="rect">
            <a:avLst/>
          </a:prstGeom>
        </p:spPr>
      </p:pic>
      <p:sp>
        <p:nvSpPr>
          <p:cNvPr id="7" name="תיבת טקסט 6">
            <a:extLst>
              <a:ext uri="{FF2B5EF4-FFF2-40B4-BE49-F238E27FC236}">
                <a16:creationId xmlns:a16="http://schemas.microsoft.com/office/drawing/2014/main" id="{66CE9A43-A4F2-5C7C-30DB-6EAFE104F774}"/>
              </a:ext>
            </a:extLst>
          </p:cNvPr>
          <p:cNvSpPr txBox="1"/>
          <p:nvPr/>
        </p:nvSpPr>
        <p:spPr>
          <a:xfrm>
            <a:off x="838199" y="896799"/>
            <a:ext cx="10181253" cy="1477328"/>
          </a:xfrm>
          <a:prstGeom prst="rect">
            <a:avLst/>
          </a:prstGeom>
          <a:noFill/>
        </p:spPr>
        <p:txBody>
          <a:bodyPr wrap="square">
            <a:spAutoFit/>
          </a:bodyPr>
          <a:lstStyle/>
          <a:p>
            <a:r>
              <a:rPr lang="en-US" b="0" i="0" dirty="0">
                <a:solidFill>
                  <a:srgbClr val="000000"/>
                </a:solidFill>
                <a:effectLst/>
              </a:rPr>
              <a:t>Upon analyzing the heatmap, we observe a strong positive correlation between the popularity score and the number of lessons taught</a:t>
            </a:r>
          </a:p>
          <a:p>
            <a:r>
              <a:rPr lang="en-US" b="0" i="0" dirty="0">
                <a:solidFill>
                  <a:srgbClr val="000000"/>
                </a:solidFill>
                <a:effectLst/>
              </a:rPr>
              <a:t>However, in contrast to this significant correlation, we observe little to no correlation between the other variables in the dataset. This indicates that variables such as English level, price, and response time do not exhibit a strong linear relationship with the popularity score or with each other.</a:t>
            </a:r>
            <a:endParaRPr lang="en-US" dirty="0"/>
          </a:p>
        </p:txBody>
      </p:sp>
    </p:spTree>
    <p:extLst>
      <p:ext uri="{BB962C8B-B14F-4D97-AF65-F5344CB8AC3E}">
        <p14:creationId xmlns:p14="http://schemas.microsoft.com/office/powerpoint/2010/main" val="2421047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
        <p:nvSpPr>
          <p:cNvPr id="11" name="כותרת 10">
            <a:extLst>
              <a:ext uri="{FF2B5EF4-FFF2-40B4-BE49-F238E27FC236}">
                <a16:creationId xmlns:a16="http://schemas.microsoft.com/office/drawing/2014/main" id="{ED6D136D-D108-BFD7-F4AE-E373552A7235}"/>
              </a:ext>
            </a:extLst>
          </p:cNvPr>
          <p:cNvSpPr>
            <a:spLocks noGrp="1"/>
          </p:cNvSpPr>
          <p:nvPr>
            <p:ph type="title"/>
          </p:nvPr>
        </p:nvSpPr>
        <p:spPr/>
        <p:txBody>
          <a:bodyPr/>
          <a:lstStyle/>
          <a:p>
            <a:r>
              <a:rPr lang="en-US" sz="2800" dirty="0"/>
              <a:t>introduction</a:t>
            </a:r>
            <a:endParaRPr lang="en-US" dirty="0"/>
          </a:p>
        </p:txBody>
      </p:sp>
      <p:sp>
        <p:nvSpPr>
          <p:cNvPr id="20" name="Content Placeholder 2">
            <a:extLst>
              <a:ext uri="{FF2B5EF4-FFF2-40B4-BE49-F238E27FC236}">
                <a16:creationId xmlns:a16="http://schemas.microsoft.com/office/drawing/2014/main" id="{525E9345-8EE0-F37C-3756-50374F44CC9F}"/>
              </a:ext>
            </a:extLst>
          </p:cNvPr>
          <p:cNvSpPr txBox="1">
            <a:spLocks/>
          </p:cNvSpPr>
          <p:nvPr/>
        </p:nvSpPr>
        <p:spPr>
          <a:xfrm>
            <a:off x="2527960" y="2603241"/>
            <a:ext cx="7437133" cy="189411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a:t>The purpose of this study is to examine the feasibility of predicting the success of English tutors on the </a:t>
            </a:r>
            <a:r>
              <a:rPr lang="en-US" sz="1600" dirty="0" err="1"/>
              <a:t>Preply</a:t>
            </a:r>
            <a:r>
              <a:rPr lang="en-US" sz="1600" dirty="0"/>
              <a:t> platform.</a:t>
            </a:r>
          </a:p>
          <a:p>
            <a:pPr marL="285750" indent="-285750">
              <a:buFont typeface="Arial" panose="020B0604020202020204" pitchFamily="34" charset="0"/>
              <a:buChar char="•"/>
            </a:pPr>
            <a:r>
              <a:rPr lang="en-US" sz="1600" dirty="0"/>
              <a:t>We have opted to focus on this particular topic due to its potential to enhance educational outcomes and assist students in finding the most fitting tutors and thereby improving their learning experience.</a:t>
            </a:r>
          </a:p>
        </p:txBody>
      </p:sp>
    </p:spTree>
    <p:extLst>
      <p:ext uri="{BB962C8B-B14F-4D97-AF65-F5344CB8AC3E}">
        <p14:creationId xmlns:p14="http://schemas.microsoft.com/office/powerpoint/2010/main" val="1663780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מציין מיקום של מספר שקופית 16">
            <a:extLst>
              <a:ext uri="{FF2B5EF4-FFF2-40B4-BE49-F238E27FC236}">
                <a16:creationId xmlns:a16="http://schemas.microsoft.com/office/drawing/2014/main" id="{8E5B46F3-1B0B-5167-D617-77EBE967B50A}"/>
              </a:ext>
            </a:extLst>
          </p:cNvPr>
          <p:cNvSpPr>
            <a:spLocks noGrp="1"/>
          </p:cNvSpPr>
          <p:nvPr>
            <p:ph type="sldNum" sz="quarter" idx="12"/>
          </p:nvPr>
        </p:nvSpPr>
        <p:spPr/>
        <p:txBody>
          <a:bodyPr/>
          <a:lstStyle/>
          <a:p>
            <a:fld id="{A49DFD55-3C28-40EF-9E31-A92D2E4017FF}" type="slidenum">
              <a:rPr lang="en-US" smtClean="0"/>
              <a:pPr/>
              <a:t>20</a:t>
            </a:fld>
            <a:endParaRPr lang="en-US" dirty="0"/>
          </a:p>
        </p:txBody>
      </p:sp>
      <p:sp>
        <p:nvSpPr>
          <p:cNvPr id="21" name="Title 1">
            <a:extLst>
              <a:ext uri="{FF2B5EF4-FFF2-40B4-BE49-F238E27FC236}">
                <a16:creationId xmlns:a16="http://schemas.microsoft.com/office/drawing/2014/main" id="{19CB88F9-E7FD-BBFA-64A5-F539DF9A7F7D}"/>
              </a:ext>
            </a:extLst>
          </p:cNvPr>
          <p:cNvSpPr>
            <a:spLocks noGrp="1"/>
          </p:cNvSpPr>
          <p:nvPr>
            <p:ph type="title"/>
          </p:nvPr>
        </p:nvSpPr>
        <p:spPr>
          <a:xfrm>
            <a:off x="1560512" y="30480"/>
            <a:ext cx="8421688" cy="1325563"/>
          </a:xfrm>
        </p:spPr>
        <p:txBody>
          <a:bodyPr>
            <a:normAutofit/>
          </a:bodyPr>
          <a:lstStyle/>
          <a:p>
            <a:r>
              <a:rPr lang="en-US" sz="3200" dirty="0"/>
              <a:t>Advanced Data Analysis</a:t>
            </a:r>
          </a:p>
        </p:txBody>
      </p:sp>
      <p:sp>
        <p:nvSpPr>
          <p:cNvPr id="7" name="תיבת טקסט 6">
            <a:extLst>
              <a:ext uri="{FF2B5EF4-FFF2-40B4-BE49-F238E27FC236}">
                <a16:creationId xmlns:a16="http://schemas.microsoft.com/office/drawing/2014/main" id="{66CE9A43-A4F2-5C7C-30DB-6EAFE104F774}"/>
              </a:ext>
            </a:extLst>
          </p:cNvPr>
          <p:cNvSpPr txBox="1"/>
          <p:nvPr/>
        </p:nvSpPr>
        <p:spPr>
          <a:xfrm>
            <a:off x="782215" y="1120676"/>
            <a:ext cx="10132073" cy="2308324"/>
          </a:xfrm>
          <a:prstGeom prst="rect">
            <a:avLst/>
          </a:prstGeom>
          <a:noFill/>
        </p:spPr>
        <p:txBody>
          <a:bodyPr wrap="square">
            <a:spAutoFit/>
          </a:bodyPr>
          <a:lstStyle/>
          <a:p>
            <a:pPr marL="171450" indent="-171450">
              <a:buFont typeface="Arial" panose="020B0604020202020204" pitchFamily="34" charset="0"/>
              <a:buChar char="•"/>
            </a:pPr>
            <a:r>
              <a:rPr lang="en-US" b="0" i="0" dirty="0">
                <a:solidFill>
                  <a:srgbClr val="000000"/>
                </a:solidFill>
                <a:effectLst/>
              </a:rPr>
              <a:t>we have made the decision to drop the columns of Stars and Reviews from our dataset. This decision was influenced by the calculations performed in step 2, which indicated a need to remove these columns to avoid bias in the data.</a:t>
            </a:r>
          </a:p>
          <a:p>
            <a:pPr marL="171450" indent="-171450">
              <a:buFont typeface="Arial" panose="020B0604020202020204" pitchFamily="34" charset="0"/>
              <a:buChar char="•"/>
            </a:pPr>
            <a:r>
              <a:rPr lang="en-US" b="0" i="0" dirty="0">
                <a:solidFill>
                  <a:srgbClr val="000000"/>
                </a:solidFill>
                <a:effectLst/>
              </a:rPr>
              <a:t>pd.get_dummies</a:t>
            </a:r>
            <a:r>
              <a:rPr lang="en-US" dirty="0">
                <a:solidFill>
                  <a:srgbClr val="000000"/>
                </a:solidFill>
              </a:rPr>
              <a:t> - The code utilizes one-hot encoding to transform categorical variables in the </a:t>
            </a:r>
            <a:r>
              <a:rPr lang="en-US" dirty="0" err="1">
                <a:solidFill>
                  <a:srgbClr val="000000"/>
                </a:solidFill>
              </a:rPr>
              <a:t>DataFrame</a:t>
            </a:r>
            <a:r>
              <a:rPr lang="en-US" dirty="0">
                <a:solidFill>
                  <a:srgbClr val="000000"/>
                </a:solidFill>
              </a:rPr>
              <a:t> into binary columns. This transformation allows the categorical variables to be interpreted as numerical features, providing a format that can be easily understood and processed by machine learning models</a:t>
            </a:r>
            <a:endParaRPr lang="en-US" b="0" i="0" dirty="0">
              <a:solidFill>
                <a:srgbClr val="000000"/>
              </a:solidFill>
              <a:effectLst/>
            </a:endParaRPr>
          </a:p>
          <a:p>
            <a:endParaRPr lang="en-US" dirty="0"/>
          </a:p>
        </p:txBody>
      </p:sp>
      <p:pic>
        <p:nvPicPr>
          <p:cNvPr id="3" name="תמונה 2">
            <a:extLst>
              <a:ext uri="{FF2B5EF4-FFF2-40B4-BE49-F238E27FC236}">
                <a16:creationId xmlns:a16="http://schemas.microsoft.com/office/drawing/2014/main" id="{A80A29F0-D86D-D388-696F-2240F5785E94}"/>
              </a:ext>
            </a:extLst>
          </p:cNvPr>
          <p:cNvPicPr>
            <a:picLocks noChangeAspect="1"/>
          </p:cNvPicPr>
          <p:nvPr/>
        </p:nvPicPr>
        <p:blipFill>
          <a:blip r:embed="rId2"/>
          <a:stretch>
            <a:fillRect/>
          </a:stretch>
        </p:blipFill>
        <p:spPr>
          <a:xfrm>
            <a:off x="705319" y="3162890"/>
            <a:ext cx="10132074" cy="3195965"/>
          </a:xfrm>
          <a:prstGeom prst="rect">
            <a:avLst/>
          </a:prstGeom>
        </p:spPr>
      </p:pic>
    </p:spTree>
    <p:extLst>
      <p:ext uri="{BB962C8B-B14F-4D97-AF65-F5344CB8AC3E}">
        <p14:creationId xmlns:p14="http://schemas.microsoft.com/office/powerpoint/2010/main" val="1069991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מציין מיקום של מספר שקופית 16">
            <a:extLst>
              <a:ext uri="{FF2B5EF4-FFF2-40B4-BE49-F238E27FC236}">
                <a16:creationId xmlns:a16="http://schemas.microsoft.com/office/drawing/2014/main" id="{8E5B46F3-1B0B-5167-D617-77EBE967B50A}"/>
              </a:ext>
            </a:extLst>
          </p:cNvPr>
          <p:cNvSpPr>
            <a:spLocks noGrp="1"/>
          </p:cNvSpPr>
          <p:nvPr>
            <p:ph type="sldNum" sz="quarter" idx="12"/>
          </p:nvPr>
        </p:nvSpPr>
        <p:spPr/>
        <p:txBody>
          <a:bodyPr/>
          <a:lstStyle/>
          <a:p>
            <a:fld id="{A49DFD55-3C28-40EF-9E31-A92D2E4017FF}" type="slidenum">
              <a:rPr lang="en-US" smtClean="0"/>
              <a:pPr/>
              <a:t>21</a:t>
            </a:fld>
            <a:endParaRPr lang="en-US" dirty="0"/>
          </a:p>
        </p:txBody>
      </p:sp>
      <p:sp>
        <p:nvSpPr>
          <p:cNvPr id="21" name="Title 1">
            <a:extLst>
              <a:ext uri="{FF2B5EF4-FFF2-40B4-BE49-F238E27FC236}">
                <a16:creationId xmlns:a16="http://schemas.microsoft.com/office/drawing/2014/main" id="{19CB88F9-E7FD-BBFA-64A5-F539DF9A7F7D}"/>
              </a:ext>
            </a:extLst>
          </p:cNvPr>
          <p:cNvSpPr>
            <a:spLocks noGrp="1"/>
          </p:cNvSpPr>
          <p:nvPr>
            <p:ph type="title"/>
          </p:nvPr>
        </p:nvSpPr>
        <p:spPr>
          <a:xfrm>
            <a:off x="1560512" y="30480"/>
            <a:ext cx="8421688" cy="1325563"/>
          </a:xfrm>
        </p:spPr>
        <p:txBody>
          <a:bodyPr>
            <a:normAutofit/>
          </a:bodyPr>
          <a:lstStyle/>
          <a:p>
            <a:r>
              <a:rPr lang="en-US" sz="3200" dirty="0"/>
              <a:t>Machine learning</a:t>
            </a:r>
          </a:p>
        </p:txBody>
      </p:sp>
      <p:sp>
        <p:nvSpPr>
          <p:cNvPr id="7" name="תיבת טקסט 6">
            <a:extLst>
              <a:ext uri="{FF2B5EF4-FFF2-40B4-BE49-F238E27FC236}">
                <a16:creationId xmlns:a16="http://schemas.microsoft.com/office/drawing/2014/main" id="{66CE9A43-A4F2-5C7C-30DB-6EAFE104F774}"/>
              </a:ext>
            </a:extLst>
          </p:cNvPr>
          <p:cNvSpPr txBox="1"/>
          <p:nvPr/>
        </p:nvSpPr>
        <p:spPr>
          <a:xfrm>
            <a:off x="763555" y="1356043"/>
            <a:ext cx="8149590" cy="369332"/>
          </a:xfrm>
          <a:prstGeom prst="rect">
            <a:avLst/>
          </a:prstGeom>
          <a:noFill/>
        </p:spPr>
        <p:txBody>
          <a:bodyPr wrap="square">
            <a:spAutoFit/>
          </a:bodyPr>
          <a:lstStyle/>
          <a:p>
            <a:r>
              <a:rPr lang="en-US" b="0" i="0" dirty="0">
                <a:solidFill>
                  <a:srgbClr val="000000"/>
                </a:solidFill>
                <a:effectLst/>
              </a:rPr>
              <a:t>Creating the X and Y data for the ML</a:t>
            </a:r>
          </a:p>
        </p:txBody>
      </p:sp>
      <p:pic>
        <p:nvPicPr>
          <p:cNvPr id="4" name="תמונה 3">
            <a:extLst>
              <a:ext uri="{FF2B5EF4-FFF2-40B4-BE49-F238E27FC236}">
                <a16:creationId xmlns:a16="http://schemas.microsoft.com/office/drawing/2014/main" id="{25033535-38A2-72F8-3ACE-00E44F2370B2}"/>
              </a:ext>
            </a:extLst>
          </p:cNvPr>
          <p:cNvPicPr>
            <a:picLocks noChangeAspect="1"/>
          </p:cNvPicPr>
          <p:nvPr/>
        </p:nvPicPr>
        <p:blipFill>
          <a:blip r:embed="rId2"/>
          <a:stretch>
            <a:fillRect/>
          </a:stretch>
        </p:blipFill>
        <p:spPr>
          <a:xfrm>
            <a:off x="618074" y="2416261"/>
            <a:ext cx="9770613" cy="1623894"/>
          </a:xfrm>
          <a:prstGeom prst="rect">
            <a:avLst/>
          </a:prstGeom>
        </p:spPr>
      </p:pic>
    </p:spTree>
    <p:extLst>
      <p:ext uri="{BB962C8B-B14F-4D97-AF65-F5344CB8AC3E}">
        <p14:creationId xmlns:p14="http://schemas.microsoft.com/office/powerpoint/2010/main" val="3322937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מציין מיקום של תאריך 14">
            <a:extLst>
              <a:ext uri="{FF2B5EF4-FFF2-40B4-BE49-F238E27FC236}">
                <a16:creationId xmlns:a16="http://schemas.microsoft.com/office/drawing/2014/main" id="{9187C3D1-6243-D570-CDAD-14E6AA3AD6D1}"/>
              </a:ext>
            </a:extLst>
          </p:cNvPr>
          <p:cNvSpPr>
            <a:spLocks noGrp="1"/>
          </p:cNvSpPr>
          <p:nvPr>
            <p:ph type="dt" sz="half" idx="10"/>
          </p:nvPr>
        </p:nvSpPr>
        <p:spPr/>
        <p:txBody>
          <a:bodyPr/>
          <a:lstStyle/>
          <a:p>
            <a:r>
              <a:rPr lang="en-US"/>
              <a:t>20XX</a:t>
            </a:r>
            <a:endParaRPr lang="en-US" dirty="0"/>
          </a:p>
        </p:txBody>
      </p:sp>
      <p:sp>
        <p:nvSpPr>
          <p:cNvPr id="16" name="מציין מיקום של כותרת תחתונה 15">
            <a:extLst>
              <a:ext uri="{FF2B5EF4-FFF2-40B4-BE49-F238E27FC236}">
                <a16:creationId xmlns:a16="http://schemas.microsoft.com/office/drawing/2014/main" id="{F4AB16E5-136D-379D-EFFE-E6E44421E45F}"/>
              </a:ext>
            </a:extLst>
          </p:cNvPr>
          <p:cNvSpPr>
            <a:spLocks noGrp="1"/>
          </p:cNvSpPr>
          <p:nvPr>
            <p:ph type="ftr" sz="quarter" idx="11"/>
          </p:nvPr>
        </p:nvSpPr>
        <p:spPr/>
        <p:txBody>
          <a:bodyPr/>
          <a:lstStyle/>
          <a:p>
            <a:r>
              <a:rPr lang="en-US"/>
              <a:t>PRESENTATION TITLE</a:t>
            </a:r>
            <a:endParaRPr lang="en-US" dirty="0"/>
          </a:p>
        </p:txBody>
      </p:sp>
      <p:sp>
        <p:nvSpPr>
          <p:cNvPr id="17" name="מציין מיקום של מספר שקופית 16">
            <a:extLst>
              <a:ext uri="{FF2B5EF4-FFF2-40B4-BE49-F238E27FC236}">
                <a16:creationId xmlns:a16="http://schemas.microsoft.com/office/drawing/2014/main" id="{8E5B46F3-1B0B-5167-D617-77EBE967B50A}"/>
              </a:ext>
            </a:extLst>
          </p:cNvPr>
          <p:cNvSpPr>
            <a:spLocks noGrp="1"/>
          </p:cNvSpPr>
          <p:nvPr>
            <p:ph type="sldNum" sz="quarter" idx="12"/>
          </p:nvPr>
        </p:nvSpPr>
        <p:spPr/>
        <p:txBody>
          <a:bodyPr/>
          <a:lstStyle/>
          <a:p>
            <a:fld id="{A49DFD55-3C28-40EF-9E31-A92D2E4017FF}" type="slidenum">
              <a:rPr lang="en-US" smtClean="0"/>
              <a:pPr/>
              <a:t>22</a:t>
            </a:fld>
            <a:endParaRPr lang="en-US" dirty="0"/>
          </a:p>
        </p:txBody>
      </p:sp>
      <p:sp>
        <p:nvSpPr>
          <p:cNvPr id="21" name="Title 1">
            <a:extLst>
              <a:ext uri="{FF2B5EF4-FFF2-40B4-BE49-F238E27FC236}">
                <a16:creationId xmlns:a16="http://schemas.microsoft.com/office/drawing/2014/main" id="{19CB88F9-E7FD-BBFA-64A5-F539DF9A7F7D}"/>
              </a:ext>
            </a:extLst>
          </p:cNvPr>
          <p:cNvSpPr>
            <a:spLocks noGrp="1"/>
          </p:cNvSpPr>
          <p:nvPr>
            <p:ph type="title"/>
          </p:nvPr>
        </p:nvSpPr>
        <p:spPr>
          <a:xfrm>
            <a:off x="1560512" y="30480"/>
            <a:ext cx="8421688" cy="1325563"/>
          </a:xfrm>
        </p:spPr>
        <p:txBody>
          <a:bodyPr>
            <a:normAutofit/>
          </a:bodyPr>
          <a:lstStyle/>
          <a:p>
            <a:r>
              <a:rPr lang="en-US" sz="3200" b="0" i="0" dirty="0">
                <a:solidFill>
                  <a:srgbClr val="000000"/>
                </a:solidFill>
                <a:effectLst/>
              </a:rPr>
              <a:t>Random Forest Model</a:t>
            </a:r>
            <a:r>
              <a:rPr lang="en-US" sz="3200" dirty="0"/>
              <a:t> </a:t>
            </a:r>
          </a:p>
        </p:txBody>
      </p:sp>
      <p:sp>
        <p:nvSpPr>
          <p:cNvPr id="6" name="תיבת טקסט 5">
            <a:extLst>
              <a:ext uri="{FF2B5EF4-FFF2-40B4-BE49-F238E27FC236}">
                <a16:creationId xmlns:a16="http://schemas.microsoft.com/office/drawing/2014/main" id="{0FE1386D-0F79-09FE-DEF9-031BE34F62F7}"/>
              </a:ext>
            </a:extLst>
          </p:cNvPr>
          <p:cNvSpPr txBox="1"/>
          <p:nvPr/>
        </p:nvSpPr>
        <p:spPr>
          <a:xfrm>
            <a:off x="377190" y="1633042"/>
            <a:ext cx="11418570" cy="1754326"/>
          </a:xfrm>
          <a:prstGeom prst="rect">
            <a:avLst/>
          </a:prstGeom>
          <a:noFill/>
        </p:spPr>
        <p:txBody>
          <a:bodyPr wrap="square">
            <a:spAutoFit/>
          </a:bodyPr>
          <a:lstStyle/>
          <a:p>
            <a:r>
              <a:rPr lang="en-US" dirty="0"/>
              <a:t>The Random Forest model is a machine learning algorithm that belongs to the ensemble learning category. It combines multiple decision trees to make predictions.</a:t>
            </a:r>
          </a:p>
          <a:p>
            <a:endParaRPr lang="en-US" dirty="0"/>
          </a:p>
          <a:p>
            <a:r>
              <a:rPr lang="en-US" dirty="0"/>
              <a:t>In a Random Forest, each decision tree is trained on a different subset of the data and uses a random selection of features. During the training process, the decision trees collectively make predictions, and the final prediction is determined by averaging or voting among the predictions of individual trees.</a:t>
            </a:r>
          </a:p>
        </p:txBody>
      </p:sp>
      <p:pic>
        <p:nvPicPr>
          <p:cNvPr id="18" name="תמונה 17">
            <a:extLst>
              <a:ext uri="{FF2B5EF4-FFF2-40B4-BE49-F238E27FC236}">
                <a16:creationId xmlns:a16="http://schemas.microsoft.com/office/drawing/2014/main" id="{45A28D42-EB51-7D0E-62AD-FDCF5DA48BAA}"/>
              </a:ext>
            </a:extLst>
          </p:cNvPr>
          <p:cNvPicPr>
            <a:picLocks noChangeAspect="1"/>
          </p:cNvPicPr>
          <p:nvPr/>
        </p:nvPicPr>
        <p:blipFill>
          <a:blip r:embed="rId2"/>
          <a:stretch>
            <a:fillRect/>
          </a:stretch>
        </p:blipFill>
        <p:spPr>
          <a:xfrm>
            <a:off x="451779" y="3963428"/>
            <a:ext cx="6906665" cy="1754325"/>
          </a:xfrm>
          <a:prstGeom prst="rect">
            <a:avLst/>
          </a:prstGeom>
        </p:spPr>
      </p:pic>
      <p:pic>
        <p:nvPicPr>
          <p:cNvPr id="20" name="תמונה 19">
            <a:extLst>
              <a:ext uri="{FF2B5EF4-FFF2-40B4-BE49-F238E27FC236}">
                <a16:creationId xmlns:a16="http://schemas.microsoft.com/office/drawing/2014/main" id="{696EE68A-38A0-D1E5-33FB-EC224BF77902}"/>
              </a:ext>
            </a:extLst>
          </p:cNvPr>
          <p:cNvPicPr>
            <a:picLocks noChangeAspect="1"/>
          </p:cNvPicPr>
          <p:nvPr/>
        </p:nvPicPr>
        <p:blipFill>
          <a:blip r:embed="rId3"/>
          <a:stretch>
            <a:fillRect/>
          </a:stretch>
        </p:blipFill>
        <p:spPr>
          <a:xfrm>
            <a:off x="7625421" y="3413879"/>
            <a:ext cx="4114800" cy="2983717"/>
          </a:xfrm>
          <a:prstGeom prst="rect">
            <a:avLst/>
          </a:prstGeom>
        </p:spPr>
      </p:pic>
    </p:spTree>
    <p:extLst>
      <p:ext uri="{BB962C8B-B14F-4D97-AF65-F5344CB8AC3E}">
        <p14:creationId xmlns:p14="http://schemas.microsoft.com/office/powerpoint/2010/main" val="3297091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מציין מיקום של מספר שקופית 16">
            <a:extLst>
              <a:ext uri="{FF2B5EF4-FFF2-40B4-BE49-F238E27FC236}">
                <a16:creationId xmlns:a16="http://schemas.microsoft.com/office/drawing/2014/main" id="{8E5B46F3-1B0B-5167-D617-77EBE967B50A}"/>
              </a:ext>
            </a:extLst>
          </p:cNvPr>
          <p:cNvSpPr>
            <a:spLocks noGrp="1"/>
          </p:cNvSpPr>
          <p:nvPr>
            <p:ph type="sldNum" sz="quarter" idx="12"/>
          </p:nvPr>
        </p:nvSpPr>
        <p:spPr/>
        <p:txBody>
          <a:bodyPr/>
          <a:lstStyle/>
          <a:p>
            <a:fld id="{A49DFD55-3C28-40EF-9E31-A92D2E4017FF}" type="slidenum">
              <a:rPr lang="en-US" smtClean="0"/>
              <a:pPr/>
              <a:t>23</a:t>
            </a:fld>
            <a:endParaRPr lang="en-US" dirty="0"/>
          </a:p>
        </p:txBody>
      </p:sp>
      <p:sp>
        <p:nvSpPr>
          <p:cNvPr id="21" name="Title 1">
            <a:extLst>
              <a:ext uri="{FF2B5EF4-FFF2-40B4-BE49-F238E27FC236}">
                <a16:creationId xmlns:a16="http://schemas.microsoft.com/office/drawing/2014/main" id="{19CB88F9-E7FD-BBFA-64A5-F539DF9A7F7D}"/>
              </a:ext>
            </a:extLst>
          </p:cNvPr>
          <p:cNvSpPr>
            <a:spLocks noGrp="1"/>
          </p:cNvSpPr>
          <p:nvPr>
            <p:ph type="title"/>
          </p:nvPr>
        </p:nvSpPr>
        <p:spPr>
          <a:xfrm>
            <a:off x="1560512" y="30480"/>
            <a:ext cx="8421688" cy="1325563"/>
          </a:xfrm>
        </p:spPr>
        <p:txBody>
          <a:bodyPr>
            <a:normAutofit/>
          </a:bodyPr>
          <a:lstStyle/>
          <a:p>
            <a:r>
              <a:rPr lang="en-US" sz="3200" b="0" i="0" dirty="0">
                <a:solidFill>
                  <a:srgbClr val="000000"/>
                </a:solidFill>
                <a:effectLst/>
              </a:rPr>
              <a:t>SVM Model</a:t>
            </a:r>
            <a:r>
              <a:rPr lang="en-US" sz="3200" dirty="0"/>
              <a:t> </a:t>
            </a:r>
          </a:p>
        </p:txBody>
      </p:sp>
      <p:sp>
        <p:nvSpPr>
          <p:cNvPr id="6" name="תיבת טקסט 5">
            <a:extLst>
              <a:ext uri="{FF2B5EF4-FFF2-40B4-BE49-F238E27FC236}">
                <a16:creationId xmlns:a16="http://schemas.microsoft.com/office/drawing/2014/main" id="{0FE1386D-0F79-09FE-DEF9-031BE34F62F7}"/>
              </a:ext>
            </a:extLst>
          </p:cNvPr>
          <p:cNvSpPr txBox="1"/>
          <p:nvPr/>
        </p:nvSpPr>
        <p:spPr>
          <a:xfrm>
            <a:off x="377190" y="1633042"/>
            <a:ext cx="11418570" cy="1754326"/>
          </a:xfrm>
          <a:prstGeom prst="rect">
            <a:avLst/>
          </a:prstGeom>
          <a:noFill/>
        </p:spPr>
        <p:txBody>
          <a:bodyPr wrap="square">
            <a:spAutoFit/>
          </a:bodyPr>
          <a:lstStyle/>
          <a:p>
            <a:r>
              <a:rPr lang="en-US" dirty="0"/>
              <a:t>SVM (Support Vector Machine) is a powerful supervised machine learning algorithm used for both regression and classification tasks.</a:t>
            </a:r>
          </a:p>
          <a:p>
            <a:r>
              <a:rPr lang="en-US" dirty="0"/>
              <a:t>It works by creating a hyperplane or a set of hyperplanes in a high-dimensional feature space that separates different classes or maximizes the margin between data points.</a:t>
            </a:r>
          </a:p>
          <a:p>
            <a:r>
              <a:rPr lang="en-US" dirty="0"/>
              <a:t>SVM is particularly effective in scenarios where the data is not linearly separable. It achieves this by transforming the data into a higher-dimensional space using a kernel function, allowing for more complex decision boundaries</a:t>
            </a:r>
          </a:p>
        </p:txBody>
      </p:sp>
      <p:pic>
        <p:nvPicPr>
          <p:cNvPr id="3" name="תמונה 2">
            <a:extLst>
              <a:ext uri="{FF2B5EF4-FFF2-40B4-BE49-F238E27FC236}">
                <a16:creationId xmlns:a16="http://schemas.microsoft.com/office/drawing/2014/main" id="{9EE63CBA-DD2A-6A26-AB8D-997FC2460F2B}"/>
              </a:ext>
            </a:extLst>
          </p:cNvPr>
          <p:cNvPicPr>
            <a:picLocks noChangeAspect="1"/>
          </p:cNvPicPr>
          <p:nvPr/>
        </p:nvPicPr>
        <p:blipFill>
          <a:blip r:embed="rId2"/>
          <a:stretch>
            <a:fillRect/>
          </a:stretch>
        </p:blipFill>
        <p:spPr>
          <a:xfrm>
            <a:off x="578860" y="4198474"/>
            <a:ext cx="6005080" cy="1577477"/>
          </a:xfrm>
          <a:prstGeom prst="rect">
            <a:avLst/>
          </a:prstGeom>
        </p:spPr>
      </p:pic>
      <p:pic>
        <p:nvPicPr>
          <p:cNvPr id="8" name="תמונה 7">
            <a:extLst>
              <a:ext uri="{FF2B5EF4-FFF2-40B4-BE49-F238E27FC236}">
                <a16:creationId xmlns:a16="http://schemas.microsoft.com/office/drawing/2014/main" id="{788E3A30-BC89-80AA-8452-E8D0F26A4EF9}"/>
              </a:ext>
            </a:extLst>
          </p:cNvPr>
          <p:cNvPicPr>
            <a:picLocks noChangeAspect="1"/>
          </p:cNvPicPr>
          <p:nvPr/>
        </p:nvPicPr>
        <p:blipFill>
          <a:blip r:embed="rId3"/>
          <a:stretch>
            <a:fillRect/>
          </a:stretch>
        </p:blipFill>
        <p:spPr>
          <a:xfrm>
            <a:off x="7354175" y="3548403"/>
            <a:ext cx="3999625" cy="2877618"/>
          </a:xfrm>
          <a:prstGeom prst="rect">
            <a:avLst/>
          </a:prstGeom>
        </p:spPr>
      </p:pic>
    </p:spTree>
    <p:extLst>
      <p:ext uri="{BB962C8B-B14F-4D97-AF65-F5344CB8AC3E}">
        <p14:creationId xmlns:p14="http://schemas.microsoft.com/office/powerpoint/2010/main" val="2055723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מציין מיקום של מספר שקופית 16">
            <a:extLst>
              <a:ext uri="{FF2B5EF4-FFF2-40B4-BE49-F238E27FC236}">
                <a16:creationId xmlns:a16="http://schemas.microsoft.com/office/drawing/2014/main" id="{8E5B46F3-1B0B-5167-D617-77EBE967B50A}"/>
              </a:ext>
            </a:extLst>
          </p:cNvPr>
          <p:cNvSpPr>
            <a:spLocks noGrp="1"/>
          </p:cNvSpPr>
          <p:nvPr>
            <p:ph type="sldNum" sz="quarter" idx="12"/>
          </p:nvPr>
        </p:nvSpPr>
        <p:spPr/>
        <p:txBody>
          <a:bodyPr/>
          <a:lstStyle/>
          <a:p>
            <a:fld id="{A49DFD55-3C28-40EF-9E31-A92D2E4017FF}" type="slidenum">
              <a:rPr lang="en-US" smtClean="0"/>
              <a:pPr/>
              <a:t>24</a:t>
            </a:fld>
            <a:endParaRPr lang="en-US" dirty="0"/>
          </a:p>
        </p:txBody>
      </p:sp>
      <p:sp>
        <p:nvSpPr>
          <p:cNvPr id="21" name="Title 1">
            <a:extLst>
              <a:ext uri="{FF2B5EF4-FFF2-40B4-BE49-F238E27FC236}">
                <a16:creationId xmlns:a16="http://schemas.microsoft.com/office/drawing/2014/main" id="{19CB88F9-E7FD-BBFA-64A5-F539DF9A7F7D}"/>
              </a:ext>
            </a:extLst>
          </p:cNvPr>
          <p:cNvSpPr>
            <a:spLocks noGrp="1"/>
          </p:cNvSpPr>
          <p:nvPr>
            <p:ph type="title"/>
          </p:nvPr>
        </p:nvSpPr>
        <p:spPr>
          <a:xfrm>
            <a:off x="1560512" y="30480"/>
            <a:ext cx="8421688" cy="1325563"/>
          </a:xfrm>
        </p:spPr>
        <p:txBody>
          <a:bodyPr>
            <a:normAutofit/>
          </a:bodyPr>
          <a:lstStyle/>
          <a:p>
            <a:r>
              <a:rPr lang="en-US" sz="3200" b="0" i="0" dirty="0">
                <a:solidFill>
                  <a:srgbClr val="000000"/>
                </a:solidFill>
                <a:effectLst/>
              </a:rPr>
              <a:t>Decision Tree Model:</a:t>
            </a:r>
            <a:endParaRPr lang="en-US" sz="3200" dirty="0"/>
          </a:p>
        </p:txBody>
      </p:sp>
      <p:sp>
        <p:nvSpPr>
          <p:cNvPr id="6" name="תיבת טקסט 5">
            <a:extLst>
              <a:ext uri="{FF2B5EF4-FFF2-40B4-BE49-F238E27FC236}">
                <a16:creationId xmlns:a16="http://schemas.microsoft.com/office/drawing/2014/main" id="{0FE1386D-0F79-09FE-DEF9-031BE34F62F7}"/>
              </a:ext>
            </a:extLst>
          </p:cNvPr>
          <p:cNvSpPr txBox="1"/>
          <p:nvPr/>
        </p:nvSpPr>
        <p:spPr>
          <a:xfrm>
            <a:off x="377190" y="1633042"/>
            <a:ext cx="11418570" cy="2308324"/>
          </a:xfrm>
          <a:prstGeom prst="rect">
            <a:avLst/>
          </a:prstGeom>
          <a:noFill/>
        </p:spPr>
        <p:txBody>
          <a:bodyPr wrap="square">
            <a:spAutoFit/>
          </a:bodyPr>
          <a:lstStyle/>
          <a:p>
            <a:r>
              <a:rPr lang="en-US" dirty="0"/>
              <a:t>A decision tree is a supervised machine learning algorithm that uses a hierarchical structure of decision rules to make predictions or classifications. It represents a flowchart-like structure, where each internal node represents a decision based on a feature, and each leaf node represents an outcome or prediction.</a:t>
            </a:r>
          </a:p>
          <a:p>
            <a:endParaRPr lang="en-US" dirty="0"/>
          </a:p>
          <a:p>
            <a:r>
              <a:rPr lang="en-US" dirty="0"/>
              <a:t>The decision tree algorithm learns from the data by recursively splitting the dataset based on the values of different features, aiming to maximize the homogeneity or purity of each resulting subset. This splitting process continues until a stopping criterion is met, such as reaching a maximum depth or having a minimum number of samples in each leaf node.</a:t>
            </a:r>
          </a:p>
        </p:txBody>
      </p:sp>
      <p:pic>
        <p:nvPicPr>
          <p:cNvPr id="4" name="תמונה 3">
            <a:extLst>
              <a:ext uri="{FF2B5EF4-FFF2-40B4-BE49-F238E27FC236}">
                <a16:creationId xmlns:a16="http://schemas.microsoft.com/office/drawing/2014/main" id="{C9E7E7C7-6046-FFFA-4D32-3405BBA87DC2}"/>
              </a:ext>
            </a:extLst>
          </p:cNvPr>
          <p:cNvPicPr>
            <a:picLocks noChangeAspect="1"/>
          </p:cNvPicPr>
          <p:nvPr/>
        </p:nvPicPr>
        <p:blipFill>
          <a:blip r:embed="rId2"/>
          <a:stretch>
            <a:fillRect/>
          </a:stretch>
        </p:blipFill>
        <p:spPr>
          <a:xfrm>
            <a:off x="707571" y="4527035"/>
            <a:ext cx="5837426" cy="1638442"/>
          </a:xfrm>
          <a:prstGeom prst="rect">
            <a:avLst/>
          </a:prstGeom>
        </p:spPr>
      </p:pic>
      <p:pic>
        <p:nvPicPr>
          <p:cNvPr id="6146" name="Picture 2">
            <a:extLst>
              <a:ext uri="{FF2B5EF4-FFF2-40B4-BE49-F238E27FC236}">
                <a16:creationId xmlns:a16="http://schemas.microsoft.com/office/drawing/2014/main" id="{A4FF2F16-518D-5B68-71DB-FA5BF1966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7127" y="3941366"/>
            <a:ext cx="3540871" cy="2693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514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מציין מיקום של מספר שקופית 16">
            <a:extLst>
              <a:ext uri="{FF2B5EF4-FFF2-40B4-BE49-F238E27FC236}">
                <a16:creationId xmlns:a16="http://schemas.microsoft.com/office/drawing/2014/main" id="{8E5B46F3-1B0B-5167-D617-77EBE967B50A}"/>
              </a:ext>
            </a:extLst>
          </p:cNvPr>
          <p:cNvSpPr>
            <a:spLocks noGrp="1"/>
          </p:cNvSpPr>
          <p:nvPr>
            <p:ph type="sldNum" sz="quarter" idx="12"/>
          </p:nvPr>
        </p:nvSpPr>
        <p:spPr/>
        <p:txBody>
          <a:bodyPr/>
          <a:lstStyle/>
          <a:p>
            <a:fld id="{A49DFD55-3C28-40EF-9E31-A92D2E4017FF}" type="slidenum">
              <a:rPr lang="en-US" smtClean="0"/>
              <a:pPr/>
              <a:t>25</a:t>
            </a:fld>
            <a:endParaRPr lang="en-US" dirty="0"/>
          </a:p>
        </p:txBody>
      </p:sp>
      <p:sp>
        <p:nvSpPr>
          <p:cNvPr id="21" name="Title 1">
            <a:extLst>
              <a:ext uri="{FF2B5EF4-FFF2-40B4-BE49-F238E27FC236}">
                <a16:creationId xmlns:a16="http://schemas.microsoft.com/office/drawing/2014/main" id="{19CB88F9-E7FD-BBFA-64A5-F539DF9A7F7D}"/>
              </a:ext>
            </a:extLst>
          </p:cNvPr>
          <p:cNvSpPr>
            <a:spLocks noGrp="1"/>
          </p:cNvSpPr>
          <p:nvPr>
            <p:ph type="title"/>
          </p:nvPr>
        </p:nvSpPr>
        <p:spPr>
          <a:xfrm>
            <a:off x="1560512" y="30480"/>
            <a:ext cx="8421688" cy="1325563"/>
          </a:xfrm>
        </p:spPr>
        <p:txBody>
          <a:bodyPr>
            <a:normAutofit/>
          </a:bodyPr>
          <a:lstStyle/>
          <a:p>
            <a:r>
              <a:rPr lang="en-US" sz="3200" b="0" i="0" dirty="0">
                <a:solidFill>
                  <a:srgbClr val="000000"/>
                </a:solidFill>
                <a:effectLst/>
              </a:rPr>
              <a:t>Attempts to improve the model</a:t>
            </a:r>
            <a:endParaRPr lang="en-US" sz="3200" dirty="0"/>
          </a:p>
        </p:txBody>
      </p:sp>
      <p:sp>
        <p:nvSpPr>
          <p:cNvPr id="6" name="תיבת טקסט 5">
            <a:extLst>
              <a:ext uri="{FF2B5EF4-FFF2-40B4-BE49-F238E27FC236}">
                <a16:creationId xmlns:a16="http://schemas.microsoft.com/office/drawing/2014/main" id="{0FE1386D-0F79-09FE-DEF9-031BE34F62F7}"/>
              </a:ext>
            </a:extLst>
          </p:cNvPr>
          <p:cNvSpPr txBox="1"/>
          <p:nvPr/>
        </p:nvSpPr>
        <p:spPr>
          <a:xfrm>
            <a:off x="386715" y="1091867"/>
            <a:ext cx="11418570" cy="2585323"/>
          </a:xfrm>
          <a:prstGeom prst="rect">
            <a:avLst/>
          </a:prstGeom>
          <a:noFill/>
        </p:spPr>
        <p:txBody>
          <a:bodyPr wrap="square">
            <a:spAutoFit/>
          </a:bodyPr>
          <a:lstStyle/>
          <a:p>
            <a:r>
              <a:rPr lang="en-US" dirty="0"/>
              <a:t>To enhance the model's performance, we attempted to improve the score results by scaling the data. Scaling is a common preprocessing step that aims to standardize the range of feature values.</a:t>
            </a:r>
          </a:p>
          <a:p>
            <a:endParaRPr lang="en-US" dirty="0"/>
          </a:p>
          <a:p>
            <a:r>
              <a:rPr lang="en-US" dirty="0"/>
              <a:t>By scaling the data, we aimed to bring all features to a similar scale, which can help prevent certain features from dominating the model's learning process</a:t>
            </a:r>
          </a:p>
          <a:p>
            <a:endParaRPr lang="en-US" dirty="0"/>
          </a:p>
          <a:p>
            <a:r>
              <a:rPr lang="en-US" dirty="0"/>
              <a:t>After observing the descriptive statistics of the "price" and "number of lessons" columns, we noticed a significant disparity between the average, minimum, maximum, and mean values. To address this discrepancy and ensure that these features are on a comparable scale, we made the decision to scale them. </a:t>
            </a:r>
          </a:p>
        </p:txBody>
      </p:sp>
      <p:pic>
        <p:nvPicPr>
          <p:cNvPr id="7" name="תמונה 6">
            <a:extLst>
              <a:ext uri="{FF2B5EF4-FFF2-40B4-BE49-F238E27FC236}">
                <a16:creationId xmlns:a16="http://schemas.microsoft.com/office/drawing/2014/main" id="{79B4319C-589D-ED81-2153-A12BDC351F5C}"/>
              </a:ext>
            </a:extLst>
          </p:cNvPr>
          <p:cNvPicPr>
            <a:picLocks noChangeAspect="1"/>
          </p:cNvPicPr>
          <p:nvPr/>
        </p:nvPicPr>
        <p:blipFill>
          <a:blip r:embed="rId2"/>
          <a:stretch>
            <a:fillRect/>
          </a:stretch>
        </p:blipFill>
        <p:spPr>
          <a:xfrm>
            <a:off x="386715" y="3824369"/>
            <a:ext cx="2044775" cy="2800915"/>
          </a:xfrm>
          <a:prstGeom prst="rect">
            <a:avLst/>
          </a:prstGeom>
        </p:spPr>
      </p:pic>
      <p:pic>
        <p:nvPicPr>
          <p:cNvPr id="9" name="תמונה 8">
            <a:extLst>
              <a:ext uri="{FF2B5EF4-FFF2-40B4-BE49-F238E27FC236}">
                <a16:creationId xmlns:a16="http://schemas.microsoft.com/office/drawing/2014/main" id="{79BE4DA1-B94B-D7BB-8878-BC923507DED6}"/>
              </a:ext>
            </a:extLst>
          </p:cNvPr>
          <p:cNvPicPr>
            <a:picLocks noChangeAspect="1"/>
          </p:cNvPicPr>
          <p:nvPr/>
        </p:nvPicPr>
        <p:blipFill>
          <a:blip r:embed="rId3"/>
          <a:stretch>
            <a:fillRect/>
          </a:stretch>
        </p:blipFill>
        <p:spPr>
          <a:xfrm>
            <a:off x="2674728" y="3824369"/>
            <a:ext cx="5692633" cy="891617"/>
          </a:xfrm>
          <a:prstGeom prst="rect">
            <a:avLst/>
          </a:prstGeom>
        </p:spPr>
      </p:pic>
      <p:pic>
        <p:nvPicPr>
          <p:cNvPr id="11" name="תמונה 10">
            <a:extLst>
              <a:ext uri="{FF2B5EF4-FFF2-40B4-BE49-F238E27FC236}">
                <a16:creationId xmlns:a16="http://schemas.microsoft.com/office/drawing/2014/main" id="{5E21D231-CF31-049E-499E-8BD3187FCF87}"/>
              </a:ext>
            </a:extLst>
          </p:cNvPr>
          <p:cNvPicPr>
            <a:picLocks noChangeAspect="1"/>
          </p:cNvPicPr>
          <p:nvPr/>
        </p:nvPicPr>
        <p:blipFill>
          <a:blip r:embed="rId4"/>
          <a:stretch>
            <a:fillRect/>
          </a:stretch>
        </p:blipFill>
        <p:spPr>
          <a:xfrm>
            <a:off x="2644244" y="4905153"/>
            <a:ext cx="5753599" cy="472481"/>
          </a:xfrm>
          <a:prstGeom prst="rect">
            <a:avLst/>
          </a:prstGeom>
        </p:spPr>
      </p:pic>
      <p:pic>
        <p:nvPicPr>
          <p:cNvPr id="13" name="תמונה 12">
            <a:extLst>
              <a:ext uri="{FF2B5EF4-FFF2-40B4-BE49-F238E27FC236}">
                <a16:creationId xmlns:a16="http://schemas.microsoft.com/office/drawing/2014/main" id="{6DBB328B-F1FF-CBEE-02B5-A15B784E916B}"/>
              </a:ext>
            </a:extLst>
          </p:cNvPr>
          <p:cNvPicPr>
            <a:picLocks noChangeAspect="1"/>
          </p:cNvPicPr>
          <p:nvPr/>
        </p:nvPicPr>
        <p:blipFill>
          <a:blip r:embed="rId5"/>
          <a:stretch>
            <a:fillRect/>
          </a:stretch>
        </p:blipFill>
        <p:spPr>
          <a:xfrm>
            <a:off x="8988563" y="3778155"/>
            <a:ext cx="2365237" cy="2893342"/>
          </a:xfrm>
          <a:prstGeom prst="rect">
            <a:avLst/>
          </a:prstGeom>
        </p:spPr>
      </p:pic>
    </p:spTree>
    <p:extLst>
      <p:ext uri="{BB962C8B-B14F-4D97-AF65-F5344CB8AC3E}">
        <p14:creationId xmlns:p14="http://schemas.microsoft.com/office/powerpoint/2010/main" val="3793923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מציין מיקום של מספר שקופית 16">
            <a:extLst>
              <a:ext uri="{FF2B5EF4-FFF2-40B4-BE49-F238E27FC236}">
                <a16:creationId xmlns:a16="http://schemas.microsoft.com/office/drawing/2014/main" id="{8E5B46F3-1B0B-5167-D617-77EBE967B50A}"/>
              </a:ext>
            </a:extLst>
          </p:cNvPr>
          <p:cNvSpPr>
            <a:spLocks noGrp="1"/>
          </p:cNvSpPr>
          <p:nvPr>
            <p:ph type="sldNum" sz="quarter" idx="12"/>
          </p:nvPr>
        </p:nvSpPr>
        <p:spPr/>
        <p:txBody>
          <a:bodyPr/>
          <a:lstStyle/>
          <a:p>
            <a:fld id="{A49DFD55-3C28-40EF-9E31-A92D2E4017FF}" type="slidenum">
              <a:rPr lang="en-US" smtClean="0"/>
              <a:pPr/>
              <a:t>26</a:t>
            </a:fld>
            <a:endParaRPr lang="en-US" dirty="0"/>
          </a:p>
        </p:txBody>
      </p:sp>
      <p:sp>
        <p:nvSpPr>
          <p:cNvPr id="21" name="Title 1">
            <a:extLst>
              <a:ext uri="{FF2B5EF4-FFF2-40B4-BE49-F238E27FC236}">
                <a16:creationId xmlns:a16="http://schemas.microsoft.com/office/drawing/2014/main" id="{19CB88F9-E7FD-BBFA-64A5-F539DF9A7F7D}"/>
              </a:ext>
            </a:extLst>
          </p:cNvPr>
          <p:cNvSpPr>
            <a:spLocks noGrp="1"/>
          </p:cNvSpPr>
          <p:nvPr>
            <p:ph type="title"/>
          </p:nvPr>
        </p:nvSpPr>
        <p:spPr>
          <a:xfrm>
            <a:off x="1560512" y="30480"/>
            <a:ext cx="8421688" cy="1325563"/>
          </a:xfrm>
        </p:spPr>
        <p:txBody>
          <a:bodyPr>
            <a:normAutofit/>
          </a:bodyPr>
          <a:lstStyle/>
          <a:p>
            <a:r>
              <a:rPr lang="en-US" sz="3200" b="0" i="0" dirty="0">
                <a:solidFill>
                  <a:srgbClr val="000000"/>
                </a:solidFill>
                <a:effectLst/>
              </a:rPr>
              <a:t>After scaling</a:t>
            </a:r>
            <a:endParaRPr lang="en-US" sz="3200" dirty="0"/>
          </a:p>
        </p:txBody>
      </p:sp>
      <p:sp>
        <p:nvSpPr>
          <p:cNvPr id="6" name="תיבת טקסט 5">
            <a:extLst>
              <a:ext uri="{FF2B5EF4-FFF2-40B4-BE49-F238E27FC236}">
                <a16:creationId xmlns:a16="http://schemas.microsoft.com/office/drawing/2014/main" id="{0FE1386D-0F79-09FE-DEF9-031BE34F62F7}"/>
              </a:ext>
            </a:extLst>
          </p:cNvPr>
          <p:cNvSpPr txBox="1"/>
          <p:nvPr/>
        </p:nvSpPr>
        <p:spPr>
          <a:xfrm>
            <a:off x="386715" y="1091867"/>
            <a:ext cx="11418570" cy="923330"/>
          </a:xfrm>
          <a:prstGeom prst="rect">
            <a:avLst/>
          </a:prstGeom>
          <a:noFill/>
        </p:spPr>
        <p:txBody>
          <a:bodyPr wrap="square">
            <a:spAutoFit/>
          </a:bodyPr>
          <a:lstStyle/>
          <a:p>
            <a:r>
              <a:rPr lang="en-US"/>
              <a:t>After scaling the data, we retrained the model and evaluated its performance to assess if there was any improvement in the score results.</a:t>
            </a:r>
          </a:p>
          <a:p>
            <a:r>
              <a:rPr lang="en-US"/>
              <a:t>Unfortunately, despite our efforts, we did not observe any significant improvement in the model's performance</a:t>
            </a:r>
            <a:endParaRPr lang="en-US" dirty="0"/>
          </a:p>
        </p:txBody>
      </p:sp>
      <p:sp>
        <p:nvSpPr>
          <p:cNvPr id="16" name="תיבת טקסט 15">
            <a:extLst>
              <a:ext uri="{FF2B5EF4-FFF2-40B4-BE49-F238E27FC236}">
                <a16:creationId xmlns:a16="http://schemas.microsoft.com/office/drawing/2014/main" id="{B34D36D5-524E-A4C0-F089-141F3824AF31}"/>
              </a:ext>
            </a:extLst>
          </p:cNvPr>
          <p:cNvSpPr txBox="1"/>
          <p:nvPr/>
        </p:nvSpPr>
        <p:spPr>
          <a:xfrm>
            <a:off x="3034393" y="3788383"/>
            <a:ext cx="574999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rPr>
              <a:t>Support Vector Machine R2 Score Normalized R-squared: 0.588</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9" name="תיבת טקסט 18">
            <a:extLst>
              <a:ext uri="{FF2B5EF4-FFF2-40B4-BE49-F238E27FC236}">
                <a16:creationId xmlns:a16="http://schemas.microsoft.com/office/drawing/2014/main" id="{82EED447-D0D6-244D-4DCA-B880FB948E5A}"/>
              </a:ext>
            </a:extLst>
          </p:cNvPr>
          <p:cNvSpPr txBox="1"/>
          <p:nvPr/>
        </p:nvSpPr>
        <p:spPr>
          <a:xfrm>
            <a:off x="3155691" y="2782669"/>
            <a:ext cx="6545425" cy="646331"/>
          </a:xfrm>
          <a:prstGeom prst="rect">
            <a:avLst/>
          </a:prstGeom>
          <a:noFill/>
        </p:spPr>
        <p:txBody>
          <a:bodyPr wrap="square">
            <a:spAutoFit/>
          </a:bodyPr>
          <a:lstStyle/>
          <a:p>
            <a:pPr lvl="0" eaLnBrk="0" fontAlgn="base" hangingPunct="0">
              <a:spcBef>
                <a:spcPct val="0"/>
              </a:spcBef>
              <a:spcAft>
                <a:spcPct val="0"/>
              </a:spcAft>
            </a:pPr>
            <a:r>
              <a:rPr kumimoji="0" lang="en-US" altLang="en-US" sz="1800" b="0" i="0" u="none" strike="noStrike" cap="none" normalizeH="0" baseline="0" dirty="0">
                <a:ln>
                  <a:noFill/>
                </a:ln>
                <a:solidFill>
                  <a:srgbClr val="000000"/>
                </a:solidFill>
                <a:effectLst/>
                <a:latin typeface="Courier New" panose="02070309020205020404" pitchFamily="49" charset="0"/>
              </a:rPr>
              <a:t>Random Forest Model R2 Score</a:t>
            </a:r>
          </a:p>
          <a:p>
            <a:pPr lvl="0" eaLnBrk="0" fontAlgn="base" hangingPunct="0">
              <a:spcBef>
                <a:spcPct val="0"/>
              </a:spcBef>
              <a:spcAft>
                <a:spcPct val="0"/>
              </a:spcAft>
            </a:pPr>
            <a:r>
              <a:rPr kumimoji="0" lang="en-US" altLang="en-US" sz="1800" b="0" i="0" u="none" strike="noStrike" cap="none" normalizeH="0" baseline="0" dirty="0" err="1">
                <a:ln>
                  <a:noFill/>
                </a:ln>
                <a:solidFill>
                  <a:srgbClr val="000000"/>
                </a:solidFill>
                <a:effectLst/>
                <a:latin typeface="Courier New" panose="02070309020205020404" pitchFamily="49" charset="0"/>
              </a:rPr>
              <a:t>Normalizd</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lang="en-US" altLang="en-US" sz="1800" dirty="0" err="1">
                <a:solidFill>
                  <a:srgbClr val="000000"/>
                </a:solidFill>
                <a:latin typeface="Courier New" panose="02070309020205020404" pitchFamily="49" charset="0"/>
              </a:rPr>
              <a:t>R</a:t>
            </a:r>
            <a:r>
              <a:rPr kumimoji="0" lang="en-US" altLang="en-US" sz="1800" b="0" i="0" u="none" strike="noStrike" cap="none" normalizeH="0" baseline="0" dirty="0" err="1">
                <a:ln>
                  <a:noFill/>
                </a:ln>
                <a:solidFill>
                  <a:srgbClr val="000000"/>
                </a:solidFill>
                <a:effectLst/>
                <a:latin typeface="Courier New" panose="02070309020205020404" pitchFamily="49" charset="0"/>
              </a:rPr>
              <a:t>squared</a:t>
            </a:r>
            <a:r>
              <a:rPr kumimoji="0" lang="en-US" altLang="en-US" sz="1800" b="0" i="0" u="none" strike="noStrike" cap="none" normalizeH="0" baseline="0" dirty="0">
                <a:ln>
                  <a:noFill/>
                </a:ln>
                <a:solidFill>
                  <a:srgbClr val="000000"/>
                </a:solidFill>
                <a:effectLst/>
                <a:latin typeface="Courier New" panose="02070309020205020404" pitchFamily="49" charset="0"/>
              </a:rPr>
              <a:t>: 0.7522</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23" name="תיבת טקסט 22">
            <a:extLst>
              <a:ext uri="{FF2B5EF4-FFF2-40B4-BE49-F238E27FC236}">
                <a16:creationId xmlns:a16="http://schemas.microsoft.com/office/drawing/2014/main" id="{21D9D15D-F491-5248-444E-820A670129AE}"/>
              </a:ext>
            </a:extLst>
          </p:cNvPr>
          <p:cNvSpPr txBox="1"/>
          <p:nvPr/>
        </p:nvSpPr>
        <p:spPr>
          <a:xfrm>
            <a:off x="3155691" y="4879020"/>
            <a:ext cx="6139542"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rPr>
              <a:t>Decision Tree Model R2 Score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rPr>
              <a:t>Normalized R-squared: 0.575</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4858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מציין מיקום של מספר שקופית 16">
            <a:extLst>
              <a:ext uri="{FF2B5EF4-FFF2-40B4-BE49-F238E27FC236}">
                <a16:creationId xmlns:a16="http://schemas.microsoft.com/office/drawing/2014/main" id="{8E5B46F3-1B0B-5167-D617-77EBE967B50A}"/>
              </a:ext>
            </a:extLst>
          </p:cNvPr>
          <p:cNvSpPr>
            <a:spLocks noGrp="1"/>
          </p:cNvSpPr>
          <p:nvPr>
            <p:ph type="sldNum" sz="quarter" idx="12"/>
          </p:nvPr>
        </p:nvSpPr>
        <p:spPr/>
        <p:txBody>
          <a:bodyPr/>
          <a:lstStyle/>
          <a:p>
            <a:fld id="{A49DFD55-3C28-40EF-9E31-A92D2E4017FF}" type="slidenum">
              <a:rPr lang="en-US" smtClean="0"/>
              <a:pPr/>
              <a:t>27</a:t>
            </a:fld>
            <a:endParaRPr lang="en-US" dirty="0"/>
          </a:p>
        </p:txBody>
      </p:sp>
      <p:sp>
        <p:nvSpPr>
          <p:cNvPr id="21" name="Title 1">
            <a:extLst>
              <a:ext uri="{FF2B5EF4-FFF2-40B4-BE49-F238E27FC236}">
                <a16:creationId xmlns:a16="http://schemas.microsoft.com/office/drawing/2014/main" id="{19CB88F9-E7FD-BBFA-64A5-F539DF9A7F7D}"/>
              </a:ext>
            </a:extLst>
          </p:cNvPr>
          <p:cNvSpPr>
            <a:spLocks noGrp="1"/>
          </p:cNvSpPr>
          <p:nvPr>
            <p:ph type="title"/>
          </p:nvPr>
        </p:nvSpPr>
        <p:spPr>
          <a:xfrm>
            <a:off x="1560512" y="30480"/>
            <a:ext cx="8421688" cy="1325563"/>
          </a:xfrm>
        </p:spPr>
        <p:txBody>
          <a:bodyPr>
            <a:normAutofit/>
          </a:bodyPr>
          <a:lstStyle/>
          <a:p>
            <a:r>
              <a:rPr lang="en-US" sz="3200" dirty="0"/>
              <a:t>Checking the machine</a:t>
            </a:r>
          </a:p>
        </p:txBody>
      </p:sp>
      <p:sp>
        <p:nvSpPr>
          <p:cNvPr id="6" name="תיבת טקסט 5">
            <a:extLst>
              <a:ext uri="{FF2B5EF4-FFF2-40B4-BE49-F238E27FC236}">
                <a16:creationId xmlns:a16="http://schemas.microsoft.com/office/drawing/2014/main" id="{0FE1386D-0F79-09FE-DEF9-031BE34F62F7}"/>
              </a:ext>
            </a:extLst>
          </p:cNvPr>
          <p:cNvSpPr txBox="1"/>
          <p:nvPr/>
        </p:nvSpPr>
        <p:spPr>
          <a:xfrm>
            <a:off x="386715" y="1091867"/>
            <a:ext cx="11418570" cy="646331"/>
          </a:xfrm>
          <a:prstGeom prst="rect">
            <a:avLst/>
          </a:prstGeom>
          <a:noFill/>
        </p:spPr>
        <p:txBody>
          <a:bodyPr wrap="square">
            <a:spAutoFit/>
          </a:bodyPr>
          <a:lstStyle/>
          <a:p>
            <a:r>
              <a:rPr lang="en-US" dirty="0"/>
              <a:t>In this table, we can observe the predictions made by the machine learning model alongside the true values. It provides a comprehensive overview of how well the model performed in predicting the target variable</a:t>
            </a:r>
          </a:p>
        </p:txBody>
      </p:sp>
      <p:pic>
        <p:nvPicPr>
          <p:cNvPr id="3" name="תמונה 2">
            <a:extLst>
              <a:ext uri="{FF2B5EF4-FFF2-40B4-BE49-F238E27FC236}">
                <a16:creationId xmlns:a16="http://schemas.microsoft.com/office/drawing/2014/main" id="{C456B664-D8D3-A341-BC47-31B9FDDDE332}"/>
              </a:ext>
            </a:extLst>
          </p:cNvPr>
          <p:cNvPicPr>
            <a:picLocks noChangeAspect="1"/>
          </p:cNvPicPr>
          <p:nvPr/>
        </p:nvPicPr>
        <p:blipFill>
          <a:blip r:embed="rId2"/>
          <a:stretch>
            <a:fillRect/>
          </a:stretch>
        </p:blipFill>
        <p:spPr>
          <a:xfrm>
            <a:off x="1950098" y="1863054"/>
            <a:ext cx="8509308" cy="4493296"/>
          </a:xfrm>
          <a:prstGeom prst="rect">
            <a:avLst/>
          </a:prstGeom>
        </p:spPr>
      </p:pic>
    </p:spTree>
    <p:extLst>
      <p:ext uri="{BB962C8B-B14F-4D97-AF65-F5344CB8AC3E}">
        <p14:creationId xmlns:p14="http://schemas.microsoft.com/office/powerpoint/2010/main" val="2844194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מציין מיקום של מספר שקופית 16">
            <a:extLst>
              <a:ext uri="{FF2B5EF4-FFF2-40B4-BE49-F238E27FC236}">
                <a16:creationId xmlns:a16="http://schemas.microsoft.com/office/drawing/2014/main" id="{8E5B46F3-1B0B-5167-D617-77EBE967B50A}"/>
              </a:ext>
            </a:extLst>
          </p:cNvPr>
          <p:cNvSpPr>
            <a:spLocks noGrp="1"/>
          </p:cNvSpPr>
          <p:nvPr>
            <p:ph type="sldNum" sz="quarter" idx="12"/>
          </p:nvPr>
        </p:nvSpPr>
        <p:spPr/>
        <p:txBody>
          <a:bodyPr/>
          <a:lstStyle/>
          <a:p>
            <a:fld id="{A49DFD55-3C28-40EF-9E31-A92D2E4017FF}" type="slidenum">
              <a:rPr lang="en-US" smtClean="0"/>
              <a:pPr/>
              <a:t>28</a:t>
            </a:fld>
            <a:endParaRPr lang="en-US" dirty="0"/>
          </a:p>
        </p:txBody>
      </p:sp>
      <p:sp>
        <p:nvSpPr>
          <p:cNvPr id="21" name="Title 1">
            <a:extLst>
              <a:ext uri="{FF2B5EF4-FFF2-40B4-BE49-F238E27FC236}">
                <a16:creationId xmlns:a16="http://schemas.microsoft.com/office/drawing/2014/main" id="{19CB88F9-E7FD-BBFA-64A5-F539DF9A7F7D}"/>
              </a:ext>
            </a:extLst>
          </p:cNvPr>
          <p:cNvSpPr>
            <a:spLocks noGrp="1"/>
          </p:cNvSpPr>
          <p:nvPr>
            <p:ph type="title"/>
          </p:nvPr>
        </p:nvSpPr>
        <p:spPr>
          <a:xfrm>
            <a:off x="1560512" y="30480"/>
            <a:ext cx="8421688" cy="1325563"/>
          </a:xfrm>
        </p:spPr>
        <p:txBody>
          <a:bodyPr>
            <a:normAutofit/>
          </a:bodyPr>
          <a:lstStyle/>
          <a:p>
            <a:r>
              <a:rPr lang="en-US" sz="3200" dirty="0"/>
              <a:t>Checking the machine</a:t>
            </a:r>
          </a:p>
        </p:txBody>
      </p:sp>
      <p:sp>
        <p:nvSpPr>
          <p:cNvPr id="6" name="תיבת טקסט 5">
            <a:extLst>
              <a:ext uri="{FF2B5EF4-FFF2-40B4-BE49-F238E27FC236}">
                <a16:creationId xmlns:a16="http://schemas.microsoft.com/office/drawing/2014/main" id="{0FE1386D-0F79-09FE-DEF9-031BE34F62F7}"/>
              </a:ext>
            </a:extLst>
          </p:cNvPr>
          <p:cNvSpPr txBox="1"/>
          <p:nvPr/>
        </p:nvSpPr>
        <p:spPr>
          <a:xfrm>
            <a:off x="386715" y="1091867"/>
            <a:ext cx="11418570" cy="1477328"/>
          </a:xfrm>
          <a:prstGeom prst="rect">
            <a:avLst/>
          </a:prstGeom>
          <a:noFill/>
        </p:spPr>
        <p:txBody>
          <a:bodyPr wrap="square">
            <a:spAutoFit/>
          </a:bodyPr>
          <a:lstStyle/>
          <a:p>
            <a:r>
              <a:rPr lang="en-US" dirty="0"/>
              <a:t>The graph illustrates the distribution of all the values in our dataset in comparison to the model's predictions. The graph provides a visual representation of the data.</a:t>
            </a:r>
          </a:p>
          <a:p>
            <a:r>
              <a:rPr lang="en-US" dirty="0"/>
              <a:t>The scatter plots show the relationship between the true values (y_test1) and the predicted values (Rfm_pred1, Svm_pred1, </a:t>
            </a:r>
            <a:r>
              <a:rPr lang="en-US" dirty="0" err="1"/>
              <a:t>Dt</a:t>
            </a:r>
            <a:r>
              <a:rPr lang="en-US" err="1"/>
              <a:t>_</a:t>
            </a:r>
            <a:r>
              <a:rPr lang="en-US"/>
              <a:t>pred1) </a:t>
            </a:r>
            <a:r>
              <a:rPr lang="en-US" dirty="0"/>
              <a:t>for each model. The x-axis and y-axis are both displayed on a logarithmic scale. The blue line represents a perfect prediction, where the true values and predicted values are equal. </a:t>
            </a:r>
          </a:p>
        </p:txBody>
      </p:sp>
      <p:pic>
        <p:nvPicPr>
          <p:cNvPr id="4" name="תמונה 3">
            <a:extLst>
              <a:ext uri="{FF2B5EF4-FFF2-40B4-BE49-F238E27FC236}">
                <a16:creationId xmlns:a16="http://schemas.microsoft.com/office/drawing/2014/main" id="{46FF3355-0255-A662-F68F-C5626F545C81}"/>
              </a:ext>
            </a:extLst>
          </p:cNvPr>
          <p:cNvPicPr>
            <a:picLocks noChangeAspect="1"/>
          </p:cNvPicPr>
          <p:nvPr/>
        </p:nvPicPr>
        <p:blipFill>
          <a:blip r:embed="rId2"/>
          <a:stretch>
            <a:fillRect/>
          </a:stretch>
        </p:blipFill>
        <p:spPr>
          <a:xfrm>
            <a:off x="343536" y="3023118"/>
            <a:ext cx="10855639" cy="3333232"/>
          </a:xfrm>
          <a:prstGeom prst="rect">
            <a:avLst/>
          </a:prstGeom>
        </p:spPr>
      </p:pic>
    </p:spTree>
    <p:extLst>
      <p:ext uri="{BB962C8B-B14F-4D97-AF65-F5344CB8AC3E}">
        <p14:creationId xmlns:p14="http://schemas.microsoft.com/office/powerpoint/2010/main" val="3241765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מציין מיקום של מספר שקופית 16">
            <a:extLst>
              <a:ext uri="{FF2B5EF4-FFF2-40B4-BE49-F238E27FC236}">
                <a16:creationId xmlns:a16="http://schemas.microsoft.com/office/drawing/2014/main" id="{8E5B46F3-1B0B-5167-D617-77EBE967B50A}"/>
              </a:ext>
            </a:extLst>
          </p:cNvPr>
          <p:cNvSpPr>
            <a:spLocks noGrp="1"/>
          </p:cNvSpPr>
          <p:nvPr>
            <p:ph type="sldNum" sz="quarter" idx="12"/>
          </p:nvPr>
        </p:nvSpPr>
        <p:spPr/>
        <p:txBody>
          <a:bodyPr/>
          <a:lstStyle/>
          <a:p>
            <a:fld id="{A49DFD55-3C28-40EF-9E31-A92D2E4017FF}" type="slidenum">
              <a:rPr lang="en-US" smtClean="0"/>
              <a:pPr/>
              <a:t>29</a:t>
            </a:fld>
            <a:endParaRPr lang="en-US" dirty="0"/>
          </a:p>
        </p:txBody>
      </p:sp>
      <p:sp>
        <p:nvSpPr>
          <p:cNvPr id="21" name="Title 1">
            <a:extLst>
              <a:ext uri="{FF2B5EF4-FFF2-40B4-BE49-F238E27FC236}">
                <a16:creationId xmlns:a16="http://schemas.microsoft.com/office/drawing/2014/main" id="{19CB88F9-E7FD-BBFA-64A5-F539DF9A7F7D}"/>
              </a:ext>
            </a:extLst>
          </p:cNvPr>
          <p:cNvSpPr>
            <a:spLocks noGrp="1"/>
          </p:cNvSpPr>
          <p:nvPr>
            <p:ph type="title"/>
          </p:nvPr>
        </p:nvSpPr>
        <p:spPr>
          <a:xfrm>
            <a:off x="1560512" y="30480"/>
            <a:ext cx="8421688" cy="1325563"/>
          </a:xfrm>
        </p:spPr>
        <p:txBody>
          <a:bodyPr>
            <a:normAutofit/>
          </a:bodyPr>
          <a:lstStyle/>
          <a:p>
            <a:r>
              <a:rPr lang="en-US" sz="3200" dirty="0"/>
              <a:t>Conclusions</a:t>
            </a:r>
          </a:p>
        </p:txBody>
      </p:sp>
      <p:sp>
        <p:nvSpPr>
          <p:cNvPr id="6" name="תיבת טקסט 5">
            <a:extLst>
              <a:ext uri="{FF2B5EF4-FFF2-40B4-BE49-F238E27FC236}">
                <a16:creationId xmlns:a16="http://schemas.microsoft.com/office/drawing/2014/main" id="{0FE1386D-0F79-09FE-DEF9-031BE34F62F7}"/>
              </a:ext>
            </a:extLst>
          </p:cNvPr>
          <p:cNvSpPr txBox="1"/>
          <p:nvPr/>
        </p:nvSpPr>
        <p:spPr>
          <a:xfrm>
            <a:off x="386715" y="1091867"/>
            <a:ext cx="11418570" cy="5632311"/>
          </a:xfrm>
          <a:prstGeom prst="rect">
            <a:avLst/>
          </a:prstGeom>
          <a:noFill/>
        </p:spPr>
        <p:txBody>
          <a:bodyPr wrap="square">
            <a:spAutoFit/>
          </a:bodyPr>
          <a:lstStyle/>
          <a:p>
            <a:r>
              <a:rPr lang="en-US" dirty="0"/>
              <a:t>In conclusion, our research demonstrates that it is possible to predict the popularity of  English tutors on the </a:t>
            </a:r>
            <a:r>
              <a:rPr lang="en-US" dirty="0" err="1"/>
              <a:t>Preply</a:t>
            </a:r>
            <a:r>
              <a:rPr lang="en-US" dirty="0"/>
              <a:t> platform with a high success rate (above 75%)</a:t>
            </a:r>
          </a:p>
          <a:p>
            <a:endParaRPr lang="en-US" dirty="0"/>
          </a:p>
          <a:p>
            <a:pPr marL="285750" indent="-285750">
              <a:buFont typeface="Arial" panose="020B0604020202020204" pitchFamily="34" charset="0"/>
              <a:buChar char="•"/>
            </a:pPr>
            <a:r>
              <a:rPr lang="en-US" dirty="0"/>
              <a:t>Feature Importance: Through our analysis, we determined that the "Number of Lessons" was the most influential feature in predicting the popularity of English tutors</a:t>
            </a:r>
          </a:p>
          <a:p>
            <a:pPr marL="285750" indent="-285750">
              <a:buFont typeface="Arial" panose="020B0604020202020204" pitchFamily="34" charset="0"/>
              <a:buChar char="•"/>
            </a:pPr>
            <a:r>
              <a:rPr lang="en-US" dirty="0"/>
              <a:t>Surprisingly, the "Price" and "Response Time" columns did not exhibit a strong correlation with the target column, contrary to our initial expectations. </a:t>
            </a:r>
          </a:p>
          <a:p>
            <a:pPr marL="285750" indent="-285750">
              <a:buFont typeface="Arial" panose="020B0604020202020204" pitchFamily="34" charset="0"/>
              <a:buChar char="•"/>
            </a:pPr>
            <a:r>
              <a:rPr lang="en-US" dirty="0"/>
              <a:t> ML Performance: Among the algorithms we experimented with, the Random Forest model yielded the highest R2 score</a:t>
            </a:r>
          </a:p>
          <a:p>
            <a:pPr marL="285750" indent="-285750">
              <a:buFont typeface="Arial" panose="020B0604020202020204" pitchFamily="34" charset="0"/>
              <a:buChar char="•"/>
            </a:pPr>
            <a:r>
              <a:rPr lang="en-US" dirty="0"/>
              <a:t>Importance of Data Preprocessing: Data preprocessing steps ensure that the data is appropriately prepared and can be effectively utilized by the algorithms</a:t>
            </a:r>
          </a:p>
          <a:p>
            <a:pPr marL="285750" indent="-285750">
              <a:buFont typeface="Arial" panose="020B0604020202020204" pitchFamily="34" charset="0"/>
              <a:buChar char="•"/>
            </a:pPr>
            <a:r>
              <a:rPr lang="en-US" dirty="0"/>
              <a:t>Further Exploration: While our analysis focused on the specific task of predicting popularity on the </a:t>
            </a:r>
            <a:r>
              <a:rPr lang="en-US" dirty="0" err="1"/>
              <a:t>Preply</a:t>
            </a:r>
            <a:r>
              <a:rPr lang="en-US" dirty="0"/>
              <a:t> platform, there are opportunities for further exploration and research</a:t>
            </a:r>
          </a:p>
          <a:p>
            <a:endParaRPr lang="en-US" dirty="0"/>
          </a:p>
          <a:p>
            <a:endParaRPr lang="en-US" dirty="0"/>
          </a:p>
          <a:p>
            <a:r>
              <a:rPr lang="en-US" dirty="0"/>
              <a:t>This project has been challenging and enlightening, providing valuable insights into data science. We gained a deeper understanding of data preprocessing, feature engineering, exploratory data analysis, model evaluation, and machine learning techniques. We look forward to applying these skills to future projects and expanding our knowledge in this domain.</a:t>
            </a:r>
          </a:p>
          <a:p>
            <a:endParaRPr lang="en-US" dirty="0"/>
          </a:p>
        </p:txBody>
      </p:sp>
    </p:spTree>
    <p:extLst>
      <p:ext uri="{BB962C8B-B14F-4D97-AF65-F5344CB8AC3E}">
        <p14:creationId xmlns:p14="http://schemas.microsoft.com/office/powerpoint/2010/main" val="398746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90F264-B78E-E5A2-41B5-E9BEAEF41776}"/>
              </a:ext>
            </a:extLst>
          </p:cNvPr>
          <p:cNvSpPr>
            <a:spLocks noGrp="1"/>
          </p:cNvSpPr>
          <p:nvPr>
            <p:ph type="title"/>
          </p:nvPr>
        </p:nvSpPr>
        <p:spPr/>
        <p:txBody>
          <a:bodyPr>
            <a:normAutofit/>
          </a:bodyPr>
          <a:lstStyle/>
          <a:p>
            <a:r>
              <a:rPr lang="en-US" sz="3200" dirty="0"/>
              <a:t>Data sources</a:t>
            </a:r>
            <a:r>
              <a:rPr lang="he-IL" sz="3200" dirty="0"/>
              <a:t> </a:t>
            </a:r>
            <a:r>
              <a:rPr lang="en-US" sz="3200" dirty="0"/>
              <a:t>and acquisition</a:t>
            </a:r>
          </a:p>
        </p:txBody>
      </p:sp>
      <p:sp>
        <p:nvSpPr>
          <p:cNvPr id="15" name="מציין מיקום של תאריך 14">
            <a:extLst>
              <a:ext uri="{FF2B5EF4-FFF2-40B4-BE49-F238E27FC236}">
                <a16:creationId xmlns:a16="http://schemas.microsoft.com/office/drawing/2014/main" id="{FCC2598E-4316-5B67-E6AD-083B01B85560}"/>
              </a:ext>
            </a:extLst>
          </p:cNvPr>
          <p:cNvSpPr>
            <a:spLocks noGrp="1"/>
          </p:cNvSpPr>
          <p:nvPr>
            <p:ph type="dt" sz="half" idx="10"/>
          </p:nvPr>
        </p:nvSpPr>
        <p:spPr/>
        <p:txBody>
          <a:bodyPr/>
          <a:lstStyle/>
          <a:p>
            <a:r>
              <a:rPr lang="en-US"/>
              <a:t>20XX</a:t>
            </a:r>
            <a:endParaRPr lang="en-US" dirty="0"/>
          </a:p>
        </p:txBody>
      </p:sp>
      <p:sp>
        <p:nvSpPr>
          <p:cNvPr id="16" name="מציין מיקום של כותרת תחתונה 15">
            <a:extLst>
              <a:ext uri="{FF2B5EF4-FFF2-40B4-BE49-F238E27FC236}">
                <a16:creationId xmlns:a16="http://schemas.microsoft.com/office/drawing/2014/main" id="{BD7EBF61-8623-2DBA-6A70-7EA03C81651F}"/>
              </a:ext>
            </a:extLst>
          </p:cNvPr>
          <p:cNvSpPr>
            <a:spLocks noGrp="1"/>
          </p:cNvSpPr>
          <p:nvPr>
            <p:ph type="ftr" sz="quarter" idx="11"/>
          </p:nvPr>
        </p:nvSpPr>
        <p:spPr/>
        <p:txBody>
          <a:bodyPr/>
          <a:lstStyle/>
          <a:p>
            <a:r>
              <a:rPr lang="en-US"/>
              <a:t>PRESENTATION TITLE</a:t>
            </a:r>
            <a:endParaRPr lang="en-US" dirty="0"/>
          </a:p>
        </p:txBody>
      </p:sp>
      <p:sp>
        <p:nvSpPr>
          <p:cNvPr id="17" name="מציין מיקום של מספר שקופית 16">
            <a:extLst>
              <a:ext uri="{FF2B5EF4-FFF2-40B4-BE49-F238E27FC236}">
                <a16:creationId xmlns:a16="http://schemas.microsoft.com/office/drawing/2014/main" id="{4F78FB3B-FE92-DD44-087B-3E937A46C31B}"/>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18" name="תיבת טקסט 17">
            <a:extLst>
              <a:ext uri="{FF2B5EF4-FFF2-40B4-BE49-F238E27FC236}">
                <a16:creationId xmlns:a16="http://schemas.microsoft.com/office/drawing/2014/main" id="{4DB5DDB6-F41E-ECF4-BD2F-08E04EB99B25}"/>
              </a:ext>
            </a:extLst>
          </p:cNvPr>
          <p:cNvSpPr txBox="1"/>
          <p:nvPr/>
        </p:nvSpPr>
        <p:spPr>
          <a:xfrm>
            <a:off x="838200" y="2217740"/>
            <a:ext cx="842168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We used the Website </a:t>
            </a:r>
            <a:r>
              <a:rPr lang="en-US" dirty="0">
                <a:hlinkClick r:id="rId2"/>
              </a:rPr>
              <a:t>www.preply.com</a:t>
            </a:r>
            <a:endParaRPr lang="en-US" dirty="0"/>
          </a:p>
          <a:p>
            <a:pPr marL="285750" indent="-285750">
              <a:buFont typeface="Arial" panose="020B0604020202020204" pitchFamily="34" charset="0"/>
              <a:buChar char="•"/>
            </a:pPr>
            <a:r>
              <a:rPr lang="en-US" dirty="0"/>
              <a:t>Trough Crawling,</a:t>
            </a:r>
            <a:r>
              <a:rPr lang="he-IL" dirty="0"/>
              <a:t> </a:t>
            </a:r>
            <a:r>
              <a:rPr lang="en-US" dirty="0"/>
              <a:t> we extracted the links to each tutor page and then the  desired data of each tutor</a:t>
            </a:r>
          </a:p>
          <a:p>
            <a:pPr marL="285750" indent="-285750">
              <a:buFont typeface="Arial" panose="020B0604020202020204" pitchFamily="34" charset="0"/>
              <a:buChar char="•"/>
            </a:pPr>
            <a:r>
              <a:rPr lang="en-US" dirty="0"/>
              <a:t>On the </a:t>
            </a:r>
            <a:r>
              <a:rPr lang="en-US" dirty="0" err="1"/>
              <a:t>Preply</a:t>
            </a:r>
            <a:r>
              <a:rPr lang="en-US" dirty="0"/>
              <a:t> platform, there is a comprehensive list of online English tutors. Each page contains profiles of 10 tutors, with approximately 1500 pages in total.</a:t>
            </a:r>
          </a:p>
          <a:p>
            <a:pPr marL="285750" indent="-285750">
              <a:buFont typeface="Arial" panose="020B0604020202020204" pitchFamily="34" charset="0"/>
              <a:buChar char="•"/>
            </a:pPr>
            <a:r>
              <a:rPr lang="en-US" dirty="0"/>
              <a:t>Our Scraper systematically navigates through each page, accessing individual tutor profile cards, and extracts the necessary information. </a:t>
            </a:r>
          </a:p>
          <a:p>
            <a:pPr marL="285750" indent="-285750">
              <a:buFont typeface="Arial" panose="020B0604020202020204" pitchFamily="34" charset="0"/>
              <a:buChar char="•"/>
            </a:pPr>
            <a:r>
              <a:rPr lang="en-US" dirty="0"/>
              <a:t>To ensure data integrity and as a precautionary measure against potential failures, our system periodically saves the current information onto a CSV file after processing every 100 tutors.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28412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3918857" y="2733871"/>
            <a:ext cx="7305869" cy="1623525"/>
          </a:xfrm>
        </p:spPr>
        <p:txBody>
          <a:bodyPr>
            <a:normAutofit/>
          </a:bodyPr>
          <a:lstStyle/>
          <a:p>
            <a:pPr algn="ctr"/>
            <a:r>
              <a:rPr lang="en-US" sz="4400" dirty="0"/>
              <a:t>Thank you for watching </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30</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מציין מיקום של תאריך 14">
            <a:extLst>
              <a:ext uri="{FF2B5EF4-FFF2-40B4-BE49-F238E27FC236}">
                <a16:creationId xmlns:a16="http://schemas.microsoft.com/office/drawing/2014/main" id="{FCC2598E-4316-5B67-E6AD-083B01B85560}"/>
              </a:ext>
            </a:extLst>
          </p:cNvPr>
          <p:cNvSpPr>
            <a:spLocks noGrp="1"/>
          </p:cNvSpPr>
          <p:nvPr>
            <p:ph type="dt" sz="half" idx="10"/>
          </p:nvPr>
        </p:nvSpPr>
        <p:spPr/>
        <p:txBody>
          <a:bodyPr/>
          <a:lstStyle/>
          <a:p>
            <a:r>
              <a:rPr lang="en-US"/>
              <a:t>20XX</a:t>
            </a:r>
            <a:endParaRPr lang="en-US" dirty="0"/>
          </a:p>
        </p:txBody>
      </p:sp>
      <p:sp>
        <p:nvSpPr>
          <p:cNvPr id="16" name="מציין מיקום של כותרת תחתונה 15">
            <a:extLst>
              <a:ext uri="{FF2B5EF4-FFF2-40B4-BE49-F238E27FC236}">
                <a16:creationId xmlns:a16="http://schemas.microsoft.com/office/drawing/2014/main" id="{BD7EBF61-8623-2DBA-6A70-7EA03C81651F}"/>
              </a:ext>
            </a:extLst>
          </p:cNvPr>
          <p:cNvSpPr>
            <a:spLocks noGrp="1"/>
          </p:cNvSpPr>
          <p:nvPr>
            <p:ph type="ftr" sz="quarter" idx="11"/>
          </p:nvPr>
        </p:nvSpPr>
        <p:spPr/>
        <p:txBody>
          <a:bodyPr/>
          <a:lstStyle/>
          <a:p>
            <a:r>
              <a:rPr lang="en-US"/>
              <a:t>PRESENTATION TITLE</a:t>
            </a:r>
            <a:endParaRPr lang="en-US" dirty="0"/>
          </a:p>
        </p:txBody>
      </p:sp>
      <p:sp>
        <p:nvSpPr>
          <p:cNvPr id="17" name="מציין מיקום של מספר שקופית 16">
            <a:extLst>
              <a:ext uri="{FF2B5EF4-FFF2-40B4-BE49-F238E27FC236}">
                <a16:creationId xmlns:a16="http://schemas.microsoft.com/office/drawing/2014/main" id="{4F78FB3B-FE92-DD44-087B-3E937A46C31B}"/>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18" name="תיבת טקסט 17">
            <a:extLst>
              <a:ext uri="{FF2B5EF4-FFF2-40B4-BE49-F238E27FC236}">
                <a16:creationId xmlns:a16="http://schemas.microsoft.com/office/drawing/2014/main" id="{4DB5DDB6-F41E-ECF4-BD2F-08E04EB99B25}"/>
              </a:ext>
            </a:extLst>
          </p:cNvPr>
          <p:cNvSpPr txBox="1"/>
          <p:nvPr/>
        </p:nvSpPr>
        <p:spPr>
          <a:xfrm>
            <a:off x="838200" y="2304661"/>
            <a:ext cx="842168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Name: The name of the tutor</a:t>
            </a:r>
          </a:p>
          <a:p>
            <a:pPr marL="285750" indent="-285750">
              <a:buFont typeface="Arial" panose="020B0604020202020204" pitchFamily="34" charset="0"/>
              <a:buChar char="•"/>
            </a:pPr>
            <a:r>
              <a:rPr lang="en-US" dirty="0"/>
              <a:t>Country: The tutor's country of origin</a:t>
            </a:r>
          </a:p>
          <a:p>
            <a:pPr marL="285750" indent="-285750">
              <a:buFont typeface="Arial" panose="020B0604020202020204" pitchFamily="34" charset="0"/>
              <a:buChar char="•"/>
            </a:pPr>
            <a:r>
              <a:rPr lang="en-US" dirty="0"/>
              <a:t>English Level: The level of English proficiency of the tutor</a:t>
            </a:r>
          </a:p>
          <a:p>
            <a:pPr marL="285750" indent="-285750">
              <a:buFont typeface="Arial" panose="020B0604020202020204" pitchFamily="34" charset="0"/>
              <a:buChar char="•"/>
            </a:pPr>
            <a:r>
              <a:rPr lang="en-US" dirty="0"/>
              <a:t>Price: The specified fee for tutoring services</a:t>
            </a:r>
          </a:p>
          <a:p>
            <a:pPr marL="285750" indent="-285750">
              <a:buFont typeface="Arial" panose="020B0604020202020204" pitchFamily="34" charset="0"/>
              <a:buChar char="•"/>
            </a:pPr>
            <a:r>
              <a:rPr lang="en-US" dirty="0"/>
              <a:t>Diploma: The educational degree accredited by the website</a:t>
            </a:r>
          </a:p>
          <a:p>
            <a:pPr marL="285750" indent="-285750">
              <a:buFont typeface="Arial" panose="020B0604020202020204" pitchFamily="34" charset="0"/>
              <a:buChar char="•"/>
            </a:pPr>
            <a:r>
              <a:rPr lang="en-US" dirty="0"/>
              <a:t>Certificate: The certification recognized and approved by the website</a:t>
            </a:r>
          </a:p>
          <a:p>
            <a:pPr marL="285750" indent="-285750">
              <a:buFont typeface="Arial" panose="020B0604020202020204" pitchFamily="34" charset="0"/>
              <a:buChar char="•"/>
            </a:pPr>
            <a:r>
              <a:rPr lang="en-US" dirty="0"/>
              <a:t>Response Time: The average time taken by the tutor to respond</a:t>
            </a:r>
          </a:p>
          <a:p>
            <a:pPr marL="285750" indent="-285750">
              <a:buFont typeface="Arial" panose="020B0604020202020204" pitchFamily="34" charset="0"/>
              <a:buChar char="•"/>
            </a:pPr>
            <a:r>
              <a:rPr lang="en-US" dirty="0"/>
              <a:t>Number Of Lessons: The total number of lessons conducted by the tutor.</a:t>
            </a:r>
          </a:p>
          <a:p>
            <a:pPr marL="285750" indent="-285750">
              <a:buFont typeface="Arial" panose="020B0604020202020204" pitchFamily="34" charset="0"/>
              <a:buChar char="•"/>
            </a:pPr>
            <a:r>
              <a:rPr lang="en-US" dirty="0"/>
              <a:t>Stars: The rating awarded to the tutor based on student feedback</a:t>
            </a:r>
          </a:p>
          <a:p>
            <a:pPr marL="285750" indent="-285750">
              <a:buFont typeface="Arial" panose="020B0604020202020204" pitchFamily="34" charset="0"/>
              <a:buChar char="•"/>
            </a:pPr>
            <a:r>
              <a:rPr lang="en-US" dirty="0"/>
              <a:t>Reviews: The number of reviews received by the tutor.</a:t>
            </a:r>
          </a:p>
          <a:p>
            <a:pPr marL="285750" indent="-285750">
              <a:buFont typeface="Arial" panose="020B0604020202020204" pitchFamily="34" charset="0"/>
              <a:buChar char="•"/>
            </a:pPr>
            <a:r>
              <a:rPr lang="en-US" dirty="0"/>
              <a:t>Popularity Score: This column is not currently available on the website but is necessary for calculating the average score derived from the combination of star ratings and reviews.</a:t>
            </a:r>
          </a:p>
        </p:txBody>
      </p:sp>
      <p:sp>
        <p:nvSpPr>
          <p:cNvPr id="4" name="כותרת 3">
            <a:extLst>
              <a:ext uri="{FF2B5EF4-FFF2-40B4-BE49-F238E27FC236}">
                <a16:creationId xmlns:a16="http://schemas.microsoft.com/office/drawing/2014/main" id="{1DA31513-6111-C621-B7AC-B928E5C12A90}"/>
              </a:ext>
            </a:extLst>
          </p:cNvPr>
          <p:cNvSpPr>
            <a:spLocks noGrp="1"/>
          </p:cNvSpPr>
          <p:nvPr>
            <p:ph type="title"/>
          </p:nvPr>
        </p:nvSpPr>
        <p:spPr>
          <a:xfrm>
            <a:off x="-110040" y="752218"/>
            <a:ext cx="11463840" cy="1325563"/>
          </a:xfrm>
        </p:spPr>
        <p:txBody>
          <a:bodyPr>
            <a:normAutofit/>
          </a:bodyPr>
          <a:lstStyle/>
          <a:p>
            <a:r>
              <a:rPr lang="en-US" sz="3200" dirty="0"/>
              <a:t>Our dataset is made of the following columns:</a:t>
            </a:r>
          </a:p>
        </p:txBody>
      </p:sp>
    </p:spTree>
    <p:extLst>
      <p:ext uri="{BB962C8B-B14F-4D97-AF65-F5344CB8AC3E}">
        <p14:creationId xmlns:p14="http://schemas.microsoft.com/office/powerpoint/2010/main" val="118899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642511"/>
            <a:ext cx="5111750" cy="525237"/>
          </a:xfrm>
        </p:spPr>
        <p:txBody>
          <a:bodyPr>
            <a:noAutofit/>
          </a:bodyPr>
          <a:lstStyle/>
          <a:p>
            <a:r>
              <a:rPr lang="en-US" sz="3200" dirty="0"/>
              <a:t>About the site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381065" y="5130573"/>
            <a:ext cx="7248266" cy="1525588"/>
          </a:xfrm>
        </p:spPr>
        <p:txBody>
          <a:bodyPr>
            <a:normAutofit/>
          </a:bodyPr>
          <a:lstStyle/>
          <a:p>
            <a:r>
              <a:rPr lang="en-US" sz="1600" dirty="0" err="1"/>
              <a:t>Preply</a:t>
            </a:r>
            <a:r>
              <a:rPr lang="en-US" sz="1600" dirty="0"/>
              <a:t> is an online platform that facilitates global connections between students and tutors</a:t>
            </a:r>
            <a:endParaRPr lang="he-IL" sz="1600"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8" name="תמונה 7">
            <a:extLst>
              <a:ext uri="{FF2B5EF4-FFF2-40B4-BE49-F238E27FC236}">
                <a16:creationId xmlns:a16="http://schemas.microsoft.com/office/drawing/2014/main" id="{8025167F-7DF2-6467-7C2D-C4AD92C7BF1C}"/>
              </a:ext>
            </a:extLst>
          </p:cNvPr>
          <p:cNvPicPr>
            <a:picLocks noChangeAspect="1"/>
          </p:cNvPicPr>
          <p:nvPr/>
        </p:nvPicPr>
        <p:blipFill>
          <a:blip r:embed="rId2"/>
          <a:stretch>
            <a:fillRect/>
          </a:stretch>
        </p:blipFill>
        <p:spPr>
          <a:xfrm>
            <a:off x="576495" y="1487192"/>
            <a:ext cx="7052836" cy="3198077"/>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כותרת תחתונה 4">
            <a:extLst>
              <a:ext uri="{FF2B5EF4-FFF2-40B4-BE49-F238E27FC236}">
                <a16:creationId xmlns:a16="http://schemas.microsoft.com/office/drawing/2014/main" id="{6A5725CB-95BD-FF79-CC05-85A07D49A36A}"/>
              </a:ext>
            </a:extLst>
          </p:cNvPr>
          <p:cNvSpPr>
            <a:spLocks noGrp="1"/>
          </p:cNvSpPr>
          <p:nvPr>
            <p:ph type="ftr" sz="quarter" idx="11"/>
          </p:nvPr>
        </p:nvSpPr>
        <p:spPr/>
        <p:txBody>
          <a:bodyPr/>
          <a:lstStyle/>
          <a:p>
            <a:r>
              <a:rPr lang="en-US"/>
              <a:t>PRESENTATION TITLE</a:t>
            </a:r>
            <a:endParaRPr lang="en-US" dirty="0"/>
          </a:p>
        </p:txBody>
      </p:sp>
      <p:sp>
        <p:nvSpPr>
          <p:cNvPr id="6" name="מציין מיקום של מספר שקופית 5">
            <a:extLst>
              <a:ext uri="{FF2B5EF4-FFF2-40B4-BE49-F238E27FC236}">
                <a16:creationId xmlns:a16="http://schemas.microsoft.com/office/drawing/2014/main" id="{A0BF0740-7600-C436-EB39-7440C8F97372}"/>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8" name="תמונה 7">
            <a:extLst>
              <a:ext uri="{FF2B5EF4-FFF2-40B4-BE49-F238E27FC236}">
                <a16:creationId xmlns:a16="http://schemas.microsoft.com/office/drawing/2014/main" id="{22609C0A-B6D9-86D9-0C54-AABB9E1BBE13}"/>
              </a:ext>
            </a:extLst>
          </p:cNvPr>
          <p:cNvPicPr>
            <a:picLocks noChangeAspect="1"/>
          </p:cNvPicPr>
          <p:nvPr/>
        </p:nvPicPr>
        <p:blipFill>
          <a:blip r:embed="rId2"/>
          <a:stretch>
            <a:fillRect/>
          </a:stretch>
        </p:blipFill>
        <p:spPr>
          <a:xfrm>
            <a:off x="1543050" y="0"/>
            <a:ext cx="8733277" cy="6721422"/>
          </a:xfrm>
          <a:prstGeom prst="rect">
            <a:avLst/>
          </a:prstGeom>
        </p:spPr>
      </p:pic>
    </p:spTree>
    <p:extLst>
      <p:ext uri="{BB962C8B-B14F-4D97-AF65-F5344CB8AC3E}">
        <p14:creationId xmlns:p14="http://schemas.microsoft.com/office/powerpoint/2010/main" val="346500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ציין מיקום של מספר שקופית 5">
            <a:extLst>
              <a:ext uri="{FF2B5EF4-FFF2-40B4-BE49-F238E27FC236}">
                <a16:creationId xmlns:a16="http://schemas.microsoft.com/office/drawing/2014/main" id="{A0BF0740-7600-C436-EB39-7440C8F97372}"/>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3" name="תמונה 2">
            <a:extLst>
              <a:ext uri="{FF2B5EF4-FFF2-40B4-BE49-F238E27FC236}">
                <a16:creationId xmlns:a16="http://schemas.microsoft.com/office/drawing/2014/main" id="{1521FBC7-4FC9-A121-D291-8B1A6742C7B3}"/>
              </a:ext>
            </a:extLst>
          </p:cNvPr>
          <p:cNvPicPr>
            <a:picLocks noChangeAspect="1"/>
          </p:cNvPicPr>
          <p:nvPr/>
        </p:nvPicPr>
        <p:blipFill>
          <a:blip r:embed="rId2"/>
          <a:stretch>
            <a:fillRect/>
          </a:stretch>
        </p:blipFill>
        <p:spPr>
          <a:xfrm>
            <a:off x="114008" y="1187019"/>
            <a:ext cx="5455473" cy="3310336"/>
          </a:xfrm>
          <a:prstGeom prst="rect">
            <a:avLst/>
          </a:prstGeom>
        </p:spPr>
      </p:pic>
      <p:pic>
        <p:nvPicPr>
          <p:cNvPr id="9" name="תמונה 8">
            <a:extLst>
              <a:ext uri="{FF2B5EF4-FFF2-40B4-BE49-F238E27FC236}">
                <a16:creationId xmlns:a16="http://schemas.microsoft.com/office/drawing/2014/main" id="{CC4B9A6E-840F-969E-6688-C9D95100EBDE}"/>
              </a:ext>
            </a:extLst>
          </p:cNvPr>
          <p:cNvPicPr>
            <a:picLocks noChangeAspect="1"/>
          </p:cNvPicPr>
          <p:nvPr/>
        </p:nvPicPr>
        <p:blipFill>
          <a:blip r:embed="rId3"/>
          <a:stretch>
            <a:fillRect/>
          </a:stretch>
        </p:blipFill>
        <p:spPr>
          <a:xfrm>
            <a:off x="6622521" y="264660"/>
            <a:ext cx="3714642" cy="4326748"/>
          </a:xfrm>
          <a:prstGeom prst="rect">
            <a:avLst/>
          </a:prstGeom>
        </p:spPr>
      </p:pic>
      <p:pic>
        <p:nvPicPr>
          <p:cNvPr id="11" name="תמונה 10">
            <a:extLst>
              <a:ext uri="{FF2B5EF4-FFF2-40B4-BE49-F238E27FC236}">
                <a16:creationId xmlns:a16="http://schemas.microsoft.com/office/drawing/2014/main" id="{B321EB5B-471E-0E72-D487-6A93B423013B}"/>
              </a:ext>
            </a:extLst>
          </p:cNvPr>
          <p:cNvPicPr>
            <a:picLocks noChangeAspect="1"/>
          </p:cNvPicPr>
          <p:nvPr/>
        </p:nvPicPr>
        <p:blipFill>
          <a:blip r:embed="rId4"/>
          <a:stretch>
            <a:fillRect/>
          </a:stretch>
        </p:blipFill>
        <p:spPr>
          <a:xfrm>
            <a:off x="6622521" y="4825158"/>
            <a:ext cx="3936670" cy="1551084"/>
          </a:xfrm>
          <a:prstGeom prst="rect">
            <a:avLst/>
          </a:prstGeom>
        </p:spPr>
      </p:pic>
    </p:spTree>
    <p:extLst>
      <p:ext uri="{BB962C8B-B14F-4D97-AF65-F5344CB8AC3E}">
        <p14:creationId xmlns:p14="http://schemas.microsoft.com/office/powerpoint/2010/main" val="2548110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ציין מיקום של מספר שקופית 5">
            <a:extLst>
              <a:ext uri="{FF2B5EF4-FFF2-40B4-BE49-F238E27FC236}">
                <a16:creationId xmlns:a16="http://schemas.microsoft.com/office/drawing/2014/main" id="{A0BF0740-7600-C436-EB39-7440C8F97372}"/>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7" name="תמונה 6">
            <a:extLst>
              <a:ext uri="{FF2B5EF4-FFF2-40B4-BE49-F238E27FC236}">
                <a16:creationId xmlns:a16="http://schemas.microsoft.com/office/drawing/2014/main" id="{6EF50A41-5DE6-17D9-4A35-EF25A16810D4}"/>
              </a:ext>
            </a:extLst>
          </p:cNvPr>
          <p:cNvPicPr>
            <a:picLocks noChangeAspect="1"/>
          </p:cNvPicPr>
          <p:nvPr/>
        </p:nvPicPr>
        <p:blipFill>
          <a:blip r:embed="rId2"/>
          <a:stretch>
            <a:fillRect/>
          </a:stretch>
        </p:blipFill>
        <p:spPr>
          <a:xfrm>
            <a:off x="152400" y="233264"/>
            <a:ext cx="4114800" cy="5075853"/>
          </a:xfrm>
          <a:prstGeom prst="rect">
            <a:avLst/>
          </a:prstGeom>
        </p:spPr>
      </p:pic>
      <p:pic>
        <p:nvPicPr>
          <p:cNvPr id="10" name="תמונה 9">
            <a:extLst>
              <a:ext uri="{FF2B5EF4-FFF2-40B4-BE49-F238E27FC236}">
                <a16:creationId xmlns:a16="http://schemas.microsoft.com/office/drawing/2014/main" id="{48EEE053-AD04-F33F-2F5E-BDA4EDD6D1EF}"/>
              </a:ext>
            </a:extLst>
          </p:cNvPr>
          <p:cNvPicPr>
            <a:picLocks noChangeAspect="1"/>
          </p:cNvPicPr>
          <p:nvPr/>
        </p:nvPicPr>
        <p:blipFill>
          <a:blip r:embed="rId3"/>
          <a:stretch>
            <a:fillRect/>
          </a:stretch>
        </p:blipFill>
        <p:spPr>
          <a:xfrm>
            <a:off x="4409381" y="1644287"/>
            <a:ext cx="3744019" cy="4476449"/>
          </a:xfrm>
          <a:prstGeom prst="rect">
            <a:avLst/>
          </a:prstGeom>
        </p:spPr>
      </p:pic>
      <p:pic>
        <p:nvPicPr>
          <p:cNvPr id="13" name="תמונה 12">
            <a:extLst>
              <a:ext uri="{FF2B5EF4-FFF2-40B4-BE49-F238E27FC236}">
                <a16:creationId xmlns:a16="http://schemas.microsoft.com/office/drawing/2014/main" id="{4C1CA5EB-081D-FD0E-87D9-15BCA711687D}"/>
              </a:ext>
            </a:extLst>
          </p:cNvPr>
          <p:cNvPicPr>
            <a:picLocks noChangeAspect="1"/>
          </p:cNvPicPr>
          <p:nvPr/>
        </p:nvPicPr>
        <p:blipFill>
          <a:blip r:embed="rId4"/>
          <a:stretch>
            <a:fillRect/>
          </a:stretch>
        </p:blipFill>
        <p:spPr>
          <a:xfrm>
            <a:off x="8610600" y="2011906"/>
            <a:ext cx="3010161" cy="4709568"/>
          </a:xfrm>
          <a:prstGeom prst="rect">
            <a:avLst/>
          </a:prstGeom>
        </p:spPr>
      </p:pic>
    </p:spTree>
    <p:extLst>
      <p:ext uri="{BB962C8B-B14F-4D97-AF65-F5344CB8AC3E}">
        <p14:creationId xmlns:p14="http://schemas.microsoft.com/office/powerpoint/2010/main" val="1430487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136525"/>
            <a:ext cx="8421688" cy="1325563"/>
          </a:xfrm>
        </p:spPr>
        <p:txBody>
          <a:bodyPr>
            <a:normAutofit/>
          </a:bodyPr>
          <a:lstStyle/>
          <a:p>
            <a:r>
              <a:rPr lang="en-US" sz="3200" dirty="0"/>
              <a:t>Data Handling:</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43" name="תיבת טקסט 42">
            <a:extLst>
              <a:ext uri="{FF2B5EF4-FFF2-40B4-BE49-F238E27FC236}">
                <a16:creationId xmlns:a16="http://schemas.microsoft.com/office/drawing/2014/main" id="{FA07A367-15DC-F0C6-FC31-0E08A06BF091}"/>
              </a:ext>
            </a:extLst>
          </p:cNvPr>
          <p:cNvSpPr txBox="1"/>
          <p:nvPr/>
        </p:nvSpPr>
        <p:spPr>
          <a:xfrm>
            <a:off x="931506" y="1191598"/>
            <a:ext cx="6214187" cy="7294305"/>
          </a:xfrm>
          <a:prstGeom prst="rect">
            <a:avLst/>
          </a:prstGeom>
          <a:noFill/>
        </p:spPr>
        <p:txBody>
          <a:bodyPr wrap="square">
            <a:spAutoFit/>
          </a:bodyPr>
          <a:lstStyle/>
          <a:p>
            <a:pPr marL="285750" indent="-285750">
              <a:buFont typeface="Arial" panose="020B0604020202020204" pitchFamily="34" charset="0"/>
              <a:buChar char="•"/>
            </a:pPr>
            <a:r>
              <a:rPr lang="en-US" dirty="0"/>
              <a:t>During a preliminary examination of the </a:t>
            </a:r>
            <a:r>
              <a:rPr lang="en-US" dirty="0" err="1"/>
              <a:t>dataframe</a:t>
            </a:r>
            <a:r>
              <a:rPr lang="en-US" dirty="0"/>
              <a:t>, several issues have been identified within the columns. Specifically, there are 3621 rows that appear to be duplicated or replicate</a:t>
            </a:r>
          </a:p>
          <a:p>
            <a:pPr marL="285750" indent="-285750">
              <a:buFont typeface="Arial" panose="020B0604020202020204" pitchFamily="34" charset="0"/>
              <a:buChar char="•"/>
            </a:pPr>
            <a:r>
              <a:rPr lang="en-US" dirty="0"/>
              <a:t>we have made the decision to update the parameters within the "Diploma" and "Certificate" columns of the dataset</a:t>
            </a:r>
          </a:p>
          <a:p>
            <a:pPr marL="285750" indent="-285750">
              <a:buFont typeface="Arial" panose="020B0604020202020204" pitchFamily="34" charset="0"/>
              <a:buChar char="•"/>
            </a:pPr>
            <a:r>
              <a:rPr lang="en-US" dirty="0"/>
              <a:t>"Response Time" column - certain teachers provide specific time values, while others express approximate times using textual descriptions. we have converted these textual representations into numerical values.</a:t>
            </a:r>
          </a:p>
          <a:p>
            <a:pPr marL="285750" indent="-285750">
              <a:buFont typeface="Arial" panose="020B0604020202020204" pitchFamily="34" charset="0"/>
              <a:buChar char="•"/>
            </a:pPr>
            <a:r>
              <a:rPr lang="en-US" dirty="0"/>
              <a:t>Handling columns with comma-separated values</a:t>
            </a:r>
          </a:p>
          <a:p>
            <a:pPr marL="285750" indent="-285750">
              <a:buFont typeface="Arial" panose="020B0604020202020204" pitchFamily="34" charset="0"/>
              <a:buChar char="•"/>
            </a:pPr>
            <a:r>
              <a:rPr lang="en-US" dirty="0"/>
              <a:t>Managing '</a:t>
            </a:r>
            <a:r>
              <a:rPr lang="en-US" dirty="0" err="1"/>
              <a:t>NaN</a:t>
            </a:r>
            <a:r>
              <a:rPr lang="en-US" dirty="0"/>
              <a:t>' entries: To ensure data completeness and reliability, we diligently addressed the presence of '</a:t>
            </a:r>
            <a:r>
              <a:rPr lang="en-US" dirty="0" err="1"/>
              <a:t>NaN</a:t>
            </a:r>
            <a:r>
              <a:rPr lang="en-US" dirty="0"/>
              <a:t>' values by removing them from the dataset.</a:t>
            </a:r>
          </a:p>
          <a:p>
            <a:pPr marL="285750" indent="-285750">
              <a:buFont typeface="Arial" panose="020B0604020202020204" pitchFamily="34" charset="0"/>
              <a:buChar char="•"/>
            </a:pPr>
            <a:r>
              <a:rPr lang="en-US" dirty="0"/>
              <a:t>Convert columns to numeric types</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5" name="תמונה 44">
            <a:extLst>
              <a:ext uri="{FF2B5EF4-FFF2-40B4-BE49-F238E27FC236}">
                <a16:creationId xmlns:a16="http://schemas.microsoft.com/office/drawing/2014/main" id="{F6BFB9D2-C734-B5A9-CEC0-BD2DC4AD4D92}"/>
              </a:ext>
            </a:extLst>
          </p:cNvPr>
          <p:cNvPicPr>
            <a:picLocks noChangeAspect="1"/>
          </p:cNvPicPr>
          <p:nvPr/>
        </p:nvPicPr>
        <p:blipFill>
          <a:blip r:embed="rId2"/>
          <a:stretch>
            <a:fillRect/>
          </a:stretch>
        </p:blipFill>
        <p:spPr>
          <a:xfrm>
            <a:off x="7521418" y="2270659"/>
            <a:ext cx="3307367" cy="2316681"/>
          </a:xfrm>
          <a:prstGeom prst="rect">
            <a:avLst/>
          </a:prstGeom>
        </p:spPr>
      </p:pic>
    </p:spTree>
    <p:extLst>
      <p:ext uri="{BB962C8B-B14F-4D97-AF65-F5344CB8AC3E}">
        <p14:creationId xmlns:p14="http://schemas.microsoft.com/office/powerpoint/2010/main" val="2619301236"/>
      </p:ext>
    </p:extLst>
  </p:cSld>
  <p:clrMapOvr>
    <a:masterClrMapping/>
  </p:clrMapOvr>
</p:sld>
</file>

<file path=ppt/theme/theme1.xml><?xml version="1.0" encoding="utf-8"?>
<a:theme xmlns:a="http://schemas.openxmlformats.org/drawingml/2006/main" name="ערכת נושא Offic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Organic</Template>
  <TotalTime>158</TotalTime>
  <Words>2004</Words>
  <Application>Microsoft Office PowerPoint</Application>
  <PresentationFormat>מסך רחב</PresentationFormat>
  <Paragraphs>174</Paragraphs>
  <Slides>30</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30</vt:i4>
      </vt:variant>
    </vt:vector>
  </HeadingPairs>
  <TitlesOfParts>
    <vt:vector size="36" baseType="lpstr">
      <vt:lpstr>Arial</vt:lpstr>
      <vt:lpstr>Calibri</vt:lpstr>
      <vt:lpstr>Courier New</vt:lpstr>
      <vt:lpstr>Helvetica Neue</vt:lpstr>
      <vt:lpstr>Tenorite</vt:lpstr>
      <vt:lpstr>ערכת נושא Office</vt:lpstr>
      <vt:lpstr>Can We Predict Success Of  English Tutors On The Preply Platform?</vt:lpstr>
      <vt:lpstr>introduction</vt:lpstr>
      <vt:lpstr>Data sources and acquisition</vt:lpstr>
      <vt:lpstr>Our dataset is made of the following columns:</vt:lpstr>
      <vt:lpstr>About the site</vt:lpstr>
      <vt:lpstr>מצגת של PowerPoint‏</vt:lpstr>
      <vt:lpstr>מצגת של PowerPoint‏</vt:lpstr>
      <vt:lpstr>מצגת של PowerPoint‏</vt:lpstr>
      <vt:lpstr>Data Handling:</vt:lpstr>
      <vt:lpstr>Exploratory Data Analysis</vt:lpstr>
      <vt:lpstr>About the site</vt:lpstr>
      <vt:lpstr>מצגת של PowerPoint‏</vt:lpstr>
      <vt:lpstr>Graph #2</vt:lpstr>
      <vt:lpstr>Graph #3</vt:lpstr>
      <vt:lpstr>Deciding to create a new column</vt:lpstr>
      <vt:lpstr>Graph #4</vt:lpstr>
      <vt:lpstr>Graph #5</vt:lpstr>
      <vt:lpstr>More Graphs - visualization</vt:lpstr>
      <vt:lpstr>heatmap</vt:lpstr>
      <vt:lpstr>Advanced Data Analysis</vt:lpstr>
      <vt:lpstr>Machine learning</vt:lpstr>
      <vt:lpstr>Random Forest Model </vt:lpstr>
      <vt:lpstr>SVM Model </vt:lpstr>
      <vt:lpstr>Decision Tree Model:</vt:lpstr>
      <vt:lpstr>Attempts to improve the model</vt:lpstr>
      <vt:lpstr>After scaling</vt:lpstr>
      <vt:lpstr>Checking the machine</vt:lpstr>
      <vt:lpstr>Checking the machine</vt:lpstr>
      <vt:lpstr>Conclusions</vt:lpstr>
      <vt:lpstr>Thank you for watching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We Predict Success Of  English Tutors On The Preply Platform?</dc:title>
  <dc:creator>Eden Tzagai</dc:creator>
  <cp:lastModifiedBy>Eden Tzagai</cp:lastModifiedBy>
  <cp:revision>4</cp:revision>
  <dcterms:created xsi:type="dcterms:W3CDTF">2023-06-16T12:18:01Z</dcterms:created>
  <dcterms:modified xsi:type="dcterms:W3CDTF">2023-06-16T20:09:38Z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