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7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97"/>
  </p:normalViewPr>
  <p:slideViewPr>
    <p:cSldViewPr snapToGrid="0" snapToObjects="1">
      <p:cViewPr varScale="1">
        <p:scale>
          <a:sx n="80" d="100"/>
          <a:sy n="80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‹n.º›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35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‹n.º›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‹n.º›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937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14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5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3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41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‹n.º›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5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Alocação de tarefas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4361" y="4811843"/>
            <a:ext cx="7148915" cy="14324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Éden Santana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eeas</a:t>
            </a:r>
            <a:endParaRPr lang="pt-BR" dirty="0" smtClean="0"/>
          </a:p>
          <a:p>
            <a:r>
              <a:rPr lang="pt-BR" dirty="0" smtClean="0"/>
              <a:t>Luan Brito </a:t>
            </a:r>
            <a:r>
              <a:rPr lang="mr-IN" dirty="0" smtClean="0"/>
              <a:t>–</a:t>
            </a:r>
            <a:r>
              <a:rPr lang="pt-BR" dirty="0" smtClean="0"/>
              <a:t> lab7</a:t>
            </a:r>
          </a:p>
          <a:p>
            <a:r>
              <a:rPr lang="pt-BR" dirty="0" smtClean="0"/>
              <a:t>Lucas Cardoso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lccao</a:t>
            </a:r>
            <a:endParaRPr lang="pt-BR" dirty="0" smtClean="0"/>
          </a:p>
          <a:p>
            <a:r>
              <a:rPr lang="pt-BR" dirty="0" smtClean="0"/>
              <a:t>Rafael Mota </a:t>
            </a:r>
            <a:r>
              <a:rPr lang="mr-IN" dirty="0" smtClean="0"/>
              <a:t>–</a:t>
            </a:r>
            <a:r>
              <a:rPr lang="pt-BR" dirty="0" smtClean="0"/>
              <a:t> rma7</a:t>
            </a: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832" y="2597025"/>
            <a:ext cx="3833906" cy="4952492"/>
          </a:xfrm>
        </p:spPr>
        <p:txBody>
          <a:bodyPr/>
          <a:lstStyle/>
          <a:p>
            <a:pPr algn="l"/>
            <a:r>
              <a:rPr lang="pt-BR" dirty="0" smtClean="0"/>
              <a:t>Passo </a:t>
            </a:r>
            <a:r>
              <a:rPr lang="pt-BR" smtClean="0"/>
              <a:t>a passo</a:t>
            </a:r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1811" y="607803"/>
            <a:ext cx="2489200" cy="11176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580063" y="2227693"/>
            <a:ext cx="821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1: Subtraímos 75 da primeira linha, 35 da segunda, 90 da terceira, 45 da </a:t>
            </a:r>
            <a:r>
              <a:rPr lang="pt-BR" dirty="0" smtClean="0"/>
              <a:t>quarta: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811" y="2938893"/>
            <a:ext cx="2489200" cy="13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832" y="2597025"/>
            <a:ext cx="3833906" cy="4952492"/>
          </a:xfrm>
        </p:spPr>
        <p:txBody>
          <a:bodyPr/>
          <a:lstStyle/>
          <a:p>
            <a:pPr algn="l"/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43641" y="869993"/>
            <a:ext cx="547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Passo 2: As três primeiras colunas já têm entradas zero</a:t>
            </a:r>
            <a:r>
              <a:rPr lang="pt-BR"/>
              <a:t>; </a:t>
            </a:r>
            <a:endParaRPr lang="pt-BR" smtClean="0"/>
          </a:p>
          <a:p>
            <a:r>
              <a:rPr lang="pt-BR" dirty="0" smtClean="0"/>
              <a:t>portanto</a:t>
            </a:r>
            <a:r>
              <a:rPr lang="pt-BR" dirty="0"/>
              <a:t>, basta subtrair 5 da quarta coluna.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23" y="2597025"/>
            <a:ext cx="3651488" cy="19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832" y="2597025"/>
            <a:ext cx="3833906" cy="4952492"/>
          </a:xfrm>
        </p:spPr>
        <p:txBody>
          <a:bodyPr/>
          <a:lstStyle/>
          <a:p>
            <a:pPr algn="l"/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43641" y="869993"/>
            <a:ext cx="7176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3: Riscamos as entradas zero da matriz com um número mínimo de </a:t>
            </a:r>
            <a:endParaRPr lang="pt-BR" dirty="0" smtClean="0"/>
          </a:p>
          <a:p>
            <a:r>
              <a:rPr lang="pt-BR" dirty="0" smtClean="0"/>
              <a:t>traços </a:t>
            </a:r>
            <a:r>
              <a:rPr lang="pt-BR" dirty="0"/>
              <a:t>horizontais e verticais. </a:t>
            </a:r>
            <a:r>
              <a:rPr lang="pt-BR" dirty="0" smtClean="0"/>
              <a:t>Riscamos </a:t>
            </a:r>
            <a:r>
              <a:rPr lang="pt-BR" dirty="0"/>
              <a:t>a primeira linha</a:t>
            </a:r>
            <a:r>
              <a:rPr lang="pt-BR" dirty="0" smtClean="0"/>
              <a:t>,</a:t>
            </a:r>
          </a:p>
          <a:p>
            <a:r>
              <a:rPr lang="pt-BR" dirty="0" smtClean="0"/>
              <a:t> </a:t>
            </a:r>
            <a:r>
              <a:rPr lang="pt-BR" dirty="0"/>
              <a:t>a terceira linha e a primeira coluna.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579" y="2597025"/>
            <a:ext cx="3595469" cy="190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832" y="2597025"/>
            <a:ext cx="3833906" cy="4952492"/>
          </a:xfrm>
        </p:spPr>
        <p:txBody>
          <a:bodyPr/>
          <a:lstStyle/>
          <a:p>
            <a:pPr algn="l"/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43641" y="869993"/>
            <a:ext cx="6061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4: Como o número mínimo de traços é três, ainda não é </a:t>
            </a:r>
            <a:endParaRPr lang="pt-BR" dirty="0" smtClean="0"/>
          </a:p>
          <a:p>
            <a:r>
              <a:rPr lang="pt-BR" dirty="0" smtClean="0"/>
              <a:t>possível </a:t>
            </a:r>
            <a:r>
              <a:rPr lang="pt-BR" dirty="0"/>
              <a:t>uma alocação ótima de zeros.</a:t>
            </a:r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832" y="2597025"/>
            <a:ext cx="3833906" cy="4952492"/>
          </a:xfrm>
        </p:spPr>
        <p:txBody>
          <a:bodyPr/>
          <a:lstStyle/>
          <a:p>
            <a:pPr algn="l"/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43641" y="869993"/>
            <a:ext cx="6061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4: Como o número mínimo de traços é três, ainda não é </a:t>
            </a:r>
            <a:endParaRPr lang="pt-BR" dirty="0" smtClean="0"/>
          </a:p>
          <a:p>
            <a:r>
              <a:rPr lang="pt-BR" dirty="0" smtClean="0"/>
              <a:t>possível </a:t>
            </a:r>
            <a:r>
              <a:rPr lang="pt-BR" dirty="0"/>
              <a:t>uma alocação ótima de zeros.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43641" y="1680119"/>
            <a:ext cx="6812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5: Subtraímos 20, que é a menor entrada não riscada da matriz, </a:t>
            </a:r>
            <a:endParaRPr lang="pt-BR" dirty="0" smtClean="0"/>
          </a:p>
          <a:p>
            <a:r>
              <a:rPr lang="pt-BR" dirty="0" smtClean="0"/>
              <a:t>de </a:t>
            </a:r>
            <a:r>
              <a:rPr lang="pt-BR" dirty="0"/>
              <a:t>cada uma das </a:t>
            </a:r>
            <a:r>
              <a:rPr lang="pt-BR" dirty="0" smtClean="0"/>
              <a:t>entradas não </a:t>
            </a:r>
            <a:r>
              <a:rPr lang="pt-BR" dirty="0"/>
              <a:t>riscadas e somamos 20 às duas </a:t>
            </a:r>
            <a:endParaRPr lang="pt-BR" dirty="0" smtClean="0"/>
          </a:p>
          <a:p>
            <a:r>
              <a:rPr lang="pt-BR" dirty="0" smtClean="0"/>
              <a:t>entradas </a:t>
            </a:r>
            <a:r>
              <a:rPr lang="pt-BR" dirty="0"/>
              <a:t>riscadas por dois traços.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468" y="2886243"/>
            <a:ext cx="3298353" cy="181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832" y="2597025"/>
            <a:ext cx="3833906" cy="4952492"/>
          </a:xfrm>
        </p:spPr>
        <p:txBody>
          <a:bodyPr/>
          <a:lstStyle/>
          <a:p>
            <a:pPr algn="l"/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43641" y="869993"/>
            <a:ext cx="6918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6: Riscamos as entradas zero com um número mínimo </a:t>
            </a:r>
            <a:endParaRPr lang="pt-BR" dirty="0" smtClean="0"/>
          </a:p>
          <a:p>
            <a:r>
              <a:rPr lang="pt-BR" dirty="0" smtClean="0"/>
              <a:t>de </a:t>
            </a:r>
            <a:r>
              <a:rPr lang="pt-BR" dirty="0"/>
              <a:t>traços horizontais e verticais. </a:t>
            </a:r>
            <a:r>
              <a:rPr lang="pt-BR" dirty="0" smtClean="0"/>
              <a:t>Riscamos </a:t>
            </a:r>
            <a:r>
              <a:rPr lang="pt-BR" dirty="0"/>
              <a:t>a primeira linha e a primeira </a:t>
            </a:r>
            <a:endParaRPr lang="pt-BR" dirty="0" smtClean="0"/>
          </a:p>
          <a:p>
            <a:r>
              <a:rPr lang="pt-BR" dirty="0" smtClean="0"/>
              <a:t>e </a:t>
            </a:r>
            <a:r>
              <a:rPr lang="pt-BR" dirty="0"/>
              <a:t>terceira colunas.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65" y="2597025"/>
            <a:ext cx="3615383" cy="188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832" y="2597025"/>
            <a:ext cx="3833906" cy="4952492"/>
          </a:xfrm>
        </p:spPr>
        <p:txBody>
          <a:bodyPr/>
          <a:lstStyle/>
          <a:p>
            <a:pPr algn="l"/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02449" y="869993"/>
            <a:ext cx="657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7: O número mínimo de traços é três e, portanto, ainda não é </a:t>
            </a:r>
            <a:endParaRPr lang="pt-BR" dirty="0" smtClean="0"/>
          </a:p>
          <a:p>
            <a:r>
              <a:rPr lang="pt-BR" dirty="0" smtClean="0"/>
              <a:t>possível </a:t>
            </a:r>
            <a:r>
              <a:rPr lang="pt-BR" dirty="0"/>
              <a:t>uma alocação ótima de zeros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702449" y="1760330"/>
            <a:ext cx="7489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8: Subtraímos 5, que é a menor entrada não riscada, de cada uma das </a:t>
            </a:r>
            <a:endParaRPr lang="pt-BR" dirty="0" smtClean="0"/>
          </a:p>
          <a:p>
            <a:r>
              <a:rPr lang="pt-BR" dirty="0" smtClean="0"/>
              <a:t>entradas </a:t>
            </a:r>
            <a:r>
              <a:rPr lang="pt-BR" dirty="0"/>
              <a:t>não riscadas e somamos 5 às duas entradas riscadas por dois traços.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723" y="2991517"/>
            <a:ext cx="3478645" cy="17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832" y="2597025"/>
            <a:ext cx="3833906" cy="4952492"/>
          </a:xfrm>
        </p:spPr>
        <p:txBody>
          <a:bodyPr/>
          <a:lstStyle/>
          <a:p>
            <a:pPr algn="l"/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02449" y="869993"/>
            <a:ext cx="6835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9: Riscamos as entradas zero com um número mínimo de </a:t>
            </a:r>
            <a:r>
              <a:rPr lang="pt-BR" dirty="0" smtClean="0"/>
              <a:t>traços</a:t>
            </a:r>
          </a:p>
          <a:p>
            <a:r>
              <a:rPr lang="pt-BR" dirty="0" smtClean="0"/>
              <a:t> </a:t>
            </a:r>
            <a:r>
              <a:rPr lang="pt-BR" dirty="0"/>
              <a:t>horizontais e verticais. Riscamos as quatro primeiras linhas.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905" y="1923047"/>
            <a:ext cx="3949032" cy="20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832" y="2597025"/>
            <a:ext cx="3833906" cy="4952492"/>
          </a:xfrm>
        </p:spPr>
        <p:txBody>
          <a:bodyPr/>
          <a:lstStyle/>
          <a:p>
            <a:pPr algn="l"/>
            <a:r>
              <a:rPr lang="pt-BR" dirty="0" smtClean="0"/>
              <a:t>Passo a passo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02449" y="869993"/>
            <a:ext cx="7405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10: Como as entradas zero não podem ser riscadas com menos do </a:t>
            </a:r>
            <a:r>
              <a:rPr lang="pt-BR" dirty="0" smtClean="0"/>
              <a:t>que</a:t>
            </a:r>
          </a:p>
          <a:p>
            <a:r>
              <a:rPr lang="pt-BR" dirty="0" smtClean="0"/>
              <a:t> </a:t>
            </a:r>
            <a:r>
              <a:rPr lang="pt-BR" dirty="0"/>
              <a:t>quatro traços, a matriz deve conter uma alocação ótima de zeros.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449" y="2093495"/>
            <a:ext cx="2995004" cy="164431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165432" y="29156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270" y="2093495"/>
            <a:ext cx="2995004" cy="16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7516" y="2372436"/>
            <a:ext cx="3833906" cy="4952492"/>
          </a:xfrm>
        </p:spPr>
        <p:txBody>
          <a:bodyPr/>
          <a:lstStyle/>
          <a:p>
            <a:pPr algn="ctr"/>
            <a:r>
              <a:rPr lang="pt-BR" dirty="0" smtClean="0"/>
              <a:t>Execuç</a:t>
            </a:r>
            <a:r>
              <a:rPr lang="pt-BR" dirty="0" smtClean="0"/>
              <a:t>ão do programa</a:t>
            </a:r>
            <a:br>
              <a:rPr lang="pt-BR" dirty="0" smtClean="0"/>
            </a:br>
            <a:r>
              <a:rPr lang="pt-BR" baseline="-25000" dirty="0" smtClean="0"/>
              <a:t>Rafael</a:t>
            </a:r>
            <a:endParaRPr lang="pt-BR" baseline="-25000" dirty="0"/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695074"/>
            <a:ext cx="3833906" cy="2817096"/>
          </a:xfrm>
        </p:spPr>
        <p:txBody>
          <a:bodyPr/>
          <a:lstStyle/>
          <a:p>
            <a:pPr algn="l"/>
            <a:r>
              <a:rPr lang="pt-BR" dirty="0" smtClean="0"/>
              <a:t>Problema</a:t>
            </a:r>
            <a:br>
              <a:rPr lang="pt-BR" dirty="0" smtClean="0"/>
            </a:br>
            <a:r>
              <a:rPr lang="pt-BR" baseline="-25000" dirty="0" smtClean="0"/>
              <a:t>Luan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construtora tem quatro escavadeiras utilizadas em quatro garagens diferentes. As escavadeiras devem ser transportadas a quatro diferentes locais de construção. As distâncias entre as escavadeiras e os locais de construção são dadas, em quilômetros, na </a:t>
            </a:r>
            <a:r>
              <a:rPr lang="pt-BR" dirty="0" smtClean="0"/>
              <a:t>tabela </a:t>
            </a:r>
            <a:r>
              <a:rPr lang="pt-BR" dirty="0"/>
              <a:t>a seguir</a:t>
            </a:r>
            <a:r>
              <a:rPr lang="pt-BR" dirty="0" smtClean="0"/>
              <a:t>: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49" y="3411472"/>
            <a:ext cx="7581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7621" y="2528575"/>
            <a:ext cx="3833906" cy="868069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97643" y="1964730"/>
            <a:ext cx="6248398" cy="5655156"/>
          </a:xfrm>
        </p:spPr>
        <p:txBody>
          <a:bodyPr/>
          <a:lstStyle/>
          <a:p>
            <a:r>
              <a:rPr lang="pt-BR" dirty="0"/>
              <a:t>ANTON, H. &amp; RORRES, C. </a:t>
            </a:r>
            <a:r>
              <a:rPr lang="pt-BR" i="1" dirty="0"/>
              <a:t>Álgebra Linear com </a:t>
            </a:r>
            <a:r>
              <a:rPr lang="pt-BR" i="1" dirty="0" smtClean="0"/>
              <a:t>aplicações</a:t>
            </a:r>
            <a:r>
              <a:rPr lang="pt-BR" dirty="0" smtClean="0"/>
              <a:t>, 2000. </a:t>
            </a:r>
            <a:r>
              <a:rPr lang="pt-BR" dirty="0"/>
              <a:t>Editor </a:t>
            </a:r>
            <a:r>
              <a:rPr lang="pt-BR" dirty="0" err="1"/>
              <a:t>Bookman</a:t>
            </a:r>
            <a:r>
              <a:rPr lang="pt-BR" dirty="0" smtClean="0"/>
              <a:t>.</a:t>
            </a:r>
          </a:p>
          <a:p>
            <a:r>
              <a:rPr lang="pt-BR" dirty="0" smtClean="0"/>
              <a:t>SANTOS</a:t>
            </a:r>
            <a:r>
              <a:rPr lang="pt-BR" dirty="0"/>
              <a:t>, Carlos Eduardo. </a:t>
            </a:r>
            <a:r>
              <a:rPr lang="pt-BR" i="1" dirty="0"/>
              <a:t>Método Húngaro e aplicações</a:t>
            </a:r>
            <a:r>
              <a:rPr lang="pt-BR" dirty="0"/>
              <a:t>. 2014. 55f. Dissertação (Mestrado em matemática) - Instituto de </a:t>
            </a:r>
            <a:r>
              <a:rPr lang="pt-BR" dirty="0" smtClean="0"/>
              <a:t>Matemática </a:t>
            </a:r>
            <a:r>
              <a:rPr lang="pt-BR" dirty="0"/>
              <a:t>Pura e Aplicada, Universidade Federal Rural de Pernambuco, Recife, 2014</a:t>
            </a:r>
            <a:r>
              <a:rPr lang="pt-BR" dirty="0" smtClean="0"/>
              <a:t>.</a:t>
            </a:r>
          </a:p>
          <a:p>
            <a:r>
              <a:rPr lang="pt-BR" dirty="0" smtClean="0"/>
              <a:t>GUIRADO, J</a:t>
            </a:r>
            <a:r>
              <a:rPr lang="pt-BR" dirty="0" smtClean="0"/>
              <a:t> C. ROCHA, M R</a:t>
            </a:r>
            <a:r>
              <a:rPr lang="pt-BR" i="1" dirty="0" smtClean="0"/>
              <a:t>. </a:t>
            </a:r>
            <a:r>
              <a:rPr lang="pt-BR" i="1" dirty="0"/>
              <a:t>O MÉTODO HÚNGARO PARA RESOLUÇÃO DE PROBLEMAS DE </a:t>
            </a:r>
            <a:r>
              <a:rPr lang="pt-BR" i="1" dirty="0" smtClean="0"/>
              <a:t>OTIMIZAÇÃO. </a:t>
            </a:r>
            <a:r>
              <a:rPr lang="pt-BR" dirty="0" smtClean="0"/>
              <a:t>2014</a:t>
            </a:r>
            <a:r>
              <a:rPr lang="pt-BR" i="1" dirty="0" smtClean="0"/>
              <a:t>.</a:t>
            </a:r>
            <a:r>
              <a:rPr lang="pt-BR" dirty="0" smtClean="0"/>
              <a:t> 8f. </a:t>
            </a:r>
            <a:r>
              <a:rPr lang="pt-BR" i="1" dirty="0" smtClean="0"/>
              <a:t> </a:t>
            </a:r>
            <a:endParaRPr lang="pt-BR" i="1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0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027" y="2564216"/>
            <a:ext cx="3111879" cy="1334123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Tomada de decisões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40970" y="2284739"/>
            <a:ext cx="3128210" cy="16136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282575" indent="-266700"/>
            <a:r>
              <a:rPr lang="pt-BR" dirty="0" smtClean="0"/>
              <a:t>Custo </a:t>
            </a:r>
            <a:r>
              <a:rPr lang="pt-BR" dirty="0" err="1" smtClean="0"/>
              <a:t>x</a:t>
            </a:r>
            <a:r>
              <a:rPr lang="pt-BR" dirty="0" smtClean="0"/>
              <a:t> Benefício </a:t>
            </a:r>
          </a:p>
          <a:p>
            <a:r>
              <a:rPr lang="pt-BR" dirty="0" smtClean="0"/>
              <a:t>Como escolher?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173" y="2665727"/>
            <a:ext cx="2872037" cy="1451805"/>
          </a:xfrm>
        </p:spPr>
        <p:txBody>
          <a:bodyPr>
            <a:normAutofit fontScale="90000"/>
          </a:bodyPr>
          <a:lstStyle/>
          <a:p>
            <a:pPr marL="15875" algn="l"/>
            <a:r>
              <a:rPr lang="pt-BR" dirty="0" smtClean="0"/>
              <a:t>Método Húngaro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85676" y="2746772"/>
            <a:ext cx="6248398" cy="128971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 smtClean="0"/>
              <a:t>Algoritmo de otimização</a:t>
            </a:r>
          </a:p>
          <a:p>
            <a:r>
              <a:rPr lang="pt-BR" dirty="0" smtClean="0"/>
              <a:t>Encontrar melhor distribuição com menor custo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9706" y="2053525"/>
            <a:ext cx="3833906" cy="2333424"/>
          </a:xfrm>
        </p:spPr>
        <p:txBody>
          <a:bodyPr>
            <a:normAutofit fontScale="90000"/>
          </a:bodyPr>
          <a:lstStyle/>
          <a:p>
            <a:pPr marL="15875" indent="-15875" algn="l"/>
            <a:r>
              <a:rPr lang="pt-BR" dirty="0" smtClean="0"/>
              <a:t>Pré-requisitos de </a:t>
            </a:r>
            <a:r>
              <a:rPr lang="pt-BR" dirty="0" smtClean="0"/>
              <a:t>aplicação</a:t>
            </a:r>
            <a:br>
              <a:rPr lang="pt-BR" dirty="0" smtClean="0"/>
            </a:br>
            <a:r>
              <a:rPr lang="pt-BR" baseline="-25000" dirty="0" smtClean="0"/>
              <a:t>Éden</a:t>
            </a:r>
            <a:endParaRPr lang="pt-BR" baseline="-25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72370" y="2686622"/>
            <a:ext cx="2791326" cy="1067229"/>
          </a:xfrm>
        </p:spPr>
        <p:txBody>
          <a:bodyPr/>
          <a:lstStyle/>
          <a:p>
            <a:r>
              <a:rPr lang="pt-BR" dirty="0" smtClean="0"/>
              <a:t>Matriz Quadrada</a:t>
            </a:r>
          </a:p>
          <a:p>
            <a:r>
              <a:rPr lang="pt-BR" dirty="0" smtClean="0"/>
              <a:t>Números inteiros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244099"/>
            <a:ext cx="3833906" cy="1830596"/>
          </a:xfrm>
        </p:spPr>
        <p:txBody>
          <a:bodyPr/>
          <a:lstStyle/>
          <a:p>
            <a:pPr algn="l"/>
            <a:r>
              <a:rPr lang="pt-BR" dirty="0" smtClean="0"/>
              <a:t>Para uma Matriz </a:t>
            </a:r>
            <a:r>
              <a:rPr lang="pt-BR" dirty="0" err="1" smtClean="0"/>
              <a:t>C</a:t>
            </a:r>
            <a:r>
              <a:rPr lang="pt-BR" baseline="-25000" dirty="0" err="1" smtClean="0"/>
              <a:t>nxn</a:t>
            </a:r>
            <a:endParaRPr lang="pt-BR" baseline="-25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1600" y="2244099"/>
            <a:ext cx="6248398" cy="5655156"/>
          </a:xfrm>
        </p:spPr>
        <p:txBody>
          <a:bodyPr/>
          <a:lstStyle/>
          <a:p>
            <a:r>
              <a:rPr lang="pt-BR" dirty="0" smtClean="0"/>
              <a:t>Subtraia a menor entrada da linha de todos os elementos da linha</a:t>
            </a:r>
          </a:p>
          <a:p>
            <a:r>
              <a:rPr lang="pt-BR" dirty="0" smtClean="0"/>
              <a:t>Subtraia a menor entrada da coluna de todos os elementos da coluna</a:t>
            </a:r>
          </a:p>
          <a:p>
            <a:r>
              <a:rPr lang="pt-BR" dirty="0" smtClean="0"/>
              <a:t>Risque um traço ao longo de linhas e colunas de modo que todas as entradas zero são riscadas. Faça isso com o menor números de traços possível</a:t>
            </a:r>
          </a:p>
          <a:p>
            <a:pPr marL="0" lvl="1" indent="0">
              <a:buNone/>
            </a:pPr>
            <a:endParaRPr lang="pt-BR" dirty="0" smtClean="0"/>
          </a:p>
          <a:p>
            <a:pPr marL="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3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2532857"/>
            <a:ext cx="4050632" cy="4952492"/>
          </a:xfrm>
        </p:spPr>
        <p:txBody>
          <a:bodyPr/>
          <a:lstStyle/>
          <a:p>
            <a:pPr algn="l"/>
            <a:r>
              <a:rPr lang="pt-BR" dirty="0" smtClean="0"/>
              <a:t>Teste de </a:t>
            </a:r>
            <a:r>
              <a:rPr lang="pt-BR" dirty="0" err="1" smtClean="0"/>
              <a:t>Otimalidade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1600" y="2157235"/>
            <a:ext cx="6248398" cy="215809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Caso o número de traços seja </a:t>
            </a:r>
            <a:r>
              <a:rPr lang="pt-BR" dirty="0" err="1" smtClean="0"/>
              <a:t>n</a:t>
            </a:r>
            <a:r>
              <a:rPr lang="pt-BR" dirty="0" smtClean="0"/>
              <a:t>, o método é encerrado e se tem o arranjo ótimo </a:t>
            </a:r>
          </a:p>
          <a:p>
            <a:r>
              <a:rPr lang="pt-BR" dirty="0" smtClean="0"/>
              <a:t>Caso não, deve-se encontrar o menor valor não riscado e subtraí-lo dos outros valores não riscados, soma-los a entradas que foram riscadas tanto horizontal quanto verticalmente e procurar um novo arranjo de traços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3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832" y="2597025"/>
            <a:ext cx="3833906" cy="4952492"/>
          </a:xfrm>
        </p:spPr>
        <p:txBody>
          <a:bodyPr/>
          <a:lstStyle/>
          <a:p>
            <a:pPr algn="l"/>
            <a:r>
              <a:rPr lang="pt-BR" dirty="0" smtClean="0"/>
              <a:t>Passo a passo</a:t>
            </a:r>
            <a:br>
              <a:rPr lang="pt-BR" dirty="0" smtClean="0"/>
            </a:br>
            <a:r>
              <a:rPr lang="pt-BR" baseline="-25000" dirty="0" smtClean="0"/>
              <a:t>Lucas</a:t>
            </a:r>
            <a:endParaRPr lang="pt-BR" baseline="-25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1811" y="768224"/>
            <a:ext cx="2489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832" y="2597025"/>
            <a:ext cx="3833906" cy="4952492"/>
          </a:xfrm>
        </p:spPr>
        <p:txBody>
          <a:bodyPr/>
          <a:lstStyle/>
          <a:p>
            <a:pPr algn="l"/>
            <a:r>
              <a:rPr lang="pt-BR" dirty="0" smtClean="0"/>
              <a:t>Passo </a:t>
            </a:r>
            <a:r>
              <a:rPr lang="pt-BR" smtClean="0"/>
              <a:t>a passo</a:t>
            </a:r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1811" y="768224"/>
            <a:ext cx="2489200" cy="11176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580063" y="2227693"/>
            <a:ext cx="821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Passo 1: Subtraímos 75 da primeira linha, 35 da segunda, 90 da terceira, 45 da </a:t>
            </a:r>
            <a:r>
              <a:rPr lang="pt-BR" dirty="0" smtClean="0"/>
              <a:t>quarta: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0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ítulos">
  <a:themeElements>
    <a:clrScheme name="Título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Título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Título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322</TotalTime>
  <Words>632</Words>
  <Application>Microsoft Macintosh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Century Schoolbook</vt:lpstr>
      <vt:lpstr>Corbel</vt:lpstr>
      <vt:lpstr>Arial</vt:lpstr>
      <vt:lpstr>Títulos</vt:lpstr>
      <vt:lpstr>Alocação de tarefas</vt:lpstr>
      <vt:lpstr>Problema Luan </vt:lpstr>
      <vt:lpstr>Tomada de decisões</vt:lpstr>
      <vt:lpstr>Método Húngaro </vt:lpstr>
      <vt:lpstr>Pré-requisitos de aplicação Éden</vt:lpstr>
      <vt:lpstr>Para uma Matriz Cnxn</vt:lpstr>
      <vt:lpstr>Teste de Otimalidade</vt:lpstr>
      <vt:lpstr>Passo a passo Lucas</vt:lpstr>
      <vt:lpstr>Passo a passo</vt:lpstr>
      <vt:lpstr>Passo a passo</vt:lpstr>
      <vt:lpstr>Passo a passo</vt:lpstr>
      <vt:lpstr>Passo a passo</vt:lpstr>
      <vt:lpstr>Passo a passo</vt:lpstr>
      <vt:lpstr>Passo a passo</vt:lpstr>
      <vt:lpstr>Passo a passo</vt:lpstr>
      <vt:lpstr>Passo a passo</vt:lpstr>
      <vt:lpstr>Passo a passo</vt:lpstr>
      <vt:lpstr>Passo a passo</vt:lpstr>
      <vt:lpstr>Execução do programa Rafael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Alocação de tarefas</dc:title>
  <dc:creator>Usuário do Microsoft Office</dc:creator>
  <cp:lastModifiedBy>Usuário do Microsoft Office</cp:lastModifiedBy>
  <cp:revision>16</cp:revision>
  <dcterms:created xsi:type="dcterms:W3CDTF">2017-06-30T13:23:21Z</dcterms:created>
  <dcterms:modified xsi:type="dcterms:W3CDTF">2017-07-06T22:20:39Z</dcterms:modified>
</cp:coreProperties>
</file>