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61" r:id="rId4"/>
    <p:sldId id="260" r:id="rId5"/>
    <p:sldId id="257" r:id="rId6"/>
    <p:sldId id="259" r:id="rId7"/>
    <p:sldId id="262" r:id="rId8"/>
    <p:sldId id="306" r:id="rId9"/>
    <p:sldId id="264" r:id="rId10"/>
    <p:sldId id="263" r:id="rId11"/>
    <p:sldId id="268" r:id="rId12"/>
    <p:sldId id="269" r:id="rId13"/>
    <p:sldId id="274" r:id="rId14"/>
    <p:sldId id="277" r:id="rId15"/>
    <p:sldId id="314" r:id="rId16"/>
    <p:sldId id="315" r:id="rId17"/>
    <p:sldId id="309" r:id="rId18"/>
    <p:sldId id="272" r:id="rId19"/>
    <p:sldId id="308" r:id="rId20"/>
    <p:sldId id="273" r:id="rId21"/>
    <p:sldId id="307" r:id="rId22"/>
    <p:sldId id="312" r:id="rId23"/>
    <p:sldId id="313" r:id="rId24"/>
    <p:sldId id="266" r:id="rId25"/>
    <p:sldId id="317" r:id="rId26"/>
    <p:sldId id="318" r:id="rId27"/>
    <p:sldId id="319" r:id="rId28"/>
    <p:sldId id="320" r:id="rId29"/>
    <p:sldId id="321" r:id="rId30"/>
    <p:sldId id="316" r:id="rId31"/>
    <p:sldId id="311" r:id="rId3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5"/>
    </p:embeddedFont>
    <p:embeddedFont>
      <p:font typeface="Aharoni" panose="02010803020104030203" pitchFamily="2" charset="-79"/>
      <p:bold r:id="rId36"/>
    </p:embeddedFont>
    <p:embeddedFont>
      <p:font typeface="Archivo Black" panose="020B0604020202020204" charset="0"/>
      <p:regular r:id="rId37"/>
    </p:embeddedFont>
    <p:embeddedFont>
      <p:font typeface="Bebas Neue" panose="020B0606020202050201" pitchFamily="34" charset="0"/>
      <p:regular r:id="rId38"/>
    </p:embeddedFont>
    <p:embeddedFont>
      <p:font typeface="Cambria Math" panose="02040503050406030204" pitchFamily="18" charset="0"/>
      <p:regular r:id="rId39"/>
    </p:embeddedFont>
    <p:embeddedFont>
      <p:font typeface="Comfortaa Medium" panose="020B0604020202020204" charset="0"/>
      <p:regular r:id="rId40"/>
      <p:bold r:id="rId41"/>
    </p:embeddedFont>
    <p:embeddedFont>
      <p:font typeface="Comfortaa SemiBold" panose="020B0604020202020204" charset="0"/>
      <p:regular r:id="rId42"/>
      <p:bold r:id="rId43"/>
    </p:embeddedFont>
    <p:embeddedFont>
      <p:font typeface="Nunito Light" pitchFamily="2" charset="0"/>
      <p:regular r:id="rId44"/>
      <p:italic r:id="rId45"/>
    </p:embeddedFont>
    <p:embeddedFont>
      <p:font typeface="PT Sans" panose="020B0503020203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C857"/>
    <a:srgbClr val="000000"/>
    <a:srgbClr val="D9EAD3"/>
    <a:srgbClr val="FFFFFF"/>
    <a:srgbClr val="46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C4C61-D7BE-4E47-8984-F870A0C1BA4C}">
  <a:tblStyle styleId="{FE4C4C61-D7BE-4E47-8984-F870A0C1BA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0645" autoAdjust="0"/>
  </p:normalViewPr>
  <p:slideViewPr>
    <p:cSldViewPr snapToGrid="0">
      <p:cViewPr varScale="1">
        <p:scale>
          <a:sx n="102" d="100"/>
          <a:sy n="102" d="100"/>
        </p:scale>
        <p:origin x="1037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D9326A22-62F8-22EA-F00F-2CB1524E41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EDCC6A1-DF40-8CAC-D3F1-CA188C539F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02BA2D2-0076-4064-92DE-08BD9E9620D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9FCC8D7-9FAD-3265-4EF8-3FBE7D391B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AF4BF80-5AAE-2722-56E4-5ECB7AFA5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92AD97D-CA8F-4F26-9B51-686462ED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6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7e5f98ef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7e5f98ef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 prediction and graph prediction </a:t>
            </a:r>
            <a:r>
              <a:rPr lang="he-IL" dirty="0"/>
              <a:t>משפט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להסביר מה התוצאה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בשקף נוסף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67f4bf3dfb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67f4bf3dfb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לא לשכוח לומר את החלק השני שאנחנו בודקים על גרף מוכן מראש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67f4bf3dfb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67f4bf3dfb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Analyze </a:t>
            </a:r>
            <a:r>
              <a:rPr lang="he-IL" dirty="0"/>
              <a:t>אנחנו מחשבים את האחוזים, מרכיבים את הגרף הצבוע </a:t>
            </a:r>
            <a:r>
              <a:rPr lang="he-IL" dirty="0" err="1"/>
              <a:t>וכו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039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effectLst/>
                <a:latin typeface="+mj-lt"/>
                <a:ea typeface="Times New Roman" panose="02020603050405020304" pitchFamily="18" charset="0"/>
              </a:rPr>
              <a:t> but suggest the presence of other articles indirectly connecting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3342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effectLst/>
                <a:latin typeface="+mj-lt"/>
                <a:ea typeface="Times New Roman" panose="02020603050405020304" pitchFamily="18" charset="0"/>
              </a:rPr>
              <a:t>Median!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936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Analyze </a:t>
            </a:r>
            <a:r>
              <a:rPr lang="he-IL" dirty="0"/>
              <a:t>אנחנו מחשבים את האחוזים, מרכיבים את הגרף הצבוע </a:t>
            </a:r>
            <a:r>
              <a:rPr lang="he-IL" dirty="0" err="1"/>
              <a:t>וכו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59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918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129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182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67f4bf3df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67f4bf3df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דיברנו מקודם על בדיקה של </a:t>
            </a:r>
            <a:r>
              <a:rPr lang="he-IL"/>
              <a:t>האלוגוריתם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262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766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67f4bf3df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67f4bf3df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דיברנו מקודם על בדיקה של </a:t>
            </a:r>
            <a:r>
              <a:rPr lang="he-IL"/>
              <a:t>האלוגוריתם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8024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+mj-lt"/>
                <a:ea typeface="Arial" panose="020B0604020202020204" pitchFamily="34" charset="0"/>
              </a:rPr>
              <a:t>The main reason for the enhancement of the results is due to the fact that the article tested the DynGAN-LSTM model on the task of graph prediction and not link prediction. We used the model for link prediction. This is a much simpler task </a:t>
            </a:r>
          </a:p>
        </p:txBody>
      </p:sp>
    </p:spTree>
    <p:extLst>
      <p:ext uri="{BB962C8B-B14F-4D97-AF65-F5344CB8AC3E}">
        <p14:creationId xmlns:p14="http://schemas.microsoft.com/office/powerpoint/2010/main" val="4109787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+mj-lt"/>
                <a:ea typeface="Arial" panose="020B0604020202020204" pitchFamily="34" charset="0"/>
              </a:rPr>
              <a:t>The main reason for the enhancement of the results is due to the fact that the article tested the DynGAN-LSTM model on the task of graph prediction and not link prediction. We used the model for link prediction. This is a much simpler task </a:t>
            </a:r>
          </a:p>
        </p:txBody>
      </p:sp>
    </p:spTree>
    <p:extLst>
      <p:ext uri="{BB962C8B-B14F-4D97-AF65-F5344CB8AC3E}">
        <p14:creationId xmlns:p14="http://schemas.microsoft.com/office/powerpoint/2010/main" val="238564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507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22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67f4bf3df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67f4bf3df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7e5f98ef2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7e5f98ef2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sleeping beauty affect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5a2644c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5a2644c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c6221ca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6c6221ca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badi" panose="020B0604020202020204" pitchFamily="34" charset="0"/>
              </a:rPr>
              <a:t>GANs are an unsupervised deep learning model composed of two sub-models: a generator and a discriminator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badi" panose="020B0604020202020204" pitchFamily="34" charset="0"/>
              </a:rPr>
              <a:t>The generator generates new plausible samples that are indistinguishable from real samples in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badi" panose="020B0604020202020204" pitchFamily="34" charset="0"/>
              </a:rPr>
              <a:t>The discriminator classifies generated samples as either real or fake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badi" panose="020B0604020202020204" pitchFamily="34" charset="0"/>
              </a:rPr>
              <a:t>The generator and discriminator participate in a zero-sum game, where the generator updates itself based on the discriminator's classification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badi" panose="020B0604020202020204" pitchFamily="34" charset="0"/>
              </a:rPr>
              <a:t>Both sub-models use backpropagation to update the network's weights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badi" panose="020B0604020202020204" pitchFamily="34" charset="0"/>
              </a:rPr>
              <a:t>GANs learn by implicitly computing similarity between the distribution of a candidate model and the distribution corresponding to actual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badi" panose="020B0604020202020204" pitchFamily="34" charset="0"/>
              </a:rPr>
              <a:t>The generator and discriminator are trained iteratively, with the goal of maximizing the discriminator's classification precision and the generator's ability to fool the discriminator.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c6221ca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6c6221ca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469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a framework that combines generative and discriminative models to improve performance in tasks such as link prediction, node classification, and recommendation.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effectLst/>
                <a:latin typeface="+mj-lt"/>
              </a:rPr>
              <a:t>discriminator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DynGAN and DynGAN-LSTM rely on Graph-GAN as the base for their implementation.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5" y="2770125"/>
            <a:ext cx="9144000" cy="23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688414"/>
            <a:ext cx="5578200" cy="20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886989"/>
            <a:ext cx="5578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54850" y="3968925"/>
            <a:ext cx="2474700" cy="247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75" y="3136600"/>
            <a:ext cx="9144000" cy="20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328550" y="3328900"/>
            <a:ext cx="6486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1328550" y="924675"/>
            <a:ext cx="6486900" cy="1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526500" y="4305650"/>
            <a:ext cx="2474700" cy="247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75" y="0"/>
            <a:ext cx="9144000" cy="121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0000" y="1749150"/>
            <a:ext cx="6194100" cy="23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-874175" y="-737150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687600" y="-792925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75" y="0"/>
            <a:ext cx="9144000" cy="121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"/>
          </p:nvPr>
        </p:nvSpPr>
        <p:spPr>
          <a:xfrm>
            <a:off x="720025" y="18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2"/>
          </p:nvPr>
        </p:nvSpPr>
        <p:spPr>
          <a:xfrm>
            <a:off x="720025" y="29732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3"/>
          </p:nvPr>
        </p:nvSpPr>
        <p:spPr>
          <a:xfrm>
            <a:off x="720025" y="40040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4"/>
          </p:nvPr>
        </p:nvSpPr>
        <p:spPr>
          <a:xfrm>
            <a:off x="720025" y="1413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5"/>
          </p:nvPr>
        </p:nvSpPr>
        <p:spPr>
          <a:xfrm>
            <a:off x="720025" y="25340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6"/>
          </p:nvPr>
        </p:nvSpPr>
        <p:spPr>
          <a:xfrm>
            <a:off x="720025" y="35648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-759525" y="-514625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197850" y="-940575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75" y="0"/>
            <a:ext cx="9144000" cy="121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600125" y="-921475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-786575" y="-578750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75" y="0"/>
            <a:ext cx="9144000" cy="187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713225" y="547627"/>
            <a:ext cx="53046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8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713225" y="2029253"/>
            <a:ext cx="444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713225" y="3611950"/>
            <a:ext cx="5673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CREDITS: This presentation template was created by </a:t>
            </a:r>
            <a:r>
              <a:rPr lang="en" sz="1200" u="sng">
                <a:solidFill>
                  <a:schemeClr val="lt2"/>
                </a:solidFill>
                <a:latin typeface="Comfortaa SemiBold"/>
                <a:ea typeface="Comfortaa SemiBold"/>
                <a:cs typeface="Comfortaa SemiBold"/>
                <a:sym typeface="Comfortaa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, and includes icons by </a:t>
            </a:r>
            <a:r>
              <a:rPr lang="en" sz="1200" u="sng">
                <a:solidFill>
                  <a:schemeClr val="lt2"/>
                </a:solidFill>
                <a:latin typeface="Comfortaa SemiBold"/>
                <a:ea typeface="Comfortaa SemiBold"/>
                <a:cs typeface="Comfortaa SemiBold"/>
                <a:sym typeface="Comfortaa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, and infographics &amp; images by </a:t>
            </a:r>
            <a:r>
              <a:rPr lang="en" sz="1200" u="sng">
                <a:solidFill>
                  <a:schemeClr val="lt2"/>
                </a:solidFill>
                <a:latin typeface="Comfortaa SemiBold"/>
                <a:ea typeface="Comfortaa SemiBold"/>
                <a:cs typeface="Comfortaa SemiBold"/>
                <a:sym typeface="Comfortaa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200" u="sng">
              <a:solidFill>
                <a:schemeClr val="lt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-284100" y="-641425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8319325" y="179200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75" y="0"/>
            <a:ext cx="9144000" cy="121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8364750" y="-513150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110325" y="-950650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75" y="0"/>
            <a:ext cx="9144000" cy="121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6789700" y="-979825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-808450" y="-702725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5" y="2827375"/>
            <a:ext cx="9144000" cy="232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1922250"/>
            <a:ext cx="3320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63250"/>
            <a:ext cx="20019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0000" y="2979775"/>
            <a:ext cx="322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361525" y="4413000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75" y="0"/>
            <a:ext cx="9144000" cy="121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920675" y="3243950"/>
            <a:ext cx="25101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188" y="3243950"/>
            <a:ext cx="25101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188" y="2730050"/>
            <a:ext cx="25101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920675" y="2730050"/>
            <a:ext cx="25101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56150" y="-954050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5864000" y="-1032200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75" y="0"/>
            <a:ext cx="9144000" cy="121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8160575" y="-487275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68675" y="-921475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75" y="3639075"/>
            <a:ext cx="9144000" cy="150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13225" y="979825"/>
            <a:ext cx="66054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-290525" y="4426400"/>
            <a:ext cx="2474700" cy="247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5" y="2186350"/>
            <a:ext cx="9144000" cy="29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831950" y="1274650"/>
            <a:ext cx="5480100" cy="9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190150" y="2249025"/>
            <a:ext cx="4763700" cy="1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3503250" y="4398950"/>
            <a:ext cx="2474700" cy="247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75" y="0"/>
            <a:ext cx="9144000" cy="121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13224" y="2497975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13224" y="4044188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3324963" y="4044188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3324963" y="2497975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 hasCustomPrompt="1"/>
          </p:nvPr>
        </p:nvSpPr>
        <p:spPr>
          <a:xfrm>
            <a:off x="1506274" y="1711900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6" hasCustomPrompt="1"/>
          </p:nvPr>
        </p:nvSpPr>
        <p:spPr>
          <a:xfrm>
            <a:off x="4118013" y="3258200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6274" y="3258200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8" hasCustomPrompt="1"/>
          </p:nvPr>
        </p:nvSpPr>
        <p:spPr>
          <a:xfrm>
            <a:off x="4118013" y="1711900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5936726" y="4044188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3"/>
          </p:nvPr>
        </p:nvSpPr>
        <p:spPr>
          <a:xfrm>
            <a:off x="5936726" y="2497975"/>
            <a:ext cx="248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 hasCustomPrompt="1"/>
          </p:nvPr>
        </p:nvSpPr>
        <p:spPr>
          <a:xfrm>
            <a:off x="6729776" y="3258200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6729776" y="1711900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6"/>
          </p:nvPr>
        </p:nvSpPr>
        <p:spPr>
          <a:xfrm>
            <a:off x="758974" y="2216575"/>
            <a:ext cx="2395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758974" y="3762798"/>
            <a:ext cx="2395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8"/>
          </p:nvPr>
        </p:nvSpPr>
        <p:spPr>
          <a:xfrm>
            <a:off x="3370713" y="3762798"/>
            <a:ext cx="2395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9"/>
          </p:nvPr>
        </p:nvSpPr>
        <p:spPr>
          <a:xfrm>
            <a:off x="3370713" y="2216575"/>
            <a:ext cx="2395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0"/>
          </p:nvPr>
        </p:nvSpPr>
        <p:spPr>
          <a:xfrm>
            <a:off x="5982476" y="3762798"/>
            <a:ext cx="2395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1"/>
          </p:nvPr>
        </p:nvSpPr>
        <p:spPr>
          <a:xfrm>
            <a:off x="5982476" y="2216575"/>
            <a:ext cx="2395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-558925" y="-744750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814625" y="-1011450"/>
            <a:ext cx="1366500" cy="136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9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hasCustomPrompt="1"/>
          </p:nvPr>
        </p:nvSpPr>
        <p:spPr>
          <a:xfrm>
            <a:off x="713225" y="67022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13225" y="1275827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954311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3"/>
          </p:nvPr>
        </p:nvSpPr>
        <p:spPr>
          <a:xfrm>
            <a:off x="713225" y="2586246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5" y="3470125"/>
            <a:ext cx="9144000" cy="168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713225" y="4067600"/>
            <a:ext cx="2474700" cy="247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 Medium"/>
              <a:buChar char="●"/>
              <a:defRPr>
                <a:solidFill>
                  <a:schemeClr val="lt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 Medium"/>
              <a:buChar char="○"/>
              <a:defRPr>
                <a:solidFill>
                  <a:schemeClr val="lt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 Medium"/>
              <a:buChar char="■"/>
              <a:defRPr>
                <a:solidFill>
                  <a:schemeClr val="lt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 Medium"/>
              <a:buChar char="●"/>
              <a:defRPr>
                <a:solidFill>
                  <a:schemeClr val="lt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 Medium"/>
              <a:buChar char="○"/>
              <a:defRPr>
                <a:solidFill>
                  <a:schemeClr val="lt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 Medium"/>
              <a:buChar char="■"/>
              <a:defRPr>
                <a:solidFill>
                  <a:schemeClr val="lt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 Medium"/>
              <a:buChar char="●"/>
              <a:defRPr>
                <a:solidFill>
                  <a:schemeClr val="lt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 Medium"/>
              <a:buChar char="○"/>
              <a:defRPr>
                <a:solidFill>
                  <a:schemeClr val="lt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omfortaa Medium"/>
              <a:buChar char="■"/>
              <a:defRPr>
                <a:solidFill>
                  <a:schemeClr val="lt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8" r:id="rId12"/>
    <p:sldLayoutId id="2147483671" r:id="rId13"/>
    <p:sldLayoutId id="2147483673" r:id="rId14"/>
    <p:sldLayoutId id="2147483674" r:id="rId15"/>
    <p:sldLayoutId id="2147483675" r:id="rId1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ctrTitle"/>
          </p:nvPr>
        </p:nvSpPr>
        <p:spPr>
          <a:xfrm>
            <a:off x="1782899" y="296311"/>
            <a:ext cx="5578201" cy="1384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Capstone project phase </a:t>
            </a:r>
            <a:r>
              <a:rPr lang="he-IL" sz="4000"/>
              <a:t>2</a:t>
            </a:r>
            <a:endParaRPr sz="4000"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1782900" y="2722682"/>
            <a:ext cx="5578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Presentors: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Tzachi Ben Yair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Eden Amir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Advisors:</a:t>
            </a:r>
          </a:p>
          <a:p>
            <a:pPr marL="0" indent="0" algn="ctr"/>
            <a:r>
              <a:rPr lang="en" sz="1800" dirty="0"/>
              <a:t>Dr. Renata Avros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Prof. Zeev Volkovich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321DB97-3318-18A5-DE58-C1A9980D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16" y="-1"/>
            <a:ext cx="2309384" cy="560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1A443C6-5B03-9BE9-1DC2-45E5BA92D96B}"/>
              </a:ext>
            </a:extLst>
          </p:cNvPr>
          <p:cNvSpPr txBox="1"/>
          <p:nvPr/>
        </p:nvSpPr>
        <p:spPr>
          <a:xfrm>
            <a:off x="1825227" y="1866820"/>
            <a:ext cx="5493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  <a:latin typeface="Archivo Black" panose="020B0604020202020204" charset="0"/>
              </a:rPr>
              <a:t>GAN graph embedding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6;p40">
            <a:extLst>
              <a:ext uri="{FF2B5EF4-FFF2-40B4-BE49-F238E27FC236}">
                <a16:creationId xmlns:a16="http://schemas.microsoft.com/office/drawing/2014/main" id="{7B127D26-5A7C-4EBA-7BF8-FD7D85494ED4}"/>
              </a:ext>
            </a:extLst>
          </p:cNvPr>
          <p:cNvSpPr txBox="1">
            <a:spLocks/>
          </p:cNvSpPr>
          <p:nvPr/>
        </p:nvSpPr>
        <p:spPr>
          <a:xfrm>
            <a:off x="229847" y="1468628"/>
            <a:ext cx="7760855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2400" b="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sz="5000" dirty="0">
                <a:solidFill>
                  <a:schemeClr val="tx1"/>
                </a:solidFill>
              </a:rPr>
              <a:t>Project </a:t>
            </a:r>
          </a:p>
          <a:p>
            <a:r>
              <a:rPr lang="en-US" sz="5000" dirty="0">
                <a:solidFill>
                  <a:schemeClr val="tx1"/>
                </a:solidFill>
              </a:rPr>
              <a:t>Architecture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C02E399-147F-2BA7-3FFE-2D01A233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36" y="876272"/>
            <a:ext cx="2868312" cy="286831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1BAACFC-1C87-63A0-F158-A0A728464260}"/>
              </a:ext>
            </a:extLst>
          </p:cNvPr>
          <p:cNvSpPr txBox="1"/>
          <p:nvPr/>
        </p:nvSpPr>
        <p:spPr>
          <a:xfrm>
            <a:off x="913886" y="3253972"/>
            <a:ext cx="4716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DynGAN and DynGAN-LSTM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DynGAN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9645513-D32F-7ABB-8FA0-82C78BD7CE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" r="-1" b="22664"/>
          <a:stretch/>
        </p:blipFill>
        <p:spPr bwMode="auto">
          <a:xfrm>
            <a:off x="1072310" y="1253208"/>
            <a:ext cx="6143721" cy="1916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B9B58C1-D4ED-AFE6-2D76-13ED5B49BB60}"/>
              </a:ext>
            </a:extLst>
          </p:cNvPr>
          <p:cNvSpPr txBox="1"/>
          <p:nvPr/>
        </p:nvSpPr>
        <p:spPr>
          <a:xfrm>
            <a:off x="719998" y="3550273"/>
            <a:ext cx="7105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This structure is able to handle evolving graphs by preserving the embeddings from the previous timestamps. </a:t>
            </a:r>
            <a:endParaRPr lang="en-US" sz="1600" dirty="0">
              <a:latin typeface="+mn-lt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A28E3D9-AFED-F6E3-DA26-D75AB497AAF1}"/>
              </a:ext>
            </a:extLst>
          </p:cNvPr>
          <p:cNvSpPr txBox="1"/>
          <p:nvPr/>
        </p:nvSpPr>
        <p:spPr>
          <a:xfrm>
            <a:off x="719998" y="4135048"/>
            <a:ext cx="75343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DynGAN is </a:t>
            </a:r>
            <a:r>
              <a:rPr lang="en-US" sz="1600" dirty="0">
                <a:latin typeface="+mj-lt"/>
                <a:ea typeface="Times New Roman" panose="02020603050405020304" pitchFamily="18" charset="0"/>
              </a:rPr>
              <a:t>very suitable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for link prediction but preforms poorly on graph prediction.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5AA6479-8F0A-B9CF-59B2-6A81101F5D70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5C5D5B8-2AC0-A357-0AC2-69041FEF5907}"/>
              </a:ext>
            </a:extLst>
          </p:cNvPr>
          <p:cNvSpPr txBox="1"/>
          <p:nvPr/>
        </p:nvSpPr>
        <p:spPr>
          <a:xfrm>
            <a:off x="719998" y="271587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Snapshots: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DynGAN-LSTM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424EAF8E-9673-511C-7D88-6DCB6AB65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9" b="16115"/>
          <a:stretch/>
        </p:blipFill>
        <p:spPr bwMode="auto">
          <a:xfrm>
            <a:off x="2134753" y="1230077"/>
            <a:ext cx="4874494" cy="2683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25816E8-783A-6437-94F4-6C314B4983F7}"/>
              </a:ext>
            </a:extLst>
          </p:cNvPr>
          <p:cNvSpPr txBox="1"/>
          <p:nvPr/>
        </p:nvSpPr>
        <p:spPr>
          <a:xfrm>
            <a:off x="652848" y="4031303"/>
            <a:ext cx="72599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DynGAN-LSTM is successful at capturing the structural states of the network.</a:t>
            </a:r>
          </a:p>
          <a:p>
            <a:r>
              <a:rPr lang="en-US" sz="1600" dirty="0">
                <a:latin typeface="+mn-lt"/>
                <a:ea typeface="Times New Roman" panose="02020603050405020304" pitchFamily="18" charset="0"/>
              </a:rPr>
              <a:t>Utilized for the task of graph prediction.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endParaRPr lang="en-US" sz="1600" dirty="0">
              <a:latin typeface="+mn-lt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AF3050C-1D0B-29B2-AD36-9D41939C8BC2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3A8A66B-2A54-9A52-25ED-7B91AB300141}"/>
              </a:ext>
            </a:extLst>
          </p:cNvPr>
          <p:cNvSpPr txBox="1"/>
          <p:nvPr/>
        </p:nvSpPr>
        <p:spPr>
          <a:xfrm>
            <a:off x="849540" y="351069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Snapshots: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 Prediction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D86D5D14-73A0-8729-452E-EFE7935B173E}"/>
                  </a:ext>
                </a:extLst>
              </p:cNvPr>
              <p:cNvSpPr txBox="1"/>
              <p:nvPr/>
            </p:nvSpPr>
            <p:spPr>
              <a:xfrm>
                <a:off x="367472" y="1768196"/>
                <a:ext cx="7966903" cy="2304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DynGAN model is trained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 and a high percentage of the edges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, the rest of the edges are used for testing. </a:t>
                </a: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To 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evaluate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 the task of link prediction we inspect whether the model can correctly predict the rest of the edges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0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D86D5D14-73A0-8729-452E-EFE7935B1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72" y="1768196"/>
                <a:ext cx="7966903" cy="2304157"/>
              </a:xfrm>
              <a:prstGeom prst="rect">
                <a:avLst/>
              </a:prstGeom>
              <a:blipFill>
                <a:blip r:embed="rId3"/>
                <a:stretch>
                  <a:fillRect l="-765" t="-529" r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תמונה 6">
            <a:extLst>
              <a:ext uri="{FF2B5EF4-FFF2-40B4-BE49-F238E27FC236}">
                <a16:creationId xmlns:a16="http://schemas.microsoft.com/office/drawing/2014/main" id="{9CD6CCA1-2846-FBC6-5B4D-A10CD1A94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124199"/>
            <a:ext cx="2314575" cy="2314575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244F868-9CA7-8DC4-FC7B-125EDB7B9D97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25;p51">
            <a:extLst>
              <a:ext uri="{FF2B5EF4-FFF2-40B4-BE49-F238E27FC236}">
                <a16:creationId xmlns:a16="http://schemas.microsoft.com/office/drawing/2014/main" id="{E69FE99A-B7CF-CB7D-D94E-77B5902A65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730" y="2687080"/>
            <a:ext cx="8827654" cy="712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2EAF729-D2FE-6D26-370B-6EEB0F7B0545}"/>
              </a:ext>
            </a:extLst>
          </p:cNvPr>
          <p:cNvSpPr txBox="1"/>
          <p:nvPr/>
        </p:nvSpPr>
        <p:spPr>
          <a:xfrm>
            <a:off x="287513" y="3553010"/>
            <a:ext cx="4716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System flow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System Flow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D395FE8D-212E-195E-4146-08427C6167F8}"/>
              </a:ext>
            </a:extLst>
          </p:cNvPr>
          <p:cNvGrpSpPr/>
          <p:nvPr/>
        </p:nvGrpSpPr>
        <p:grpSpPr>
          <a:xfrm>
            <a:off x="302943" y="2502954"/>
            <a:ext cx="8538114" cy="669154"/>
            <a:chOff x="160572" y="2419262"/>
            <a:chExt cx="8760494" cy="667995"/>
          </a:xfrm>
        </p:grpSpPr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72DB21BB-797C-1932-E5D8-2C6696D4797F}"/>
                </a:ext>
              </a:extLst>
            </p:cNvPr>
            <p:cNvSpPr/>
            <p:nvPr/>
          </p:nvSpPr>
          <p:spPr>
            <a:xfrm>
              <a:off x="160572" y="2419262"/>
              <a:ext cx="989929" cy="6508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he-IL" sz="12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Input parameters</a:t>
              </a:r>
              <a:endPara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30AB8D28-5797-A4B2-DAC7-7B49F4E29275}"/>
                </a:ext>
              </a:extLst>
            </p:cNvPr>
            <p:cNvSpPr/>
            <p:nvPr/>
          </p:nvSpPr>
          <p:spPr>
            <a:xfrm>
              <a:off x="1718445" y="2436374"/>
              <a:ext cx="1066778" cy="6508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he-IL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DynGAN-LSTM</a:t>
              </a:r>
              <a:endPara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B8E619C2-769A-FBF3-7B72-0150DEE16DBA}"/>
                </a:ext>
              </a:extLst>
            </p:cNvPr>
            <p:cNvSpPr/>
            <p:nvPr/>
          </p:nvSpPr>
          <p:spPr>
            <a:xfrm>
              <a:off x="3353167" y="2429527"/>
              <a:ext cx="1066778" cy="65088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he-IL" sz="12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Embedding U</a:t>
              </a:r>
              <a:r>
                <a:rPr lang="en-US" sz="900" kern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900" kern="1200" dirty="0" err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en-US" sz="1200" kern="1200" dirty="0" err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sz="900" kern="1200" dirty="0" err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sz="9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0B6620FC-A635-4B41-C4ED-AEC04D253183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9" y="2754917"/>
              <a:ext cx="29858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69DE4205-505F-49FB-E1BF-0B737A1A4CC0}"/>
                </a:ext>
              </a:extLst>
            </p:cNvPr>
            <p:cNvSpPr/>
            <p:nvPr/>
          </p:nvSpPr>
          <p:spPr>
            <a:xfrm>
              <a:off x="6419744" y="2428492"/>
              <a:ext cx="973804" cy="6508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he-IL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Analyze results</a:t>
              </a:r>
              <a:endPara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D430EBA5-DDEB-5A4D-2F41-C31C784155D8}"/>
                </a:ext>
              </a:extLst>
            </p:cNvPr>
            <p:cNvSpPr/>
            <p:nvPr/>
          </p:nvSpPr>
          <p:spPr>
            <a:xfrm>
              <a:off x="7854288" y="2428492"/>
              <a:ext cx="1066778" cy="6508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he-IL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Present in GUI</a:t>
              </a:r>
              <a:endPara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19108A95-A013-84EA-2ED6-8BB68386BB29}"/>
                </a:ext>
              </a:extLst>
            </p:cNvPr>
            <p:cNvCxnSpPr>
              <a:cxnSpLocks/>
            </p:cNvCxnSpPr>
            <p:nvPr/>
          </p:nvCxnSpPr>
          <p:spPr>
            <a:xfrm>
              <a:off x="7487469" y="2753933"/>
              <a:ext cx="29858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B537F2F3-8876-7957-BD3F-E4D236E46E67}"/>
                </a:ext>
              </a:extLst>
            </p:cNvPr>
            <p:cNvSpPr/>
            <p:nvPr/>
          </p:nvSpPr>
          <p:spPr>
            <a:xfrm>
              <a:off x="4908153" y="2436374"/>
              <a:ext cx="1066778" cy="65088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algn="ctr" rtl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Citation prediction</a:t>
              </a:r>
              <a:endPara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35F7E373-067F-C7F0-A972-EC4C7856FF30}"/>
                </a:ext>
              </a:extLst>
            </p:cNvPr>
            <p:cNvCxnSpPr>
              <a:cxnSpLocks/>
            </p:cNvCxnSpPr>
            <p:nvPr/>
          </p:nvCxnSpPr>
          <p:spPr>
            <a:xfrm>
              <a:off x="6041905" y="2744703"/>
              <a:ext cx="29858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D5306D1B-35A0-7881-D876-C495A995B91B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" name="מחבר חץ ישר 1">
            <a:extLst>
              <a:ext uri="{FF2B5EF4-FFF2-40B4-BE49-F238E27FC236}">
                <a16:creationId xmlns:a16="http://schemas.microsoft.com/office/drawing/2014/main" id="{41E33605-4571-1F9C-344B-E38F108F5DEE}"/>
              </a:ext>
            </a:extLst>
          </p:cNvPr>
          <p:cNvCxnSpPr>
            <a:cxnSpLocks/>
          </p:cNvCxnSpPr>
          <p:nvPr/>
        </p:nvCxnSpPr>
        <p:spPr>
          <a:xfrm>
            <a:off x="2983331" y="2838206"/>
            <a:ext cx="2910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B5E78C51-758E-25E5-36AE-05159AD96A5C}"/>
              </a:ext>
            </a:extLst>
          </p:cNvPr>
          <p:cNvCxnSpPr>
            <a:cxnSpLocks/>
          </p:cNvCxnSpPr>
          <p:nvPr/>
        </p:nvCxnSpPr>
        <p:spPr>
          <a:xfrm>
            <a:off x="1406531" y="2828960"/>
            <a:ext cx="2910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9519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Citation </a:t>
            </a:r>
            <a:r>
              <a:rPr lang="en" dirty="0">
                <a:solidFill>
                  <a:srgbClr val="FFFFFF"/>
                </a:solidFill>
              </a:rPr>
              <a:t>Prediction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97993D3-AC4F-A4E6-100E-4009CAB170A6}"/>
              </a:ext>
            </a:extLst>
          </p:cNvPr>
          <p:cNvSpPr txBox="1"/>
          <p:nvPr/>
        </p:nvSpPr>
        <p:spPr>
          <a:xfrm>
            <a:off x="417600" y="1842500"/>
            <a:ext cx="6423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To predict the modified snapshot (including the removed edges), we employ two edges lists: fake edges and removed edges.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2964AF9-4AD8-50A9-6952-A718E4C9375E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CA69EC5-DAC1-82F4-D04C-D92953FC42B6}"/>
              </a:ext>
            </a:extLst>
          </p:cNvPr>
          <p:cNvSpPr txBox="1"/>
          <p:nvPr/>
        </p:nvSpPr>
        <p:spPr>
          <a:xfrm>
            <a:off x="417600" y="2844500"/>
            <a:ext cx="688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At this stage the model outputs a lists of the new snapshot edges.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7FAC55B-0AEB-01F9-0748-860BD1F97926}"/>
              </a:ext>
            </a:extLst>
          </p:cNvPr>
          <p:cNvSpPr txBox="1"/>
          <p:nvPr/>
        </p:nvSpPr>
        <p:spPr>
          <a:xfrm>
            <a:off x="417600" y="3413418"/>
            <a:ext cx="688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The goal is to correctly recover all removed edges and not include the fake edges.</a:t>
            </a:r>
          </a:p>
        </p:txBody>
      </p:sp>
    </p:spTree>
    <p:extLst>
      <p:ext uri="{BB962C8B-B14F-4D97-AF65-F5344CB8AC3E}">
        <p14:creationId xmlns:p14="http://schemas.microsoft.com/office/powerpoint/2010/main" val="67229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Citation </a:t>
            </a:r>
            <a:r>
              <a:rPr lang="en" dirty="0">
                <a:solidFill>
                  <a:srgbClr val="FFFFFF"/>
                </a:solidFill>
              </a:rPr>
              <a:t>Prediction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97993D3-AC4F-A4E6-100E-4009CAB170A6}"/>
              </a:ext>
            </a:extLst>
          </p:cNvPr>
          <p:cNvSpPr txBox="1"/>
          <p:nvPr/>
        </p:nvSpPr>
        <p:spPr>
          <a:xfrm>
            <a:off x="537120" y="1770500"/>
            <a:ext cx="6423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 embeddings are utilized to examine differences in edges between the sequential timestamps.</a:t>
            </a:r>
            <a:endParaRPr lang="en-US" dirty="0">
              <a:latin typeface="+mn-lt"/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2033CF6-7B20-B702-CB4B-0A450E0B8D09}"/>
              </a:ext>
            </a:extLst>
          </p:cNvPr>
          <p:cNvSpPr txBox="1"/>
          <p:nvPr/>
        </p:nvSpPr>
        <p:spPr>
          <a:xfrm>
            <a:off x="537120" y="2696238"/>
            <a:ext cx="669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+mj-lt"/>
              </a:rPr>
              <a:t>Connectivity probability is compared to a configurable threshold.</a:t>
            </a:r>
            <a:endParaRPr lang="en-US" sz="1800" dirty="0">
              <a:latin typeface="+mj-lt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C4A241A-3D24-EA36-3D86-A3DED48B8F93}"/>
              </a:ext>
            </a:extLst>
          </p:cNvPr>
          <p:cNvSpPr txBox="1"/>
          <p:nvPr/>
        </p:nvSpPr>
        <p:spPr>
          <a:xfrm>
            <a:off x="537120" y="3275777"/>
            <a:ext cx="7174320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+mj-lt"/>
                <a:ea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ow probability, may not necessarily imply misleading references.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+mj-lt"/>
                <a:ea typeface="Times New Roman" panose="02020603050405020304" pitchFamily="18" charset="0"/>
              </a:rPr>
              <a:t>Articles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with a high connectivity probability are considered to be closely related.</a:t>
            </a:r>
            <a:endParaRPr lang="en-US" sz="1800" dirty="0"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1E3989A6-FA98-F319-390F-9F2A9C41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90" y="3275777"/>
            <a:ext cx="2928710" cy="292871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2964AF9-4AD8-50A9-6952-A718E4C9375E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5833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Analyze Resluts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D5306D1B-35A0-7881-D876-C495A995B91B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9790C51-CC42-7F6B-D5FE-A0C7CE38DEBB}"/>
              </a:ext>
            </a:extLst>
          </p:cNvPr>
          <p:cNvSpPr txBox="1"/>
          <p:nvPr/>
        </p:nvSpPr>
        <p:spPr>
          <a:xfrm>
            <a:off x="537120" y="1770500"/>
            <a:ext cx="642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We compare the prediction results to the original network.</a:t>
            </a:r>
            <a:endParaRPr lang="en-US" dirty="0">
              <a:latin typeface="+mn-lt"/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C3E9E8D-573C-00D6-C3E1-C40BC7CBF625}"/>
              </a:ext>
            </a:extLst>
          </p:cNvPr>
          <p:cNvSpPr txBox="1"/>
          <p:nvPr/>
        </p:nvSpPr>
        <p:spPr>
          <a:xfrm>
            <a:off x="537120" y="3488861"/>
            <a:ext cx="6423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We calculate the values of the confusion matrix to receive the accuracy, precision and recall values of the model.</a:t>
            </a:r>
            <a:endParaRPr lang="en-US" dirty="0">
              <a:latin typeface="+mn-lt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9B1245F6-3A25-B0A4-8A69-67E544B1F900}"/>
              </a:ext>
            </a:extLst>
          </p:cNvPr>
          <p:cNvSpPr txBox="1"/>
          <p:nvPr/>
        </p:nvSpPr>
        <p:spPr>
          <a:xfrm>
            <a:off x="537120" y="2529593"/>
            <a:ext cx="6423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 presented network includes three types of edge:</a:t>
            </a:r>
            <a:b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red, green and gray.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Class Diagram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96B27F7-93BA-F1C8-FAA8-36F61497298B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3556752-44CD-34C0-844D-8644F483C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00" y="1245427"/>
            <a:ext cx="5894400" cy="37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4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12" name="Google Shape;312;p38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subTitle" idx="16"/>
          </p:nvPr>
        </p:nvSpPr>
        <p:spPr>
          <a:xfrm>
            <a:off x="765724" y="2535174"/>
            <a:ext cx="2395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23" name="Google Shape;323;p38"/>
          <p:cNvSpPr txBox="1">
            <a:spLocks noGrp="1"/>
          </p:cNvSpPr>
          <p:nvPr>
            <p:ph type="subTitle" idx="19"/>
          </p:nvPr>
        </p:nvSpPr>
        <p:spPr>
          <a:xfrm>
            <a:off x="5982476" y="2532543"/>
            <a:ext cx="2395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</a:p>
        </p:txBody>
      </p:sp>
      <p:sp>
        <p:nvSpPr>
          <p:cNvPr id="325" name="Google Shape;325;p38"/>
          <p:cNvSpPr txBox="1">
            <a:spLocks noGrp="1"/>
          </p:cNvSpPr>
          <p:nvPr>
            <p:ph type="subTitle" idx="21"/>
          </p:nvPr>
        </p:nvSpPr>
        <p:spPr>
          <a:xfrm>
            <a:off x="559281" y="3788626"/>
            <a:ext cx="2808685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</a:p>
        </p:txBody>
      </p:sp>
      <p:sp>
        <p:nvSpPr>
          <p:cNvPr id="8" name="Google Shape;323;p38">
            <a:extLst>
              <a:ext uri="{FF2B5EF4-FFF2-40B4-BE49-F238E27FC236}">
                <a16:creationId xmlns:a16="http://schemas.microsoft.com/office/drawing/2014/main" id="{8896DA4E-F6F0-21F0-3F60-7B89A9D550BC}"/>
              </a:ext>
            </a:extLst>
          </p:cNvPr>
          <p:cNvSpPr txBox="1">
            <a:spLocks/>
          </p:cNvSpPr>
          <p:nvPr/>
        </p:nvSpPr>
        <p:spPr>
          <a:xfrm>
            <a:off x="3416463" y="2518606"/>
            <a:ext cx="23958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Basic </a:t>
            </a:r>
          </a:p>
          <a:p>
            <a:pPr marL="0" indent="0"/>
            <a:r>
              <a:rPr lang="en-US" dirty="0"/>
              <a:t>Concepts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880B612-F998-325A-03B5-4CB803342D45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Google Shape;325;p38">
            <a:extLst>
              <a:ext uri="{FF2B5EF4-FFF2-40B4-BE49-F238E27FC236}">
                <a16:creationId xmlns:a16="http://schemas.microsoft.com/office/drawing/2014/main" id="{9FE0BCE2-A184-628F-3706-EFFE2543E403}"/>
              </a:ext>
            </a:extLst>
          </p:cNvPr>
          <p:cNvSpPr txBox="1">
            <a:spLocks/>
          </p:cNvSpPr>
          <p:nvPr/>
        </p:nvSpPr>
        <p:spPr>
          <a:xfrm>
            <a:off x="3210020" y="4145486"/>
            <a:ext cx="2808685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Results Evaluation</a:t>
            </a:r>
          </a:p>
        </p:txBody>
      </p:sp>
      <p:sp>
        <p:nvSpPr>
          <p:cNvPr id="9" name="Google Shape;325;p38">
            <a:extLst>
              <a:ext uri="{FF2B5EF4-FFF2-40B4-BE49-F238E27FC236}">
                <a16:creationId xmlns:a16="http://schemas.microsoft.com/office/drawing/2014/main" id="{46D68A12-6AE3-9275-4194-DC683961910B}"/>
              </a:ext>
            </a:extLst>
          </p:cNvPr>
          <p:cNvSpPr txBox="1">
            <a:spLocks/>
          </p:cNvSpPr>
          <p:nvPr/>
        </p:nvSpPr>
        <p:spPr>
          <a:xfrm>
            <a:off x="5776036" y="3835355"/>
            <a:ext cx="2808685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Graphical User Interface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7AB118-A238-429C-7AB1-0D6E8129B6F9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24FA2BD-9C08-EAD3-41F6-3E9741581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3" t="1020" r="-1"/>
          <a:stretch/>
        </p:blipFill>
        <p:spPr>
          <a:xfrm>
            <a:off x="2145798" y="1245762"/>
            <a:ext cx="4852403" cy="37975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Graphical User Interface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60BBC3E-7BE2-44DE-5ECF-B1EB4CF9A1EC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BB7662A-DF34-5144-8A92-C3B552EC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2" y="1290994"/>
            <a:ext cx="4764375" cy="37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3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Graphical User Interface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2F1B0C5-BBA6-983A-AB20-3F8655187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7" y="1549654"/>
            <a:ext cx="3746500" cy="30543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2175727-4E6B-9F8D-DD2F-FA6AED62F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44" y="1549654"/>
            <a:ext cx="3733800" cy="31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08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Graphical User Interface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42CF3704-7786-7710-09F9-5CA93C9045E6}"/>
              </a:ext>
            </a:extLst>
          </p:cNvPr>
          <p:cNvGrpSpPr/>
          <p:nvPr/>
        </p:nvGrpSpPr>
        <p:grpSpPr>
          <a:xfrm>
            <a:off x="2263251" y="1255118"/>
            <a:ext cx="4617497" cy="3805936"/>
            <a:chOff x="0" y="0"/>
            <a:chExt cx="3752850" cy="3056890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4D32404B-B488-AA9F-8FA2-6C1A67B2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752850" cy="3056890"/>
            </a:xfrm>
            <a:prstGeom prst="rect">
              <a:avLst/>
            </a:prstGeom>
          </p:spPr>
        </p:pic>
        <p:sp>
          <p:nvSpPr>
            <p:cNvPr id="5" name="חץ: למטה 4">
              <a:extLst>
                <a:ext uri="{FF2B5EF4-FFF2-40B4-BE49-F238E27FC236}">
                  <a16:creationId xmlns:a16="http://schemas.microsoft.com/office/drawing/2014/main" id="{80A9062C-2836-B3DC-0840-25DE8E4BED3E}"/>
                </a:ext>
              </a:extLst>
            </p:cNvPr>
            <p:cNvSpPr/>
            <p:nvPr/>
          </p:nvSpPr>
          <p:spPr>
            <a:xfrm rot="3779654">
              <a:off x="3136593" y="918845"/>
              <a:ext cx="248592" cy="350520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חץ: למטה 5">
              <a:extLst>
                <a:ext uri="{FF2B5EF4-FFF2-40B4-BE49-F238E27FC236}">
                  <a16:creationId xmlns:a16="http://schemas.microsoft.com/office/drawing/2014/main" id="{DA2BCD59-FFDB-5CD0-1267-FECCC4D65EF3}"/>
                </a:ext>
              </a:extLst>
            </p:cNvPr>
            <p:cNvSpPr/>
            <p:nvPr/>
          </p:nvSpPr>
          <p:spPr>
            <a:xfrm rot="9816153">
              <a:off x="1550657" y="1568012"/>
              <a:ext cx="248592" cy="350520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חץ: למטה 6">
              <a:extLst>
                <a:ext uri="{FF2B5EF4-FFF2-40B4-BE49-F238E27FC236}">
                  <a16:creationId xmlns:a16="http://schemas.microsoft.com/office/drawing/2014/main" id="{5188F1D9-F009-5038-BEC4-8B934EAD6B19}"/>
                </a:ext>
              </a:extLst>
            </p:cNvPr>
            <p:cNvSpPr/>
            <p:nvPr/>
          </p:nvSpPr>
          <p:spPr>
            <a:xfrm rot="20479404">
              <a:off x="628823" y="1315003"/>
              <a:ext cx="248592" cy="350520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17079CA-3CE1-9297-A50A-002AECC32A6A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6387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5;p51">
            <a:extLst>
              <a:ext uri="{FF2B5EF4-FFF2-40B4-BE49-F238E27FC236}">
                <a16:creationId xmlns:a16="http://schemas.microsoft.com/office/drawing/2014/main" id="{BC1D8F9B-A667-2349-8812-BDCBEA1580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301" y="3096655"/>
            <a:ext cx="8827654" cy="712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Results</a:t>
            </a:r>
            <a:endParaRPr sz="3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33CB465-BA6B-0910-D566-5F1F6CF40217}"/>
              </a:ext>
            </a:extLst>
          </p:cNvPr>
          <p:cNvSpPr txBox="1"/>
          <p:nvPr/>
        </p:nvSpPr>
        <p:spPr>
          <a:xfrm>
            <a:off x="578155" y="3809306"/>
            <a:ext cx="4716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Experiment Results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32E2B5A-32E6-FAA2-F8E0-99C81945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950" y="2571750"/>
            <a:ext cx="3505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Experiment Results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96B27F7-93BA-F1C8-FAA8-36F61497298B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B424F3C-560F-8698-CEA5-C17138546EE8}"/>
              </a:ext>
            </a:extLst>
          </p:cNvPr>
          <p:cNvSpPr txBox="1"/>
          <p:nvPr/>
        </p:nvSpPr>
        <p:spPr>
          <a:xfrm>
            <a:off x="5415159" y="2327817"/>
            <a:ext cx="2206080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+mn-lt"/>
              </a:rPr>
              <a:t>6218 nodes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+mn-lt"/>
              </a:rPr>
              <a:t>7178 edges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+mn-lt"/>
              </a:rPr>
              <a:t>1101 removed edges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+mn-lt"/>
              </a:rPr>
              <a:t>3 GAN components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+mn-lt"/>
              </a:rPr>
              <a:t>3 LSTM layers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4ADC06E-82F0-6EDB-AE6C-B917FF7B45DD}"/>
              </a:ext>
            </a:extLst>
          </p:cNvPr>
          <p:cNvSpPr txBox="1"/>
          <p:nvPr/>
        </p:nvSpPr>
        <p:spPr>
          <a:xfrm>
            <a:off x="1424065" y="2158541"/>
            <a:ext cx="2206080" cy="15081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Input parameters: </a:t>
            </a:r>
          </a:p>
          <a:p>
            <a:endParaRPr lang="en-US" sz="1800" dirty="0">
              <a:latin typeface="+mn-lt"/>
            </a:endParaRPr>
          </a:p>
          <a:p>
            <a:r>
              <a:rPr lang="en-US" dirty="0">
                <a:solidFill>
                  <a:sysClr val="windowText" lastClr="000000"/>
                </a:solidFill>
                <a:latin typeface="+mn-lt"/>
              </a:rPr>
              <a:t>Dataset: </a:t>
            </a:r>
            <a:r>
              <a:rPr lang="en-US" dirty="0" err="1">
                <a:solidFill>
                  <a:sysClr val="windowText" lastClr="000000"/>
                </a:solidFill>
                <a:latin typeface="+mn-lt"/>
              </a:rPr>
              <a:t>iCite</a:t>
            </a:r>
            <a:r>
              <a:rPr lang="en-US" dirty="0">
                <a:solidFill>
                  <a:sysClr val="windowText" lastClr="000000"/>
                </a:solidFill>
                <a:latin typeface="+mn-lt"/>
              </a:rPr>
              <a:t> 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+mn-lt"/>
              </a:rPr>
              <a:t>Time interval: years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+mn-lt"/>
              </a:rPr>
              <a:t>Snapshots number: 3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+mn-lt"/>
              </a:rPr>
              <a:t>Prediction percent: 15%</a:t>
            </a: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D8CBD4F6-54AB-DCAF-94ED-22D218D392B7}"/>
              </a:ext>
            </a:extLst>
          </p:cNvPr>
          <p:cNvCxnSpPr>
            <a:cxnSpLocks/>
          </p:cNvCxnSpPr>
          <p:nvPr/>
        </p:nvCxnSpPr>
        <p:spPr>
          <a:xfrm>
            <a:off x="4099810" y="2912592"/>
            <a:ext cx="77948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68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Expirement Results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96B27F7-93BA-F1C8-FAA8-36F61497298B}"/>
              </a:ext>
            </a:extLst>
          </p:cNvPr>
          <p:cNvSpPr txBox="1"/>
          <p:nvPr/>
        </p:nvSpPr>
        <p:spPr>
          <a:xfrm>
            <a:off x="115200" y="4743013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9F6F9568-AC8E-7F8D-43A5-07496CB99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38760"/>
              </p:ext>
            </p:extLst>
          </p:nvPr>
        </p:nvGraphicFramePr>
        <p:xfrm>
          <a:off x="1938020" y="1689014"/>
          <a:ext cx="5267960" cy="604902"/>
        </p:xfrm>
        <a:graphic>
          <a:graphicData uri="http://schemas.openxmlformats.org/drawingml/2006/table">
            <a:tbl>
              <a:tblPr firstRow="1" firstCol="1" bandRow="1">
                <a:tableStyleId>{FE4C4C61-D7BE-4E47-8984-F870A0C1BA4C}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2065536628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75200029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801588079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103761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TP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FP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FN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785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577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587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522</a:t>
                      </a:r>
                      <a:endParaRPr lang="en-US" sz="20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523</a:t>
                      </a:r>
                      <a:endParaRPr lang="en-US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9012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7DFCE29B-7763-05A7-711C-1A90D8E963DF}"/>
                  </a:ext>
                </a:extLst>
              </p:cNvPr>
              <p:cNvSpPr txBox="1"/>
              <p:nvPr/>
            </p:nvSpPr>
            <p:spPr>
              <a:xfrm>
                <a:off x="1148195" y="3021971"/>
                <a:ext cx="4763124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Accuracy: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sz="1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0">
                        <a:latin typeface="Cambria Math" panose="02040503050406030204" pitchFamily="18" charset="0"/>
                      </a:rPr>
                      <m:t>525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7DFCE29B-7763-05A7-711C-1A90D8E96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95" y="3021971"/>
                <a:ext cx="4763124" cy="485582"/>
              </a:xfrm>
              <a:prstGeom prst="rect">
                <a:avLst/>
              </a:prstGeom>
              <a:blipFill>
                <a:blip r:embed="rId3"/>
                <a:stretch>
                  <a:fillRect l="-1023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760DFA55-26FE-153D-320E-DB45668EA431}"/>
                  </a:ext>
                </a:extLst>
              </p:cNvPr>
              <p:cNvSpPr txBox="1"/>
              <p:nvPr/>
            </p:nvSpPr>
            <p:spPr>
              <a:xfrm>
                <a:off x="1148195" y="3843361"/>
                <a:ext cx="4763124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Precision: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sz="1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0">
                        <a:latin typeface="Cambria Math" panose="02040503050406030204" pitchFamily="18" charset="0"/>
                      </a:rPr>
                      <m:t>525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760DFA55-26FE-153D-320E-DB45668E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95" y="3843361"/>
                <a:ext cx="4763124" cy="485582"/>
              </a:xfrm>
              <a:prstGeom prst="rect">
                <a:avLst/>
              </a:prstGeom>
              <a:blipFill>
                <a:blip r:embed="rId4"/>
                <a:stretch>
                  <a:fillRect l="-10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97859F87-ADCB-B334-C9BB-F51545279000}"/>
                  </a:ext>
                </a:extLst>
              </p:cNvPr>
              <p:cNvSpPr txBox="1"/>
              <p:nvPr/>
            </p:nvSpPr>
            <p:spPr>
              <a:xfrm>
                <a:off x="5176800" y="3432666"/>
                <a:ext cx="4763124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sz="1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0">
                        <a:latin typeface="Cambria Math" panose="02040503050406030204" pitchFamily="18" charset="0"/>
                      </a:rPr>
                      <m:t>525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97859F87-ADCB-B334-C9BB-F5154527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800" y="3432666"/>
                <a:ext cx="4763124" cy="485582"/>
              </a:xfrm>
              <a:prstGeom prst="rect">
                <a:avLst/>
              </a:prstGeom>
              <a:blipFill>
                <a:blip r:embed="rId5"/>
                <a:stretch>
                  <a:fillRect l="-10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5;p51">
            <a:extLst>
              <a:ext uri="{FF2B5EF4-FFF2-40B4-BE49-F238E27FC236}">
                <a16:creationId xmlns:a16="http://schemas.microsoft.com/office/drawing/2014/main" id="{BC1D8F9B-A667-2349-8812-BDCBEA1580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301" y="3096655"/>
            <a:ext cx="8827654" cy="712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Conclusions</a:t>
            </a:r>
            <a:endParaRPr sz="3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FD247AD-DE9B-BB52-8845-6DBDFCC6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21347" y="1403386"/>
            <a:ext cx="2885608" cy="26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7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Conclusions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25816E8-783A-6437-94F4-6C314B4983F7}"/>
              </a:ext>
            </a:extLst>
          </p:cNvPr>
          <p:cNvSpPr txBox="1"/>
          <p:nvPr/>
        </p:nvSpPr>
        <p:spPr>
          <a:xfrm>
            <a:off x="876925" y="3087426"/>
            <a:ext cx="7259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It can be inferred that this difference is attributable to two factors: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AF3050C-1D0B-29B2-AD36-9D41939C8BC2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BBDA0DD-B6F4-9370-6F70-D63D4247C1B2}"/>
              </a:ext>
            </a:extLst>
          </p:cNvPr>
          <p:cNvSpPr txBox="1"/>
          <p:nvPr/>
        </p:nvSpPr>
        <p:spPr>
          <a:xfrm>
            <a:off x="876925" y="1471300"/>
            <a:ext cx="62677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The obtained results are better than those presented in the referenced paper [4].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525C33D-9785-C65F-BB46-F25E68C4D9C7}"/>
              </a:ext>
            </a:extLst>
          </p:cNvPr>
          <p:cNvSpPr txBox="1"/>
          <p:nvPr/>
        </p:nvSpPr>
        <p:spPr>
          <a:xfrm>
            <a:off x="876925" y="2202417"/>
            <a:ext cx="66931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Our implementation achieved an accuracy of 0.525, whereas the paper reported an accuracy of 0.465. 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386728C4-6E12-3656-8CDD-66F6864AB6BD}"/>
              </a:ext>
            </a:extLst>
          </p:cNvPr>
          <p:cNvSpPr/>
          <p:nvPr/>
        </p:nvSpPr>
        <p:spPr>
          <a:xfrm>
            <a:off x="1851286" y="3807045"/>
            <a:ext cx="1813809" cy="58577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91285C03-11EB-D4AE-0843-F2F54FECB5B2}"/>
              </a:ext>
            </a:extLst>
          </p:cNvPr>
          <p:cNvSpPr/>
          <p:nvPr/>
        </p:nvSpPr>
        <p:spPr>
          <a:xfrm>
            <a:off x="4986728" y="3807044"/>
            <a:ext cx="1813809" cy="58577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Simpler Task</a:t>
            </a:r>
          </a:p>
        </p:txBody>
      </p:sp>
    </p:spTree>
    <p:extLst>
      <p:ext uri="{BB962C8B-B14F-4D97-AF65-F5344CB8AC3E}">
        <p14:creationId xmlns:p14="http://schemas.microsoft.com/office/powerpoint/2010/main" val="3804377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25816E8-783A-6437-94F4-6C314B4983F7}"/>
              </a:ext>
            </a:extLst>
          </p:cNvPr>
          <p:cNvSpPr txBox="1"/>
          <p:nvPr/>
        </p:nvSpPr>
        <p:spPr>
          <a:xfrm>
            <a:off x="876925" y="3087426"/>
            <a:ext cx="72599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Lack of explicit instructions in the article prompted a trial-and-error process for replicating the architecture.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AF3050C-1D0B-29B2-AD36-9D41939C8BC2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BBDA0DD-B6F4-9370-6F70-D63D4247C1B2}"/>
              </a:ext>
            </a:extLst>
          </p:cNvPr>
          <p:cNvSpPr txBox="1"/>
          <p:nvPr/>
        </p:nvSpPr>
        <p:spPr>
          <a:xfrm>
            <a:off x="876925" y="1471300"/>
            <a:ext cx="62677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Comprehending the GraphGAN code and adapting it for the DynGAN-LSTM model posed challenges.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525C33D-9785-C65F-BB46-F25E68C4D9C7}"/>
              </a:ext>
            </a:extLst>
          </p:cNvPr>
          <p:cNvSpPr txBox="1"/>
          <p:nvPr/>
        </p:nvSpPr>
        <p:spPr>
          <a:xfrm>
            <a:off x="876925" y="2279362"/>
            <a:ext cx="66931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Guidance from advisors and studying code documentation helped overcome challenges.</a:t>
            </a:r>
          </a:p>
        </p:txBody>
      </p:sp>
    </p:spTree>
    <p:extLst>
      <p:ext uri="{BB962C8B-B14F-4D97-AF65-F5344CB8AC3E}">
        <p14:creationId xmlns:p14="http://schemas.microsoft.com/office/powerpoint/2010/main" val="403256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TL;DR</a:t>
            </a:r>
            <a:endParaRPr dirty="0"/>
          </a:p>
        </p:txBody>
      </p:sp>
      <p:sp>
        <p:nvSpPr>
          <p:cNvPr id="387" name="Google Shape;387;p4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process of representing the nodes and/or edges in a low dimension vector space such that the temporal evolution of the network can be captured mathematically.</a:t>
            </a:r>
            <a:endParaRPr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88" name="Google Shape;388;p41"/>
          <p:cNvSpPr txBox="1">
            <a:spLocks noGrp="1"/>
          </p:cNvSpPr>
          <p:nvPr>
            <p:ph type="subTitle" idx="2"/>
          </p:nvPr>
        </p:nvSpPr>
        <p:spPr>
          <a:xfrm>
            <a:off x="560173" y="3115775"/>
            <a:ext cx="8106032" cy="703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Link prediction is a methodology for predicting the likelihood of a future association between a pair of nodes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based on previous graph snapshots.</a:t>
            </a:r>
          </a:p>
        </p:txBody>
      </p:sp>
      <p:sp>
        <p:nvSpPr>
          <p:cNvPr id="389" name="Google Shape;389;p41"/>
          <p:cNvSpPr txBox="1">
            <a:spLocks noGrp="1"/>
          </p:cNvSpPr>
          <p:nvPr>
            <p:ph type="subTitle" idx="3"/>
          </p:nvPr>
        </p:nvSpPr>
        <p:spPr>
          <a:xfrm>
            <a:off x="720000" y="4307841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The ability to evaluate the authenticity of citations in an article</a:t>
            </a:r>
            <a:endParaRPr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90" name="Google Shape;390;p4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embedding?</a:t>
            </a:r>
            <a:endParaRPr dirty="0"/>
          </a:p>
        </p:txBody>
      </p:sp>
      <p:sp>
        <p:nvSpPr>
          <p:cNvPr id="391" name="Google Shape;391;p41"/>
          <p:cNvSpPr txBox="1">
            <a:spLocks noGrp="1"/>
          </p:cNvSpPr>
          <p:nvPr>
            <p:ph type="subTitle" idx="5"/>
          </p:nvPr>
        </p:nvSpPr>
        <p:spPr>
          <a:xfrm>
            <a:off x="720000" y="2694168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prediction</a:t>
            </a:r>
            <a:endParaRPr dirty="0"/>
          </a:p>
        </p:txBody>
      </p:sp>
      <p:sp>
        <p:nvSpPr>
          <p:cNvPr id="392" name="Google Shape;392;p41"/>
          <p:cNvSpPr txBox="1">
            <a:spLocks noGrp="1"/>
          </p:cNvSpPr>
          <p:nvPr>
            <p:ph type="subTitle" idx="6"/>
          </p:nvPr>
        </p:nvSpPr>
        <p:spPr>
          <a:xfrm>
            <a:off x="720000" y="3876491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Citations evaluation</a:t>
            </a:r>
            <a:endParaRPr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6894814-EFEA-9AC2-C5B4-C42472C07094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52" name="Google Shape;952;p65"/>
          <p:cNvSpPr txBox="1">
            <a:spLocks noGrp="1"/>
          </p:cNvSpPr>
          <p:nvPr>
            <p:ph type="subTitle" idx="1"/>
          </p:nvPr>
        </p:nvSpPr>
        <p:spPr>
          <a:xfrm>
            <a:off x="713224" y="2029253"/>
            <a:ext cx="6811525" cy="65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Do you have any questions?</a:t>
            </a:r>
            <a:endParaRPr sz="30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362F0E9-37EF-98B9-7CD3-7A81924C6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08" y="2792626"/>
            <a:ext cx="2774263" cy="27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4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References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4A93356-E479-F0A1-2434-13AB94B3D668}"/>
              </a:ext>
            </a:extLst>
          </p:cNvPr>
          <p:cNvSpPr txBox="1"/>
          <p:nvPr/>
        </p:nvSpPr>
        <p:spPr>
          <a:xfrm>
            <a:off x="1000801" y="1620000"/>
            <a:ext cx="73105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+mj-lt"/>
              </a:rPr>
              <a:t>GAN framework, slide 7 - 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Google Developers. "Overview of GAN Structure | Machine Learning |," n.d. https://developers.google.com/machine-learning/gan/gan_structure.</a:t>
            </a:r>
            <a:r>
              <a:rPr lang="en-US" sz="1200" dirty="0">
                <a:latin typeface="+mj-lt"/>
              </a:rPr>
              <a:t> </a:t>
            </a:r>
          </a:p>
          <a:p>
            <a:pPr marL="228600" indent="-228600">
              <a:buAutoNum type="arabicPeriod"/>
            </a:pPr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2. LSTM frameworks, slide 8- 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"Understanding LSTM Networks -- Colah's Blog," n.d. </a:t>
            </a:r>
            <a:r>
              <a:rPr lang="en-US" sz="1200" u="sng" dirty="0">
                <a:effectLst/>
                <a:latin typeface="+mj-lt"/>
                <a:ea typeface="Times New Roman" panose="02020603050405020304" pitchFamily="18" charset="0"/>
                <a:hlinkClick r:id="rId3"/>
              </a:rPr>
              <a:t>https://colah.github.io/posts/2015-08-Understanding-LSTMs/</a:t>
            </a:r>
            <a:r>
              <a:rPr lang="en-US" sz="1200" u="sng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3. Graph-GAN framework, slide 10 -</a:t>
            </a:r>
            <a:r>
              <a:rPr lang="en-US" sz="1200" dirty="0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Wang, Hongwei, Jia Wang, </a:t>
            </a:r>
            <a:r>
              <a:rPr lang="en-US" sz="1200" dirty="0" err="1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Jialin</a:t>
            </a:r>
            <a:r>
              <a:rPr lang="en-US" sz="1200" dirty="0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 Wang, Miao Zhao, </a:t>
            </a:r>
            <a:r>
              <a:rPr lang="en-US" sz="1200" dirty="0" err="1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Weinan</a:t>
            </a:r>
            <a:r>
              <a:rPr lang="en-US" sz="1200" dirty="0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 Zhang, </a:t>
            </a:r>
            <a:r>
              <a:rPr lang="en-US" sz="1200" dirty="0" err="1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Fuzheng</a:t>
            </a:r>
            <a:r>
              <a:rPr lang="en-US" sz="1200" dirty="0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 Zhang, Xing </a:t>
            </a:r>
            <a:r>
              <a:rPr lang="en-US" sz="1200" dirty="0" err="1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Xie</a:t>
            </a:r>
            <a:r>
              <a:rPr lang="en-US" sz="1200" dirty="0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, and </a:t>
            </a:r>
            <a:r>
              <a:rPr lang="en-US" sz="1200" dirty="0" err="1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Minyi</a:t>
            </a:r>
            <a:r>
              <a:rPr lang="en-US" sz="1200" dirty="0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 Guo. "Graphgan: graph representation learning with generative adversarial nets (2017)." </a:t>
            </a:r>
            <a:r>
              <a:rPr lang="en-US" sz="1200" i="1" dirty="0" err="1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arXiv</a:t>
            </a:r>
            <a:r>
              <a:rPr lang="en-US" sz="1200" i="1" dirty="0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 preprint arXiv:1711.08267</a:t>
            </a:r>
            <a:r>
              <a:rPr lang="en-US" sz="1200" dirty="0">
                <a:solidFill>
                  <a:srgbClr val="222222"/>
                </a:solidFill>
                <a:effectLst/>
                <a:latin typeface="+mj-lt"/>
                <a:ea typeface="Arial" panose="020B0604020202020204" pitchFamily="34" charset="0"/>
              </a:rPr>
              <a:t>.</a:t>
            </a:r>
            <a:endParaRPr lang="en-US" sz="1200" dirty="0">
              <a:effectLst/>
              <a:latin typeface="+mj-lt"/>
              <a:ea typeface="Arial" panose="020B0604020202020204" pitchFamily="34" charset="0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4. DynGAN and DynGAN-LSTM - </a:t>
            </a:r>
            <a:r>
              <a:rPr lang="en-US" sz="1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Maheshwari,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Ayush</a:t>
            </a:r>
            <a:r>
              <a:rPr lang="en-US" sz="1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, et al. "DynGAN: generative adversarial networks for dynamic network embedding." Graph representation learning workshop at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NeurIPS</a:t>
            </a:r>
            <a:r>
              <a:rPr lang="en-US" sz="12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. 2019.</a:t>
            </a:r>
            <a:endParaRPr lang="en-US" sz="1200" dirty="0">
              <a:effectLst/>
              <a:latin typeface="+mj-lt"/>
              <a:ea typeface="Arial" panose="020B0604020202020204" pitchFamily="34" charset="0"/>
            </a:endParaRPr>
          </a:p>
          <a:p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214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title"/>
          </p:nvPr>
        </p:nvSpPr>
        <p:spPr>
          <a:xfrm>
            <a:off x="719999" y="1922250"/>
            <a:ext cx="651662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Overview</a:t>
            </a:r>
            <a:endParaRPr dirty="0"/>
          </a:p>
        </p:txBody>
      </p:sp>
      <p:sp>
        <p:nvSpPr>
          <p:cNvPr id="337" name="Google Shape;337;p40"/>
          <p:cNvSpPr txBox="1">
            <a:spLocks noGrp="1"/>
          </p:cNvSpPr>
          <p:nvPr>
            <p:ph type="subTitle" idx="1"/>
          </p:nvPr>
        </p:nvSpPr>
        <p:spPr>
          <a:xfrm>
            <a:off x="720000" y="2979775"/>
            <a:ext cx="4284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What are we trying to solve?</a:t>
            </a:r>
            <a:endParaRPr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58EE55F-408C-0D50-95F8-AD276FBB6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222" y="2963299"/>
            <a:ext cx="2520778" cy="25207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Overview</a:t>
            </a:r>
            <a:endParaRPr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489B647-DBD4-7CC6-577D-7FB74BD96A74}"/>
              </a:ext>
            </a:extLst>
          </p:cNvPr>
          <p:cNvSpPr/>
          <p:nvPr/>
        </p:nvSpPr>
        <p:spPr>
          <a:xfrm>
            <a:off x="191380" y="1883958"/>
            <a:ext cx="2967789" cy="97414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Avoid misleading references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3C7B9C4-8BFE-45A7-71BA-3071011F89DB}"/>
              </a:ext>
            </a:extLst>
          </p:cNvPr>
          <p:cNvSpPr/>
          <p:nvPr/>
        </p:nvSpPr>
        <p:spPr>
          <a:xfrm>
            <a:off x="3047249" y="2945587"/>
            <a:ext cx="2967789" cy="97414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Attitude expend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0F3EAF8-DD31-811A-CD5B-5180CFD37524}"/>
              </a:ext>
            </a:extLst>
          </p:cNvPr>
          <p:cNvSpPr/>
          <p:nvPr/>
        </p:nvSpPr>
        <p:spPr>
          <a:xfrm>
            <a:off x="6015038" y="3991025"/>
            <a:ext cx="2967789" cy="97414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Understand articles relations</a:t>
            </a:r>
          </a:p>
        </p:txBody>
      </p:sp>
      <p:sp>
        <p:nvSpPr>
          <p:cNvPr id="3" name="Google Shape;387;p41">
            <a:extLst>
              <a:ext uri="{FF2B5EF4-FFF2-40B4-BE49-F238E27FC236}">
                <a16:creationId xmlns:a16="http://schemas.microsoft.com/office/drawing/2014/main" id="{7E41E285-6D00-3184-D1BA-1BEC9B8E922A}"/>
              </a:ext>
            </a:extLst>
          </p:cNvPr>
          <p:cNvSpPr txBox="1">
            <a:spLocks/>
          </p:cNvSpPr>
          <p:nvPr/>
        </p:nvSpPr>
        <p:spPr>
          <a:xfrm>
            <a:off x="720000" y="12237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+mn-lt"/>
              </a:rPr>
              <a:t>During a research process authors face many challenges: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E95E8EB-03A9-8019-8CD8-A9A2E2A88EA2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title"/>
          </p:nvPr>
        </p:nvSpPr>
        <p:spPr>
          <a:xfrm>
            <a:off x="1158862" y="1281794"/>
            <a:ext cx="6826275" cy="9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Concepts</a:t>
            </a:r>
            <a:endParaRPr dirty="0"/>
          </a:p>
        </p:txBody>
      </p:sp>
      <p:sp>
        <p:nvSpPr>
          <p:cNvPr id="2" name="Google Shape;337;p40">
            <a:extLst>
              <a:ext uri="{FF2B5EF4-FFF2-40B4-BE49-F238E27FC236}">
                <a16:creationId xmlns:a16="http://schemas.microsoft.com/office/drawing/2014/main" id="{EE966263-9105-665D-3889-3CC9F5F8D7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58449" y="2193494"/>
            <a:ext cx="322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GAN and LSTM</a:t>
            </a:r>
            <a:endParaRPr sz="2000" dirty="0"/>
          </a:p>
        </p:txBody>
      </p:sp>
      <p:pic>
        <p:nvPicPr>
          <p:cNvPr id="3" name="Picture 2" descr="494,113 Computer Network Illustrations &amp; Clip Art - iStock">
            <a:extLst>
              <a:ext uri="{FF2B5EF4-FFF2-40B4-BE49-F238E27FC236}">
                <a16:creationId xmlns:a16="http://schemas.microsoft.com/office/drawing/2014/main" id="{DC4B9B41-E8CF-40F6-7BB1-649481FA7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817" y1="12908" x2="39869" y2="14052"/>
                        <a14:foregroundMark x1="53922" y1="14379" x2="68954" y2="15686"/>
                        <a14:foregroundMark x1="68954" y1="15686" x2="71569" y2="20261"/>
                        <a14:foregroundMark x1="84477" y1="33497" x2="85458" y2="62092"/>
                        <a14:foregroundMark x1="85458" y1="62092" x2="81699" y2="69281"/>
                        <a14:foregroundMark x1="84967" y1="43137" x2="85948" y2="51634"/>
                        <a14:foregroundMark x1="84314" y1="33170" x2="85948" y2="42157"/>
                        <a14:foregroundMark x1="54739" y1="14379" x2="46242" y2="12255"/>
                        <a14:foregroundMark x1="46242" y1="12255" x2="56699" y2="15850"/>
                        <a14:foregroundMark x1="56699" y1="15850" x2="48529" y2="12418"/>
                        <a14:foregroundMark x1="17974" y1="31536" x2="33333" y2="14869"/>
                        <a14:foregroundMark x1="13725" y1="56373" x2="19118" y2="69935"/>
                        <a14:foregroundMark x1="19118" y1="69935" x2="22876" y2="74673"/>
                        <a14:foregroundMark x1="43137" y1="85948" x2="70588" y2="79085"/>
                        <a14:foregroundMark x1="70588" y1="79085" x2="81699" y2="69444"/>
                        <a14:foregroundMark x1="81699" y1="69444" x2="82190" y2="68627"/>
                        <a14:foregroundMark x1="64869" y1="83987" x2="48693" y2="85784"/>
                        <a14:foregroundMark x1="85294" y1="34804" x2="87255" y2="5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0" y="201600"/>
            <a:ext cx="1296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תמונה 18">
            <a:extLst>
              <a:ext uri="{FF2B5EF4-FFF2-40B4-BE49-F238E27FC236}">
                <a16:creationId xmlns:a16="http://schemas.microsoft.com/office/drawing/2014/main" id="{8AACDFF6-D637-AE16-B432-0D11986F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64" y="1738602"/>
            <a:ext cx="6796215" cy="2545467"/>
          </a:xfrm>
          <a:prstGeom prst="rect">
            <a:avLst/>
          </a:prstGeom>
        </p:spPr>
      </p:pic>
      <p:sp>
        <p:nvSpPr>
          <p:cNvPr id="397" name="Google Shape;397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</a:t>
            </a:r>
            <a:endParaRPr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BC5D9358-9059-6037-D016-E9DB62624785}"/>
              </a:ext>
            </a:extLst>
          </p:cNvPr>
          <p:cNvSpPr/>
          <p:nvPr/>
        </p:nvSpPr>
        <p:spPr>
          <a:xfrm>
            <a:off x="1623743" y="4169358"/>
            <a:ext cx="5896513" cy="709336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The goal: 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maximize the discriminator's classification precision </a:t>
            </a:r>
          </a:p>
          <a:p>
            <a:pPr algn="ctr"/>
            <a:r>
              <a:rPr lang="en-US" sz="1600" b="0" i="0" dirty="0">
                <a:solidFill>
                  <a:schemeClr val="bg1"/>
                </a:solidFill>
                <a:effectLst/>
              </a:rPr>
              <a:t>and the generator's ability to fool the discriminator.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3BDE2B-EDF4-95AD-E9BE-FCED7DC8A0B9}"/>
              </a:ext>
            </a:extLst>
          </p:cNvPr>
          <p:cNvSpPr txBox="1"/>
          <p:nvPr/>
        </p:nvSpPr>
        <p:spPr>
          <a:xfrm>
            <a:off x="1622488" y="1309977"/>
            <a:ext cx="5897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Generative Adversarial Network intended to produce new data </a:t>
            </a:r>
          </a:p>
          <a:p>
            <a:pPr algn="ctr"/>
            <a:r>
              <a:rPr lang="en-US" sz="1600" dirty="0"/>
              <a:t>samples that are similar to a training set.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7743522-765B-0606-7527-361297ACE0CC}"/>
              </a:ext>
            </a:extLst>
          </p:cNvPr>
          <p:cNvSpPr/>
          <p:nvPr/>
        </p:nvSpPr>
        <p:spPr>
          <a:xfrm>
            <a:off x="2598420" y="2315757"/>
            <a:ext cx="477520" cy="17018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E5016E4-A9E2-9918-80BE-6FC9AC7A4E62}"/>
              </a:ext>
            </a:extLst>
          </p:cNvPr>
          <p:cNvSpPr txBox="1"/>
          <p:nvPr/>
        </p:nvSpPr>
        <p:spPr>
          <a:xfrm>
            <a:off x="2519680" y="2290511"/>
            <a:ext cx="93980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6B869BA-DDE7-CDA7-C626-C4A1DF1C4F4C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</a:t>
            </a:r>
            <a:endParaRPr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AF18B808-1BEF-2FF3-9958-7AA2018D4233}"/>
              </a:ext>
            </a:extLst>
          </p:cNvPr>
          <p:cNvSpPr/>
          <p:nvPr/>
        </p:nvSpPr>
        <p:spPr>
          <a:xfrm>
            <a:off x="1141194" y="4191722"/>
            <a:ext cx="6861609" cy="709336"/>
          </a:xfrm>
          <a:prstGeom prst="roundRect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type of the RNN architecture that is able to effectively capture long-term dependencies in sequential data.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50A3329-74AE-1592-F302-78E6E73C4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" r="499" b="-1"/>
          <a:stretch/>
        </p:blipFill>
        <p:spPr bwMode="auto">
          <a:xfrm>
            <a:off x="1873980" y="1492042"/>
            <a:ext cx="5396039" cy="2159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DAF0F18-6B1F-959D-53E3-323C32EEF3F8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348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Graph-GAN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D6424CC-C491-F773-B606-800EBC803986}"/>
              </a:ext>
            </a:extLst>
          </p:cNvPr>
          <p:cNvSpPr txBox="1"/>
          <p:nvPr/>
        </p:nvSpPr>
        <p:spPr>
          <a:xfrm>
            <a:off x="401418" y="3921811"/>
            <a:ext cx="82025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ea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ertices with higher probability of being labeled as nonimmediate neighbors become less likely to be sampled by generator.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+mj-lt"/>
              </a:rPr>
              <a:t>Eventually, the generator produces an </a:t>
            </a:r>
            <a:r>
              <a:rPr lang="en-US" sz="1600" b="1" dirty="0">
                <a:latin typeface="+mj-lt"/>
              </a:rPr>
              <a:t>embedding </a:t>
            </a:r>
            <a:r>
              <a:rPr lang="en-US" sz="1600" dirty="0">
                <a:latin typeface="+mj-lt"/>
              </a:rPr>
              <a:t>of the graph.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7C7F911-C6F1-4139-C5BD-18BAE726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09" y="1243743"/>
            <a:ext cx="5614181" cy="265601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9245548-0E51-3846-06AE-E87F7C401514}"/>
              </a:ext>
            </a:extLst>
          </p:cNvPr>
          <p:cNvSpPr txBox="1"/>
          <p:nvPr/>
        </p:nvSpPr>
        <p:spPr>
          <a:xfrm>
            <a:off x="115200" y="4735519"/>
            <a:ext cx="6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tin America Fiscal Policy Thesis Defense by Slidesgo">
  <a:themeElements>
    <a:clrScheme name="Simple Light">
      <a:dk1>
        <a:srgbClr val="4652BE"/>
      </a:dk1>
      <a:lt1>
        <a:srgbClr val="FFFFFF"/>
      </a:lt1>
      <a:dk2>
        <a:srgbClr val="D5C857"/>
      </a:dk2>
      <a:lt2>
        <a:srgbClr val="666666"/>
      </a:lt2>
      <a:accent1>
        <a:srgbClr val="C3B9CF"/>
      </a:accent1>
      <a:accent2>
        <a:srgbClr val="B6ADBE"/>
      </a:accent2>
      <a:accent3>
        <a:srgbClr val="EFEFEF"/>
      </a:accent3>
      <a:accent4>
        <a:srgbClr val="2E3B89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6592</TotalTime>
  <Words>1200</Words>
  <Application>Microsoft Office PowerPoint</Application>
  <PresentationFormat>‫הצגה על המסך (16:9)</PresentationFormat>
  <Paragraphs>190</Paragraphs>
  <Slides>31</Slides>
  <Notes>31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43" baseType="lpstr">
      <vt:lpstr>Nunito Light</vt:lpstr>
      <vt:lpstr>Arial</vt:lpstr>
      <vt:lpstr>Abadi</vt:lpstr>
      <vt:lpstr>Cambria Math</vt:lpstr>
      <vt:lpstr>Archivo Black</vt:lpstr>
      <vt:lpstr>Comfortaa Medium</vt:lpstr>
      <vt:lpstr>PT Sans</vt:lpstr>
      <vt:lpstr>Aharoni</vt:lpstr>
      <vt:lpstr>Comfortaa SemiBold</vt:lpstr>
      <vt:lpstr>Times New Roman</vt:lpstr>
      <vt:lpstr>Bebas Neue</vt:lpstr>
      <vt:lpstr>Latin America Fiscal Policy Thesis Defense by Slidesgo</vt:lpstr>
      <vt:lpstr>Capstone project phase 2</vt:lpstr>
      <vt:lpstr>Agenda</vt:lpstr>
      <vt:lpstr>TL;DR</vt:lpstr>
      <vt:lpstr>Problem Overview</vt:lpstr>
      <vt:lpstr>Problem Overview</vt:lpstr>
      <vt:lpstr>Basic Concepts</vt:lpstr>
      <vt:lpstr>GAN</vt:lpstr>
      <vt:lpstr>LSTM</vt:lpstr>
      <vt:lpstr>Graph-GAN </vt:lpstr>
      <vt:lpstr>מצגת של PowerPoint‏</vt:lpstr>
      <vt:lpstr>DynGAN</vt:lpstr>
      <vt:lpstr>DynGAN-LSTM</vt:lpstr>
      <vt:lpstr>Link Prediction</vt:lpstr>
      <vt:lpstr>Implementation </vt:lpstr>
      <vt:lpstr>System Flow</vt:lpstr>
      <vt:lpstr>Citation Prediction</vt:lpstr>
      <vt:lpstr>Citation Prediction</vt:lpstr>
      <vt:lpstr>Analyze Resluts</vt:lpstr>
      <vt:lpstr>Class Diagram</vt:lpstr>
      <vt:lpstr>Graphical User Interface </vt:lpstr>
      <vt:lpstr>Graphical User Interface</vt:lpstr>
      <vt:lpstr>Graphical User Interface</vt:lpstr>
      <vt:lpstr>Graphical User Interface</vt:lpstr>
      <vt:lpstr>Results </vt:lpstr>
      <vt:lpstr>Experiment Results</vt:lpstr>
      <vt:lpstr>Expirement Results</vt:lpstr>
      <vt:lpstr>Conclusions </vt:lpstr>
      <vt:lpstr>Conclusions</vt:lpstr>
      <vt:lpstr>Challenges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phase 1</dc:title>
  <dc:creator>Eden Amir</dc:creator>
  <cp:lastModifiedBy>Eden Amir</cp:lastModifiedBy>
  <cp:revision>76</cp:revision>
  <dcterms:modified xsi:type="dcterms:W3CDTF">2023-06-21T08:46:47Z</dcterms:modified>
</cp:coreProperties>
</file>