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m" initials="m" lastIdx="10" clrIdx="0">
    <p:extLst>
      <p:ext uri="{19B8F6BF-5375-455C-9EA6-DF929625EA0E}">
        <p15:presenceInfo xmlns:p15="http://schemas.microsoft.com/office/powerpoint/2012/main" userId="ac3c621c049bf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771" dt="2023-06-16T15:56:44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75" d="100"/>
          <a:sy n="75" d="100"/>
        </p:scale>
        <p:origin x="68" y="-13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6T15:57:12.981" v="1688" actId="20577"/>
      <pc:docMkLst>
        <pc:docMk/>
      </pc:docMkLst>
      <pc:sldChg chg="addSp delSp modSp mod delCm">
        <pc:chgData name="Shahar Shalom" userId="c1657878-da89-43af-9535-4a8d3e59b096" providerId="ADAL" clId="{97D10777-EDE1-4B59-B9E7-AD2396A8F3A8}" dt="2023-06-16T15:57:12.981" v="1688" actId="20577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spChg chg="add del mod">
          <ac:chgData name="Shahar Shalom" userId="c1657878-da89-43af-9535-4a8d3e59b096" providerId="ADAL" clId="{97D10777-EDE1-4B59-B9E7-AD2396A8F3A8}" dt="2023-06-16T14:40:35.218" v="586" actId="478"/>
          <ac:spMkLst>
            <pc:docMk/>
            <pc:sldMk cId="3381761132" sldId="257"/>
            <ac:spMk id="35" creationId="{A0852D60-7B02-FA58-4FCF-35C435623DBB}"/>
          </ac:spMkLst>
        </pc:spChg>
        <pc:graphicFrameChg chg="modGraphic">
          <ac:chgData name="Shahar Shalom" userId="c1657878-da89-43af-9535-4a8d3e59b096" providerId="ADAL" clId="{97D10777-EDE1-4B59-B9E7-AD2396A8F3A8}" dt="2023-06-16T14:18:16.094" v="417" actId="20577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8:39.343" v="1656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06:53.655" v="790" actId="5793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3:05.169" v="477" actId="20577"/>
          <ac:graphicFrameMkLst>
            <pc:docMk/>
            <pc:sldMk cId="3381761132" sldId="257"/>
            <ac:graphicFrameMk id="36" creationId="{B7C1B329-22CD-BFC1-156D-6264B8ED551F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10.673" v="1581" actId="14100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4:20:47.106" v="461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57:12.981" v="1688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6T15:47:49.091" v="1643" actId="14100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del mod">
          <ac:chgData name="Shahar Shalom" userId="c1657878-da89-43af-9535-4a8d3e59b096" providerId="ADAL" clId="{97D10777-EDE1-4B59-B9E7-AD2396A8F3A8}" dt="2023-06-16T14:28:47.566" v="540" actId="478"/>
          <ac:picMkLst>
            <pc:docMk/>
            <pc:sldMk cId="3381761132" sldId="257"/>
            <ac:picMk id="3" creationId="{BFAE307B-C6C1-9787-C053-B0FDDC473C8E}"/>
          </ac:picMkLst>
        </pc:picChg>
        <pc:picChg chg="add del">
          <ac:chgData name="Shahar Shalom" userId="c1657878-da89-43af-9535-4a8d3e59b096" providerId="ADAL" clId="{97D10777-EDE1-4B59-B9E7-AD2396A8F3A8}" dt="2023-06-16T14:27:16.318" v="515" actId="22"/>
          <ac:picMkLst>
            <pc:docMk/>
            <pc:sldMk cId="3381761132" sldId="257"/>
            <ac:picMk id="4" creationId="{16522861-D04D-6BBC-03E2-F7067994B250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del">
          <ac:chgData name="Shahar Shalom" userId="c1657878-da89-43af-9535-4a8d3e59b096" providerId="ADAL" clId="{97D10777-EDE1-4B59-B9E7-AD2396A8F3A8}" dt="2023-06-16T15:41:28.767" v="1527" actId="478"/>
          <ac:picMkLst>
            <pc:docMk/>
            <pc:sldMk cId="3381761132" sldId="257"/>
            <ac:picMk id="5" creationId="{6205C5B1-8E54-1602-6EE4-B45FF97CCC94}"/>
          </ac:picMkLst>
        </pc:picChg>
        <pc:picChg chg="add del mod ord">
          <ac:chgData name="Shahar Shalom" userId="c1657878-da89-43af-9535-4a8d3e59b096" providerId="ADAL" clId="{97D10777-EDE1-4B59-B9E7-AD2396A8F3A8}" dt="2023-06-16T15:47:35.078" v="1608" actId="478"/>
          <ac:picMkLst>
            <pc:docMk/>
            <pc:sldMk cId="3381761132" sldId="257"/>
            <ac:picMk id="7" creationId="{2A649719-3D9B-6C7D-B596-52BAAE971AAC}"/>
          </ac:picMkLst>
        </pc:picChg>
        <pc:picChg chg="mod ord">
          <ac:chgData name="Shahar Shalom" userId="c1657878-da89-43af-9535-4a8d3e59b096" providerId="ADAL" clId="{97D10777-EDE1-4B59-B9E7-AD2396A8F3A8}" dt="2023-06-16T15:47:40.668" v="1642" actId="1038"/>
          <ac:picMkLst>
            <pc:docMk/>
            <pc:sldMk cId="3381761132" sldId="257"/>
            <ac:picMk id="11" creationId="{E2CB5C31-E78C-E7AF-55A5-C8B06A231ACF}"/>
          </ac:picMkLst>
        </pc:picChg>
        <pc:picChg chg="add del mod">
          <ac:chgData name="Shahar Shalom" userId="c1657878-da89-43af-9535-4a8d3e59b096" providerId="ADAL" clId="{97D10777-EDE1-4B59-B9E7-AD2396A8F3A8}" dt="2023-06-16T14:28:26.019" v="535" actId="478"/>
          <ac:picMkLst>
            <pc:docMk/>
            <pc:sldMk cId="3381761132" sldId="257"/>
            <ac:picMk id="12" creationId="{02D549A7-AD17-10C6-43E0-F0E217338F63}"/>
          </ac:picMkLst>
        </pc:picChg>
        <pc:picChg chg="add del mod">
          <ac:chgData name="Shahar Shalom" userId="c1657878-da89-43af-9535-4a8d3e59b096" providerId="ADAL" clId="{97D10777-EDE1-4B59-B9E7-AD2396A8F3A8}" dt="2023-06-16T14:31:26.996" v="567" actId="478"/>
          <ac:picMkLst>
            <pc:docMk/>
            <pc:sldMk cId="3381761132" sldId="257"/>
            <ac:picMk id="14" creationId="{6709F22A-45DA-4024-F8D0-1B279E604FE0}"/>
          </ac:picMkLst>
        </pc:picChg>
        <pc:picChg chg="add del mod">
          <ac:chgData name="Shahar Shalom" userId="c1657878-da89-43af-9535-4a8d3e59b096" providerId="ADAL" clId="{97D10777-EDE1-4B59-B9E7-AD2396A8F3A8}" dt="2023-06-16T14:33:57.400" v="572" actId="478"/>
          <ac:picMkLst>
            <pc:docMk/>
            <pc:sldMk cId="3381761132" sldId="257"/>
            <ac:picMk id="19" creationId="{F26084C1-9D35-E74E-B928-C04B269BD2A3}"/>
          </ac:picMkLst>
        </pc:picChg>
        <pc:picChg chg="add del mod">
          <ac:chgData name="Shahar Shalom" userId="c1657878-da89-43af-9535-4a8d3e59b096" providerId="ADAL" clId="{97D10777-EDE1-4B59-B9E7-AD2396A8F3A8}" dt="2023-06-16T14:34:08.173" v="574" actId="478"/>
          <ac:picMkLst>
            <pc:docMk/>
            <pc:sldMk cId="3381761132" sldId="257"/>
            <ac:picMk id="21" creationId="{8540BD4D-5663-D0B6-8820-6737D6CD5563}"/>
          </ac:picMkLst>
        </pc:picChg>
        <pc:picChg chg="del mod">
          <ac:chgData name="Shahar Shalom" userId="c1657878-da89-43af-9535-4a8d3e59b096" providerId="ADAL" clId="{97D10777-EDE1-4B59-B9E7-AD2396A8F3A8}" dt="2023-06-16T14:27:17.684" v="516" actId="478"/>
          <ac:picMkLst>
            <pc:docMk/>
            <pc:sldMk cId="3381761132" sldId="257"/>
            <ac:picMk id="24" creationId="{4B54C48F-689C-0542-B69B-98C26E4AF6E2}"/>
          </ac:picMkLst>
        </pc:picChg>
        <pc:picChg chg="add del mod">
          <ac:chgData name="Shahar Shalom" userId="c1657878-da89-43af-9535-4a8d3e59b096" providerId="ADAL" clId="{97D10777-EDE1-4B59-B9E7-AD2396A8F3A8}" dt="2023-06-16T14:35:02.662" v="576" actId="478"/>
          <ac:picMkLst>
            <pc:docMk/>
            <pc:sldMk cId="3381761132" sldId="257"/>
            <ac:picMk id="25" creationId="{9CC0E114-2161-CA08-36DA-FB7ACECD9A31}"/>
          </ac:picMkLst>
        </pc:picChg>
        <pc:picChg chg="add del mod">
          <ac:chgData name="Shahar Shalom" userId="c1657878-da89-43af-9535-4a8d3e59b096" providerId="ADAL" clId="{97D10777-EDE1-4B59-B9E7-AD2396A8F3A8}" dt="2023-06-16T14:35:58.721" v="578" actId="478"/>
          <ac:picMkLst>
            <pc:docMk/>
            <pc:sldMk cId="3381761132" sldId="257"/>
            <ac:picMk id="27" creationId="{B356ABF7-245A-079E-DC50-C1E5D53F2809}"/>
          </ac:picMkLst>
        </pc:picChg>
        <pc:picChg chg="add del mod">
          <ac:chgData name="Shahar Shalom" userId="c1657878-da89-43af-9535-4a8d3e59b096" providerId="ADAL" clId="{97D10777-EDE1-4B59-B9E7-AD2396A8F3A8}" dt="2023-06-16T14:36:26.799" v="580" actId="478"/>
          <ac:picMkLst>
            <pc:docMk/>
            <pc:sldMk cId="3381761132" sldId="257"/>
            <ac:picMk id="30" creationId="{E4BAC78B-C4B3-74B4-E2C2-B5A74591FCDD}"/>
          </ac:picMkLst>
        </pc:picChg>
        <pc:picChg chg="add del mod">
          <ac:chgData name="Shahar Shalom" userId="c1657878-da89-43af-9535-4a8d3e59b096" providerId="ADAL" clId="{97D10777-EDE1-4B59-B9E7-AD2396A8F3A8}" dt="2023-06-16T14:37:47.048" v="582" actId="478"/>
          <ac:picMkLst>
            <pc:docMk/>
            <pc:sldMk cId="3381761132" sldId="257"/>
            <ac:picMk id="32" creationId="{E94765FE-072D-3053-D002-2EA9279D33D1}"/>
          </ac:picMkLst>
        </pc:picChg>
        <pc:picChg chg="add del mod">
          <ac:chgData name="Shahar Shalom" userId="c1657878-da89-43af-9535-4a8d3e59b096" providerId="ADAL" clId="{97D10777-EDE1-4B59-B9E7-AD2396A8F3A8}" dt="2023-06-16T14:39:45.948" v="584" actId="478"/>
          <ac:picMkLst>
            <pc:docMk/>
            <pc:sldMk cId="3381761132" sldId="257"/>
            <ac:picMk id="34" creationId="{F1F005CE-89F5-77CB-4868-B1710DC71881}"/>
          </ac:picMkLst>
        </pc:picChg>
        <pc:picChg chg="add del mod">
          <ac:chgData name="Shahar Shalom" userId="c1657878-da89-43af-9535-4a8d3e59b096" providerId="ADAL" clId="{97D10777-EDE1-4B59-B9E7-AD2396A8F3A8}" dt="2023-06-16T14:40:41.909" v="588" actId="478"/>
          <ac:picMkLst>
            <pc:docMk/>
            <pc:sldMk cId="3381761132" sldId="257"/>
            <ac:picMk id="40" creationId="{9F06E3B4-9AF5-575B-ACE4-759292A87819}"/>
          </ac:picMkLst>
        </pc:picChg>
        <pc:picChg chg="add del mod">
          <ac:chgData name="Shahar Shalom" userId="c1657878-da89-43af-9535-4a8d3e59b096" providerId="ADAL" clId="{97D10777-EDE1-4B59-B9E7-AD2396A8F3A8}" dt="2023-06-16T14:48:08.833" v="590" actId="478"/>
          <ac:picMkLst>
            <pc:docMk/>
            <pc:sldMk cId="3381761132" sldId="257"/>
            <ac:picMk id="44" creationId="{4CDEF4C1-ABC3-BC05-C6DD-3A859E67C781}"/>
          </ac:picMkLst>
        </pc:picChg>
        <pc:picChg chg="add del mod">
          <ac:chgData name="Shahar Shalom" userId="c1657878-da89-43af-9535-4a8d3e59b096" providerId="ADAL" clId="{97D10777-EDE1-4B59-B9E7-AD2396A8F3A8}" dt="2023-06-16T14:49:03.056" v="592" actId="478"/>
          <ac:picMkLst>
            <pc:docMk/>
            <pc:sldMk cId="3381761132" sldId="257"/>
            <ac:picMk id="46" creationId="{A72AD8B6-388B-FA95-4F81-4AE67173F082}"/>
          </ac:picMkLst>
        </pc:picChg>
        <pc:picChg chg="add del mod">
          <ac:chgData name="Shahar Shalom" userId="c1657878-da89-43af-9535-4a8d3e59b096" providerId="ADAL" clId="{97D10777-EDE1-4B59-B9E7-AD2396A8F3A8}" dt="2023-06-16T14:50:22.741" v="596" actId="478"/>
          <ac:picMkLst>
            <pc:docMk/>
            <pc:sldMk cId="3381761132" sldId="257"/>
            <ac:picMk id="48" creationId="{C1767815-8143-7231-BAC6-D76FC250DC9D}"/>
          </ac:picMkLst>
        </pc:picChg>
        <pc:picChg chg="add del mod ord">
          <ac:chgData name="Shahar Shalom" userId="c1657878-da89-43af-9535-4a8d3e59b096" providerId="ADAL" clId="{97D10777-EDE1-4B59-B9E7-AD2396A8F3A8}" dt="2023-06-16T15:47:27.256" v="1606" actId="478"/>
          <ac:picMkLst>
            <pc:docMk/>
            <pc:sldMk cId="3381761132" sldId="257"/>
            <ac:picMk id="50" creationId="{018AFBAE-24A0-8C8B-68CD-685C4090031C}"/>
          </ac:picMkLst>
        </pc:picChg>
        <pc:picChg chg="add mod ord">
          <ac:chgData name="Shahar Shalom" userId="c1657878-da89-43af-9535-4a8d3e59b096" providerId="ADAL" clId="{97D10777-EDE1-4B59-B9E7-AD2396A8F3A8}" dt="2023-06-16T15:47:31.279" v="1607" actId="167"/>
          <ac:picMkLst>
            <pc:docMk/>
            <pc:sldMk cId="3381761132" sldId="257"/>
            <ac:picMk id="51" creationId="{A67F5DDF-65CD-B437-6F44-AD1EB6EEE76C}"/>
          </ac:picMkLst>
        </pc:picChg>
        <pc:picChg chg="add mod">
          <ac:chgData name="Shahar Shalom" userId="c1657878-da89-43af-9535-4a8d3e59b096" providerId="ADAL" clId="{97D10777-EDE1-4B59-B9E7-AD2396A8F3A8}" dt="2023-06-16T15:47:23.410" v="1605" actId="1035"/>
          <ac:picMkLst>
            <pc:docMk/>
            <pc:sldMk cId="3381761132" sldId="257"/>
            <ac:picMk id="52" creationId="{27CA2590-BE3F-A42D-B56B-83E3028F5F0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6T09:06:03.450" idx="8">
    <p:pos x="2880" y="18344"/>
    <p:text>Instead of text use a formula. You can use two formulas, one for the standard and the 2nd for the GAM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67F5DDF-65CD-B437-6F44-AD1EB6EE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0566" y="20321605"/>
            <a:ext cx="15131536" cy="9078922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6197"/>
              </p:ext>
            </p:extLst>
          </p:nvPr>
        </p:nvGraphicFramePr>
        <p:xfrm>
          <a:off x="64869" y="4863700"/>
          <a:ext cx="13680000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at the first year.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3747"/>
              </p:ext>
            </p:extLst>
          </p:nvPr>
        </p:nvGraphicFramePr>
        <p:xfrm>
          <a:off x="64869" y="10165881"/>
          <a:ext cx="13680000" cy="405581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Examine the impact of a highly hygienic environment on atopic comorbidities among infants. 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1281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00182"/>
              </p:ext>
            </p:extLst>
          </p:nvPr>
        </p:nvGraphicFramePr>
        <p:xfrm>
          <a:off x="13881928" y="4863702"/>
          <a:ext cx="15516000" cy="24681438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1294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39684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11194"/>
              </p:ext>
            </p:extLst>
          </p:nvPr>
        </p:nvGraphicFramePr>
        <p:xfrm>
          <a:off x="64869" y="12718864"/>
          <a:ext cx="136800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Hebrew-speaking across all sectors, near the date of birth for babies who were born at week 36 or later with a normal birth weight and without any birth defects.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questionnaires.</a:t>
                      </a:r>
                      <a:endParaRPr lang="en-US" sz="3200" strike="sngStrike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 and environment were collected.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examined.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Atopic disease = food allergies, atopic dermatitis or hyperreactive airway.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birth date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389625"/>
                  </p:ext>
                </p:extLst>
              </p:nvPr>
            </p:nvGraphicFramePr>
            <p:xfrm>
              <a:off x="93744" y="25050291"/>
              <a:ext cx="13680000" cy="9383071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680000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514408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Methods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35676">
                    <a:tc>
                      <a:txBody>
                        <a:bodyPr/>
                        <a:lstStyle/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Basis model – </a:t>
                          </a:r>
                          <a:r>
                            <a:rPr lang="en-US" sz="3200" b="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used in both models : </a:t>
                          </a:r>
                        </a:p>
                        <a:p>
                          <a:pPr marL="0" marR="0" lvl="0" indent="0" algn="l" defTabSz="2951958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𝑠𝑒𝑠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𝑠𝑒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9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𝑓𝑒𝑚𝑎𝑙𝑒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𝑠𝑖𝑏𝑖𝑙𝑖𝑛𝑔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𝑠𝑖𝑏𝑖𝑙𝑖𝑛𝑔𝑠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𝑑𝑒𝑙𝑖𝑣𝑎𝑟𝑦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𝑛𝑎𝑡𝑢𝑟𝑎𝑙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𝑝𝑟𝑒𝑔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𝑠𝑝𝑜𝑛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𝑐𝑜𝑚𝑏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𝑓𝑒𝑒𝑑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𝐶𝑀𝐹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𝑓𝑎𝑡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𝑒𝑙𝑡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𝑚𝑜𝑡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𝑚𝑜𝑡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𝐷𝑂𝐵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𝑝𝑜𝑠𝑡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𝑔𝑟𝑎𝑑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𝑒𝑑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𝑎𝑐𝑎𝑑𝑒</m:t>
                                      </m:r>
                                      <m:r>
                                        <a:rPr lang="en-US" sz="2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𝑣𝑎𝑐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𝑛𝑢𝑟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𝑝𝑟𝑖𝑣𝑎𝑡𝑒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𝑛𝑢𝑟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𝑑𝑎𝑦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.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𝑐𝑎𝑟𝑒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18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𝑎𝑡𝑜𝑝𝑖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19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𝑎𝑛𝑡𝑖</m:t>
                                  </m:r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br>
                            <a:rPr lang="en-US" sz="2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endParaRPr lang="en-US" sz="32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Standard logistic regression Model </a:t>
                          </a:r>
                        </a:p>
                        <a:p>
                          <a:pPr marL="0" indent="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𝑠𝑡𝑎𝑛𝑑𝑎𝑟𝑡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𝑙𝑜𝑔𝑖𝑠𝑡𝑖𝑐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𝑚𝑑𝑙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>
                                  <a:rPr lang="en-US" sz="2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𝐵𝑎𝑠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2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𝑛𝑑</m:t>
                                    </m:r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𝑦𝑒𝑎𝑟</m:t>
                                    </m:r>
                                  </m:sub>
                                </m:sSub>
                                <m:r>
                                  <a:rPr lang="en-US" sz="2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𝐷𝑂</m:t>
                                    </m:r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𝐷𝑂</m:t>
                                    </m:r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𝐷𝑂</m:t>
                                    </m:r>
                                    <m:sSub>
                                      <m:sSubPr>
                                        <m:ctrlP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br>
                            <a:rPr lang="en-US" sz="280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</a:br>
                          <a:endParaRPr lang="en-US" sz="28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Logistic regression using Generalized </a:t>
                          </a:r>
                          <a:r>
                            <a:rPr lang="en-US" sz="3200" b="1" kern="120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Additive Model</a:t>
                          </a:r>
                          <a:endParaRPr lang="en-US" sz="32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457200" indent="-457200" algn="l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𝐿𝑜𝑔𝑖𝑠𝑡𝑖𝑐</m:t>
                              </m:r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𝐺𝐴𝑀</m:t>
                              </m:r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r>
                                <a:rPr lang="en-US" sz="2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𝐵𝑎𝑠</m:t>
                              </m:r>
                              <m:sSub>
                                <m:sSubPr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𝑠𝑒𝑐𝑜𝑛𝑑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𝑦𝑒𝑎𝑟</m:t>
                                  </m:r>
                                </m:sub>
                              </m:sSub>
                              <m:r>
                                <a:rPr lang="en-US" sz="2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= </m:t>
                                  </m:r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𝑑𝑎𝑡𝑒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𝑜𝑓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𝑏𝑖𝑟𝑡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𝑐𝑜𝑢𝑛𝑡</m:t>
                                      </m:r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2800" b="1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29">
                <a:extLst>
                  <a:ext uri="{FF2B5EF4-FFF2-40B4-BE49-F238E27FC236}">
                    <a16:creationId xmlns:a16="http://schemas.microsoft.com/office/drawing/2014/main" id="{87C34A28-1550-8A00-8213-E8C202962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389625"/>
                  </p:ext>
                </p:extLst>
              </p:nvPr>
            </p:nvGraphicFramePr>
            <p:xfrm>
              <a:off x="93744" y="25050291"/>
              <a:ext cx="13680000" cy="9383071"/>
            </p:xfrm>
            <a:graphic>
              <a:graphicData uri="http://schemas.openxmlformats.org/drawingml/2006/table">
                <a:tbl>
                  <a:tblPr rtl="1" firstRow="1" bandRow="1">
                    <a:tableStyleId>{F5AB1C69-6EDB-4FF4-983F-18BD219EF322}</a:tableStyleId>
                  </a:tblPr>
                  <a:tblGrid>
                    <a:gridCol w="13680000">
                      <a:extLst>
                        <a:ext uri="{9D8B030D-6E8A-4147-A177-3AD203B41FA5}">
                          <a16:colId xmlns:a16="http://schemas.microsoft.com/office/drawing/2014/main" val="3747045786"/>
                        </a:ext>
                      </a:extLst>
                    </a:gridCol>
                  </a:tblGrid>
                  <a:tr h="747395">
                    <a:tc>
                      <a:txBody>
                        <a:bodyPr/>
                        <a:lstStyle/>
                        <a:p>
                          <a:pPr marL="0" indent="0" algn="ctr" rtl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3200" dirty="0">
                              <a:latin typeface="+mj-lt"/>
                            </a:rPr>
                            <a:t>Statistical Methods</a:t>
                          </a:r>
                          <a:endParaRPr lang="en-US" sz="3200" kern="1200" dirty="0">
                            <a:solidFill>
                              <a:schemeClr val="dk1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5053329"/>
                      </a:ext>
                    </a:extLst>
                  </a:tr>
                  <a:tr h="863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4" t="-8892" r="-267" b="-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96317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19166"/>
              </p:ext>
            </p:extLst>
          </p:nvPr>
        </p:nvGraphicFramePr>
        <p:xfrm>
          <a:off x="13881928" y="29693735"/>
          <a:ext cx="15516000" cy="4705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94543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760406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</a:t>
                      </a: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is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95442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89106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6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9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𝑓𝑒𝑚𝑎𝑙𝑒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𝑏𝑙𝑖𝑛𝑔𝑠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𝑑𝑒𝑙𝑖𝑣𝑒𝑟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𝑛𝑎𝑡𝑢𝑟𝑎𝑙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𝑝𝑟𝑒𝑔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𝑠𝑝𝑜𝑛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𝑐𝑜𝑚𝑏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𝑓𝑒𝑒𝑑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𝐶𝑀𝐹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𝑒𝑙𝑡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𝑓𝑎𝑡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𝑒𝑙𝑡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𝑚𝑜𝑡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𝑒𝑟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𝐷𝑂𝐵</m:t>
                                </m:r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𝑝𝑜𝑠𝑡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𝑔𝑟𝑎𝑑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𝑚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.</m:t>
                                </m:r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𝑒𝑑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𝑎𝑐𝑎𝑑𝑒𝑚𝑖𝑐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𝑣𝑎𝑐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𝑝𝑟𝑖𝑣𝑎𝑡𝑒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𝑛𝑢𝑟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𝑑𝑎𝑦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.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𝑐𝑎𝑟𝑒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𝑎𝑡𝑜𝑝𝑖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𝑎𝑛𝑡𝑖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951958" rtl="1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𝐷𝑂</m:t>
                                </m:r>
                                <m:sSub>
                                  <m:sSubPr>
                                    <m:ctrlP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F494A19B-6321-CA83-CE33-1DFEB5DF5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589106"/>
                  </p:ext>
                </p:extLst>
              </p:nvPr>
            </p:nvGraphicFramePr>
            <p:xfrm>
              <a:off x="14150566" y="6500009"/>
              <a:ext cx="14740113" cy="12566198"/>
            </p:xfrm>
            <a:graphic>
              <a:graphicData uri="http://schemas.openxmlformats.org/drawingml/2006/table">
                <a:tbl>
                  <a:tbl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tblPr>
                  <a:tblGrid>
                    <a:gridCol w="5167984">
                      <a:extLst>
                        <a:ext uri="{9D8B030D-6E8A-4147-A177-3AD203B41FA5}">
                          <a16:colId xmlns:a16="http://schemas.microsoft.com/office/drawing/2014/main" val="539268737"/>
                        </a:ext>
                      </a:extLst>
                    </a:gridCol>
                    <a:gridCol w="2757237">
                      <a:extLst>
                        <a:ext uri="{9D8B030D-6E8A-4147-A177-3AD203B41FA5}">
                          <a16:colId xmlns:a16="http://schemas.microsoft.com/office/drawing/2014/main" val="1959260413"/>
                        </a:ext>
                      </a:extLst>
                    </a:gridCol>
                    <a:gridCol w="990774">
                      <a:extLst>
                        <a:ext uri="{9D8B030D-6E8A-4147-A177-3AD203B41FA5}">
                          <a16:colId xmlns:a16="http://schemas.microsoft.com/office/drawing/2014/main" val="1266172435"/>
                        </a:ext>
                      </a:extLst>
                    </a:gridCol>
                    <a:gridCol w="860557">
                      <a:extLst>
                        <a:ext uri="{9D8B030D-6E8A-4147-A177-3AD203B41FA5}">
                          <a16:colId xmlns:a16="http://schemas.microsoft.com/office/drawing/2014/main" val="2357445991"/>
                        </a:ext>
                      </a:extLst>
                    </a:gridCol>
                    <a:gridCol w="960579">
                      <a:extLst>
                        <a:ext uri="{9D8B030D-6E8A-4147-A177-3AD203B41FA5}">
                          <a16:colId xmlns:a16="http://schemas.microsoft.com/office/drawing/2014/main" val="3528887882"/>
                        </a:ext>
                      </a:extLst>
                    </a:gridCol>
                    <a:gridCol w="961734">
                      <a:extLst>
                        <a:ext uri="{9D8B030D-6E8A-4147-A177-3AD203B41FA5}">
                          <a16:colId xmlns:a16="http://schemas.microsoft.com/office/drawing/2014/main" val="3981029488"/>
                        </a:ext>
                      </a:extLst>
                    </a:gridCol>
                    <a:gridCol w="1193463">
                      <a:extLst>
                        <a:ext uri="{9D8B030D-6E8A-4147-A177-3AD203B41FA5}">
                          <a16:colId xmlns:a16="http://schemas.microsoft.com/office/drawing/2014/main" val="3595818456"/>
                        </a:ext>
                      </a:extLst>
                    </a:gridCol>
                    <a:gridCol w="739302">
                      <a:extLst>
                        <a:ext uri="{9D8B030D-6E8A-4147-A177-3AD203B41FA5}">
                          <a16:colId xmlns:a16="http://schemas.microsoft.com/office/drawing/2014/main" val="1691224229"/>
                        </a:ext>
                      </a:extLst>
                    </a:gridCol>
                    <a:gridCol w="1108483">
                      <a:extLst>
                        <a:ext uri="{9D8B030D-6E8A-4147-A177-3AD203B41FA5}">
                          <a16:colId xmlns:a16="http://schemas.microsoft.com/office/drawing/2014/main" val="19783621"/>
                        </a:ext>
                      </a:extLst>
                    </a:gridCol>
                  </a:tblGrid>
                  <a:tr h="434561">
                    <a:tc rowSpan="2"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Variable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Mdl sign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4B084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standard model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Logistic GAM</a:t>
                          </a:r>
                          <a:endParaRPr lang="en-US" sz="2800" b="1" i="0" u="none" strike="sng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4B08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534042"/>
                      </a:ext>
                    </a:extLst>
                  </a:tr>
                  <a:tr h="971343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Odds </a:t>
                          </a:r>
                          <a:b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</a:br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Ratio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Est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Std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Pval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CBA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1897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Intercept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310000" r="-249890" b="-2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-1.71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-1.03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41838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6-8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410000" r="-249890" b="-21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0704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SES Groups 9-10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510000" r="-249890" b="-20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74469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Gender – Female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610000" r="-249890" b="-19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662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1-2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710000" r="-249890" b="-18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-0.11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-0.12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78253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Number of siblings 3+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810000" r="-249890" b="-17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-0.44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-0.46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537785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Delivery mode – Natural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910000" r="-249890" b="-16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170438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Pregnancy type – Spontaneous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010000" r="-249890" b="-15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4459347"/>
                      </a:ext>
                    </a:extLst>
                  </a:tr>
                  <a:tr h="4345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- Breastfeeding+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50704" r="-249890" b="-16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0.03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221287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Feeding type - CMF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198750" r="-249890" b="-1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49161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Father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298750" r="-249890" b="-1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04487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with atopic disease 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398750" r="-249890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0.14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0.32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851154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year of birth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498750" r="-249890" b="-10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-0.02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-0.03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0.06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491906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- Post graduate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598750" r="-249890" b="-9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0.95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40710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Mother education – Academic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698750" r="-24989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260654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Vaccine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798750" r="-249890" b="-7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0.50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0.28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686552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Private nanny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898750" r="-249890" b="-6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-0.37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5305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Nursing 1st year - Day care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1998750" r="-24989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-0.08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0.53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-0.09</a:t>
                          </a:r>
                          <a:endParaRPr lang="he-IL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0.47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3992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Atopic disease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098750" r="-249890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0.84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0.85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0.11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656946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Antibiotic treatment 1st year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198750" r="-249890" b="-3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0.75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0.12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817783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March19 to March20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298750" r="-24989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0.69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18791"/>
                      </a:ext>
                    </a:extLst>
                  </a:tr>
                  <a:tr h="48754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March20 to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88300" t="-2398750" r="-249890" b="-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0.71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0.19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2.03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49042"/>
                      </a:ext>
                    </a:extLst>
                  </a:tr>
                  <a:tr h="487246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Birth date - From Feb21</a:t>
                          </a:r>
                        </a:p>
                      </a:txBody>
                      <a:tcPr marL="6350" marR="6350" marT="6350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88300" t="-2498750" r="-249890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0.66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0.23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0.00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1.93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1" fontAlgn="ctr"/>
                          <a:r>
                            <a:rPr lang="he-IL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 </a:t>
                          </a:r>
                        </a:p>
                      </a:txBody>
                      <a:tcPr marL="6350" marR="6350" marT="635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96155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056663" y="25754616"/>
            <a:ext cx="2811637" cy="2216667"/>
          </a:xfrm>
          <a:prstGeom prst="rect">
            <a:avLst/>
          </a:prstGeom>
          <a:effectLst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7CA2590-BE3F-A42D-B56B-83E3028F5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1698" y="26335057"/>
            <a:ext cx="3156780" cy="1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1191</TotalTime>
  <Words>804</Words>
  <Application>Microsoft Office PowerPoint</Application>
  <PresentationFormat>Custom</PresentationFormat>
  <Paragraphs>295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25</cp:revision>
  <dcterms:created xsi:type="dcterms:W3CDTF">2023-06-04T15:30:14Z</dcterms:created>
  <dcterms:modified xsi:type="dcterms:W3CDTF">2023-06-16T15:57:19Z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