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41A9E-69A3-4C64-B18D-7A7F88D200FD}" v="183" dt="2023-06-09T16:37:05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20" d="100"/>
          <a:sy n="20" d="100"/>
        </p:scale>
        <p:origin x="168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/>
        </p:nvGraphicFramePr>
        <p:xfrm>
          <a:off x="-1" y="4952526"/>
          <a:ext cx="14759781" cy="425259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1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distancing reduced the prevalence of pediatric non-COVID-19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first and second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/>
        </p:nvGraphicFramePr>
        <p:xfrm>
          <a:off x="-2" y="9187259"/>
          <a:ext cx="14759780" cy="22349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68401"/>
              </p:ext>
            </p:extLst>
          </p:nvPr>
        </p:nvGraphicFramePr>
        <p:xfrm>
          <a:off x="15011670" y="4952526"/>
          <a:ext cx="14423929" cy="24976832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16459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360373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Results of the Second-year - Logistic regression Vs. GAM model 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35498"/>
              </p:ext>
            </p:extLst>
          </p:nvPr>
        </p:nvGraphicFramePr>
        <p:xfrm>
          <a:off x="0" y="11422176"/>
          <a:ext cx="14759780" cy="1032726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84319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9579870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 predetermined intervals, parents were sent questionnaires to collect data.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Characteristics of the babies, their families, and their environment were collected.</a:t>
                      </a:r>
                      <a:b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babies were divided into 4 groups according to the date of birth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70453"/>
              </p:ext>
            </p:extLst>
          </p:nvPr>
        </p:nvGraphicFramePr>
        <p:xfrm>
          <a:off x="-2" y="21749441"/>
          <a:ext cx="14759780" cy="1277475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92836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latin typeface="+mj-lt"/>
                        </a:rPr>
                        <a:t>Experimental Design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981918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an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/>
        </p:nvGraphicFramePr>
        <p:xfrm>
          <a:off x="15095634" y="29929358"/>
          <a:ext cx="14423929" cy="459483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7978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91504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2E3B24-2FD4-D155-947E-C24B67FC83A3}"/>
              </a:ext>
            </a:extLst>
          </p:cNvPr>
          <p:cNvSpPr txBox="1"/>
          <p:nvPr/>
        </p:nvSpPr>
        <p:spPr>
          <a:xfrm>
            <a:off x="23342600" y="12696791"/>
            <a:ext cx="162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See graph below</a:t>
            </a:r>
            <a:endParaRPr lang="en-US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75596"/>
              </p:ext>
            </p:extLst>
          </p:nvPr>
        </p:nvGraphicFramePr>
        <p:xfrm>
          <a:off x="2111581" y="18227752"/>
          <a:ext cx="10451554" cy="341608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36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 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23D53A-097C-A2C8-C42F-7197DEE72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91971"/>
              </p:ext>
            </p:extLst>
          </p:nvPr>
        </p:nvGraphicFramePr>
        <p:xfrm>
          <a:off x="15180489" y="6382649"/>
          <a:ext cx="13991822" cy="14068927"/>
        </p:xfrm>
        <a:graphic>
          <a:graphicData uri="http://schemas.openxmlformats.org/drawingml/2006/table">
            <a:tbl>
              <a:tblPr/>
              <a:tblGrid>
                <a:gridCol w="4484545">
                  <a:extLst>
                    <a:ext uri="{9D8B030D-6E8A-4147-A177-3AD203B41FA5}">
                      <a16:colId xmlns:a16="http://schemas.microsoft.com/office/drawing/2014/main" val="1687023719"/>
                    </a:ext>
                  </a:extLst>
                </a:gridCol>
                <a:gridCol w="1692108">
                  <a:extLst>
                    <a:ext uri="{9D8B030D-6E8A-4147-A177-3AD203B41FA5}">
                      <a16:colId xmlns:a16="http://schemas.microsoft.com/office/drawing/2014/main" val="1042797128"/>
                    </a:ext>
                  </a:extLst>
                </a:gridCol>
                <a:gridCol w="916860">
                  <a:extLst>
                    <a:ext uri="{9D8B030D-6E8A-4147-A177-3AD203B41FA5}">
                      <a16:colId xmlns:a16="http://schemas.microsoft.com/office/drawing/2014/main" val="2733175140"/>
                    </a:ext>
                  </a:extLst>
                </a:gridCol>
                <a:gridCol w="956147">
                  <a:extLst>
                    <a:ext uri="{9D8B030D-6E8A-4147-A177-3AD203B41FA5}">
                      <a16:colId xmlns:a16="http://schemas.microsoft.com/office/drawing/2014/main" val="1020968963"/>
                    </a:ext>
                  </a:extLst>
                </a:gridCol>
                <a:gridCol w="1446102">
                  <a:extLst>
                    <a:ext uri="{9D8B030D-6E8A-4147-A177-3AD203B41FA5}">
                      <a16:colId xmlns:a16="http://schemas.microsoft.com/office/drawing/2014/main" val="3302576519"/>
                    </a:ext>
                  </a:extLst>
                </a:gridCol>
                <a:gridCol w="2082895">
                  <a:extLst>
                    <a:ext uri="{9D8B030D-6E8A-4147-A177-3AD203B41FA5}">
                      <a16:colId xmlns:a16="http://schemas.microsoft.com/office/drawing/2014/main" val="1835266576"/>
                    </a:ext>
                  </a:extLst>
                </a:gridCol>
                <a:gridCol w="1261332">
                  <a:extLst>
                    <a:ext uri="{9D8B030D-6E8A-4147-A177-3AD203B41FA5}">
                      <a16:colId xmlns:a16="http://schemas.microsoft.com/office/drawing/2014/main" val="1266378933"/>
                    </a:ext>
                  </a:extLst>
                </a:gridCol>
                <a:gridCol w="1151833">
                  <a:extLst>
                    <a:ext uri="{9D8B030D-6E8A-4147-A177-3AD203B41FA5}">
                      <a16:colId xmlns:a16="http://schemas.microsoft.com/office/drawing/2014/main" val="4255070870"/>
                    </a:ext>
                  </a:extLst>
                </a:gridCol>
              </a:tblGrid>
              <a:tr h="54384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GAM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85886"/>
                  </a:ext>
                </a:extLst>
              </a:tr>
              <a:tr h="98859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P-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Odds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Std. Error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val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75872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77719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 6-8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48588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Group 9-10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07203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Gender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Female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58712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68779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84580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year of birth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48284"/>
                  </a:ext>
                </a:extLst>
              </a:tr>
              <a:tr h="1014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Post graduate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84250"/>
                  </a:ext>
                </a:extLst>
              </a:tr>
              <a:tr h="1014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mother_education - Academic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59052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</a:t>
                      </a:r>
                      <a:r>
                        <a:rPr lang="en-US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childrens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534"/>
                  </a:ext>
                </a:extLst>
              </a:tr>
              <a:tr h="1014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Type of pregnency - Spntaneous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30086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 1st Year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95390"/>
                  </a:ext>
                </a:extLst>
              </a:tr>
              <a:tr h="1014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Private Nany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9268"/>
                  </a:ext>
                </a:extLst>
              </a:tr>
              <a:tr h="1014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Day care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26207"/>
                  </a:ext>
                </a:extLst>
              </a:tr>
              <a:tr h="1014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March19 to March20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52785"/>
                  </a:ext>
                </a:extLst>
              </a:tr>
              <a:tr h="1014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March20 to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12245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From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50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703</TotalTime>
  <Words>589</Words>
  <Application>Microsoft Office PowerPoint</Application>
  <PresentationFormat>Custom</PresentationFormat>
  <Paragraphs>199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עדן ענבים</cp:lastModifiedBy>
  <cp:revision>4</cp:revision>
  <dcterms:created xsi:type="dcterms:W3CDTF">2023-06-04T15:30:14Z</dcterms:created>
  <dcterms:modified xsi:type="dcterms:W3CDTF">2023-06-12T16:16:03Z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