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9519563" cy="34559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9" autoAdjust="0"/>
    <p:restoredTop sz="94660"/>
  </p:normalViewPr>
  <p:slideViewPr>
    <p:cSldViewPr snapToGrid="0">
      <p:cViewPr>
        <p:scale>
          <a:sx n="25" d="100"/>
          <a:sy n="25" d="100"/>
        </p:scale>
        <p:origin x="1416" y="-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FC00A23-1BFE-4A7E-A521-7B2182A093B7}" type="datetimeFigureOut">
              <a:rPr lang="he-IL" smtClean="0"/>
              <a:t>ט"ו/סיון/תשפ"ג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1143000"/>
            <a:ext cx="263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D6595CE-32AA-40D7-8820-AAE63640D6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374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1pPr>
    <a:lvl2pPr marL="1537884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2pPr>
    <a:lvl3pPr marL="3075767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3pPr>
    <a:lvl4pPr marL="4613651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4pPr>
    <a:lvl5pPr marL="615153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5pPr>
    <a:lvl6pPr marL="7689418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6pPr>
    <a:lvl7pPr marL="9227302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7pPr>
    <a:lvl8pPr marL="1076518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8pPr>
    <a:lvl9pPr marL="12303069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67" y="5655982"/>
            <a:ext cx="25091629" cy="12031956"/>
          </a:xfrm>
        </p:spPr>
        <p:txBody>
          <a:bodyPr anchor="b"/>
          <a:lstStyle>
            <a:lvl1pPr algn="ctr"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9946" y="18151937"/>
            <a:ext cx="22139672" cy="8343967"/>
          </a:xfrm>
        </p:spPr>
        <p:txBody>
          <a:bodyPr/>
          <a:lstStyle>
            <a:lvl1pPr marL="0" indent="0" algn="ctr">
              <a:buNone/>
              <a:defRPr sz="7748"/>
            </a:lvl1pPr>
            <a:lvl2pPr marL="1475979" indent="0" algn="ctr">
              <a:buNone/>
              <a:defRPr sz="6457"/>
            </a:lvl2pPr>
            <a:lvl3pPr marL="2951958" indent="0" algn="ctr">
              <a:buNone/>
              <a:defRPr sz="5811"/>
            </a:lvl3pPr>
            <a:lvl4pPr marL="4427936" indent="0" algn="ctr">
              <a:buNone/>
              <a:defRPr sz="5165"/>
            </a:lvl4pPr>
            <a:lvl5pPr marL="5903915" indent="0" algn="ctr">
              <a:buNone/>
              <a:defRPr sz="5165"/>
            </a:lvl5pPr>
            <a:lvl6pPr marL="7379894" indent="0" algn="ctr">
              <a:buNone/>
              <a:defRPr sz="5165"/>
            </a:lvl6pPr>
            <a:lvl7pPr marL="8855873" indent="0" algn="ctr">
              <a:buNone/>
              <a:defRPr sz="5165"/>
            </a:lvl7pPr>
            <a:lvl8pPr marL="10331851" indent="0" algn="ctr">
              <a:buNone/>
              <a:defRPr sz="5165"/>
            </a:lvl8pPr>
            <a:lvl9pPr marL="11807830" indent="0" algn="ctr">
              <a:buNone/>
              <a:defRPr sz="5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ט"ו/סיון/תשפ"ג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89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ט"ו/סיון/תשפ"ג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21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24939" y="1839993"/>
            <a:ext cx="6365156" cy="292878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9471" y="1839993"/>
            <a:ext cx="18726473" cy="292878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ט"ו/סיון/תשפ"ג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8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ט"ו/סיון/תשפ"ג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50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097" y="8615979"/>
            <a:ext cx="25460623" cy="14375945"/>
          </a:xfrm>
        </p:spPr>
        <p:txBody>
          <a:bodyPr anchor="b"/>
          <a:lstStyle>
            <a:lvl1pPr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097" y="23127926"/>
            <a:ext cx="25460623" cy="7559970"/>
          </a:xfrm>
        </p:spPr>
        <p:txBody>
          <a:bodyPr/>
          <a:lstStyle>
            <a:lvl1pPr marL="0" indent="0">
              <a:buNone/>
              <a:defRPr sz="7748">
                <a:solidFill>
                  <a:schemeClr val="tx1"/>
                </a:solidFill>
              </a:defRPr>
            </a:lvl1pPr>
            <a:lvl2pPr marL="1475979" indent="0">
              <a:buNone/>
              <a:defRPr sz="6457">
                <a:solidFill>
                  <a:schemeClr val="tx1">
                    <a:tint val="75000"/>
                  </a:schemeClr>
                </a:solidFill>
              </a:defRPr>
            </a:lvl2pPr>
            <a:lvl3pPr marL="2951958" indent="0">
              <a:buNone/>
              <a:defRPr sz="5811">
                <a:solidFill>
                  <a:schemeClr val="tx1">
                    <a:tint val="75000"/>
                  </a:schemeClr>
                </a:solidFill>
              </a:defRPr>
            </a:lvl3pPr>
            <a:lvl4pPr marL="4427936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4pPr>
            <a:lvl5pPr marL="5903915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5pPr>
            <a:lvl6pPr marL="7379894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6pPr>
            <a:lvl7pPr marL="8855873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7pPr>
            <a:lvl8pPr marL="10331851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8pPr>
            <a:lvl9pPr marL="11807830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ט"ו/סיון/תשפ"ג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7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9470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4279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ט"ו/סיון/תשפ"ג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48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1840001"/>
            <a:ext cx="25460623" cy="66799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318" y="8471972"/>
            <a:ext cx="12488157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318" y="12623955"/>
            <a:ext cx="12488157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4280" y="8471972"/>
            <a:ext cx="12549659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4280" y="12623955"/>
            <a:ext cx="12549659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ט"ו/סיון/תשפ"ג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23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ט"ו/סיון/תשפ"ג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34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ט"ו/סיון/תשפ"ג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392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9659" y="4975990"/>
            <a:ext cx="14944279" cy="24559911"/>
          </a:xfrm>
        </p:spPr>
        <p:txBody>
          <a:bodyPr/>
          <a:lstStyle>
            <a:lvl1pPr>
              <a:defRPr sz="10331"/>
            </a:lvl1pPr>
            <a:lvl2pPr>
              <a:defRPr sz="9039"/>
            </a:lvl2pPr>
            <a:lvl3pPr>
              <a:defRPr sz="7748"/>
            </a:lvl3pPr>
            <a:lvl4pPr>
              <a:defRPr sz="6457"/>
            </a:lvl4pPr>
            <a:lvl5pPr>
              <a:defRPr sz="6457"/>
            </a:lvl5pPr>
            <a:lvl6pPr>
              <a:defRPr sz="6457"/>
            </a:lvl6pPr>
            <a:lvl7pPr>
              <a:defRPr sz="6457"/>
            </a:lvl7pPr>
            <a:lvl8pPr>
              <a:defRPr sz="6457"/>
            </a:lvl8pPr>
            <a:lvl9pPr>
              <a:defRPr sz="64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ט"ו/סיון/תשפ"ג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03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49659" y="4975990"/>
            <a:ext cx="14944279" cy="24559911"/>
          </a:xfrm>
        </p:spPr>
        <p:txBody>
          <a:bodyPr anchor="t"/>
          <a:lstStyle>
            <a:lvl1pPr marL="0" indent="0">
              <a:buNone/>
              <a:defRPr sz="10331"/>
            </a:lvl1pPr>
            <a:lvl2pPr marL="1475979" indent="0">
              <a:buNone/>
              <a:defRPr sz="9039"/>
            </a:lvl2pPr>
            <a:lvl3pPr marL="2951958" indent="0">
              <a:buNone/>
              <a:defRPr sz="7748"/>
            </a:lvl3pPr>
            <a:lvl4pPr marL="4427936" indent="0">
              <a:buNone/>
              <a:defRPr sz="6457"/>
            </a:lvl4pPr>
            <a:lvl5pPr marL="5903915" indent="0">
              <a:buNone/>
              <a:defRPr sz="6457"/>
            </a:lvl5pPr>
            <a:lvl6pPr marL="7379894" indent="0">
              <a:buNone/>
              <a:defRPr sz="6457"/>
            </a:lvl6pPr>
            <a:lvl7pPr marL="8855873" indent="0">
              <a:buNone/>
              <a:defRPr sz="6457"/>
            </a:lvl7pPr>
            <a:lvl8pPr marL="10331851" indent="0">
              <a:buNone/>
              <a:defRPr sz="6457"/>
            </a:lvl8pPr>
            <a:lvl9pPr marL="11807830" indent="0">
              <a:buNone/>
              <a:defRPr sz="64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ט"ו/סיון/תשפ"ג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02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9470" y="1840001"/>
            <a:ext cx="25460623" cy="6679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470" y="9199967"/>
            <a:ext cx="25460623" cy="2192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29470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B0C55-391A-4BA7-BF59-0A370099757C}" type="datetimeFigureOut">
              <a:rPr lang="he-IL" smtClean="0"/>
              <a:t>ט"ו/סיון/תשפ"ג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78355" y="32031892"/>
            <a:ext cx="9962853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48191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014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51958" rtl="1" eaLnBrk="1" latinLnBrk="0" hangingPunct="1">
        <a:lnSpc>
          <a:spcPct val="90000"/>
        </a:lnSpc>
        <a:spcBef>
          <a:spcPct val="0"/>
        </a:spcBef>
        <a:buNone/>
        <a:defRPr sz="142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7989" indent="-737989" algn="r" defTabSz="2951958" rtl="1" eaLnBrk="1" latinLnBrk="0" hangingPunct="1">
        <a:lnSpc>
          <a:spcPct val="90000"/>
        </a:lnSpc>
        <a:spcBef>
          <a:spcPts val="3228"/>
        </a:spcBef>
        <a:buFont typeface="Arial" panose="020B0604020202020204" pitchFamily="34" charset="0"/>
        <a:buChar char="•"/>
        <a:defRPr sz="9039" kern="1200">
          <a:solidFill>
            <a:schemeClr val="tx1"/>
          </a:solidFill>
          <a:latin typeface="+mn-lt"/>
          <a:ea typeface="+mn-ea"/>
          <a:cs typeface="+mn-cs"/>
        </a:defRPr>
      </a:lvl1pPr>
      <a:lvl2pPr marL="2213968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7748" kern="1200">
          <a:solidFill>
            <a:schemeClr val="tx1"/>
          </a:solidFill>
          <a:latin typeface="+mn-lt"/>
          <a:ea typeface="+mn-ea"/>
          <a:cs typeface="+mn-cs"/>
        </a:defRPr>
      </a:lvl2pPr>
      <a:lvl3pPr marL="3689947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6457" kern="1200">
          <a:solidFill>
            <a:schemeClr val="tx1"/>
          </a:solidFill>
          <a:latin typeface="+mn-lt"/>
          <a:ea typeface="+mn-ea"/>
          <a:cs typeface="+mn-cs"/>
        </a:defRPr>
      </a:lvl3pPr>
      <a:lvl4pPr marL="5165926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6641904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8117883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9593862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1069841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2545819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1pPr>
      <a:lvl2pPr marL="1475979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2pPr>
      <a:lvl3pPr marL="2951958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3pPr>
      <a:lvl4pPr marL="4427936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5903915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7379894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8855873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0331851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180783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baby being fed by a spoon&#10;&#10;Description automatically generated with low confidence">
            <a:extLst>
              <a:ext uri="{FF2B5EF4-FFF2-40B4-BE49-F238E27FC236}">
                <a16:creationId xmlns:a16="http://schemas.microsoft.com/office/drawing/2014/main" id="{C876177E-FB66-B35A-4A0E-0090808E56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3056"/>
          <a:stretch/>
        </p:blipFill>
        <p:spPr>
          <a:xfrm>
            <a:off x="0" y="-1"/>
            <a:ext cx="29519564" cy="34559875"/>
          </a:xfrm>
          <a:prstGeom prst="rect">
            <a:avLst/>
          </a:prstGeom>
        </p:spPr>
      </p:pic>
      <p:pic>
        <p:nvPicPr>
          <p:cNvPr id="15" name="Picture 14" descr="A picture containing text, lighthouse, screenshot, design&#10;&#10;Description automatically generated">
            <a:extLst>
              <a:ext uri="{FF2B5EF4-FFF2-40B4-BE49-F238E27FC236}">
                <a16:creationId xmlns:a16="http://schemas.microsoft.com/office/drawing/2014/main" id="{F548D39D-7CE9-BDAA-44D3-ABF53A3C1C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8" y="228483"/>
            <a:ext cx="2704641" cy="4339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8B7141-C41B-A5BE-701F-B9FA0C4CCF41}"/>
              </a:ext>
            </a:extLst>
          </p:cNvPr>
          <p:cNvSpPr txBox="1"/>
          <p:nvPr/>
        </p:nvSpPr>
        <p:spPr>
          <a:xfrm>
            <a:off x="3362632" y="235974"/>
            <a:ext cx="25809678" cy="43396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The Golden opportunity- An experiment to examine a connection between hygiene theory and utopian diseases in newborns</a:t>
            </a:r>
          </a:p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Shahar Shalom, Eden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Anavim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, Merav Pervil</a:t>
            </a:r>
          </a:p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Faculty Instructor: Prof. Micha Mandel</a:t>
            </a:r>
          </a:p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Counselee: Prof.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Idit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Lachover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-Roth, Allergy &amp; Clinical Immunology Unit, Meir Medical Center, Israel</a:t>
            </a:r>
            <a:endParaRPr lang="he-IL" sz="4400" dirty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E341BC-0408-73A7-ABEE-9364FC3EFFC0}"/>
              </a:ext>
            </a:extLst>
          </p:cNvPr>
          <p:cNvCxnSpPr/>
          <p:nvPr/>
        </p:nvCxnSpPr>
        <p:spPr>
          <a:xfrm flipV="1">
            <a:off x="497914" y="4630517"/>
            <a:ext cx="28674396" cy="749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632DFCB4-1B29-05AE-D500-EF466CED6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56922"/>
              </p:ext>
            </p:extLst>
          </p:nvPr>
        </p:nvGraphicFramePr>
        <p:xfrm>
          <a:off x="-1" y="4952526"/>
          <a:ext cx="14759781" cy="4252595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1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Background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984992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COVID-19 pandemic had consequences such as Social distancing, Masks and Lockdowns. Several studies were carried out in the world that resulted in the following findings: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Social distancing reduced the prevalence of pediatric non-COVID-19 infections.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Infants born in the first peek had significantly less respiratory morbidity in first year.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Increased pediatric viral infections following the first and second lockdowns.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6" name="Table 29">
            <a:extLst>
              <a:ext uri="{FF2B5EF4-FFF2-40B4-BE49-F238E27FC236}">
                <a16:creationId xmlns:a16="http://schemas.microsoft.com/office/drawing/2014/main" id="{B7C1B329-22CD-BFC1-156D-6264B8ED5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42857"/>
              </p:ext>
            </p:extLst>
          </p:nvPr>
        </p:nvGraphicFramePr>
        <p:xfrm>
          <a:off x="-2" y="9187259"/>
          <a:ext cx="14759780" cy="2789555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187471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Research Objective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984992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These special circumstances created a Golden opportunity- To assess the influence of high hygienic environment incidence of atopic comorbidities on infants in their first and second year of life.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7" name="Table 29">
            <a:extLst>
              <a:ext uri="{FF2B5EF4-FFF2-40B4-BE49-F238E27FC236}">
                <a16:creationId xmlns:a16="http://schemas.microsoft.com/office/drawing/2014/main" id="{5F827F28-C2F2-38B5-29FB-77D425C2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814579"/>
              </p:ext>
            </p:extLst>
          </p:nvPr>
        </p:nvGraphicFramePr>
        <p:xfrm>
          <a:off x="15011670" y="4952526"/>
          <a:ext cx="14423929" cy="24976832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423929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616459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Results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24360373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8" name="Table 29">
            <a:extLst>
              <a:ext uri="{FF2B5EF4-FFF2-40B4-BE49-F238E27FC236}">
                <a16:creationId xmlns:a16="http://schemas.microsoft.com/office/drawing/2014/main" id="{D427151E-66F0-FCB6-3D6D-D9E7DF69B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35279"/>
              </p:ext>
            </p:extLst>
          </p:nvPr>
        </p:nvGraphicFramePr>
        <p:xfrm>
          <a:off x="0" y="11958952"/>
          <a:ext cx="14759780" cy="9144361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Data and its collection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8396966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Data was collected starting from November 2018. For the purpose of the study, Hebrew speaking parents from all sectors, 36 weeks pregnant and on, were recruited. Conditions were a baby with normal birth weight and without birth defects. Questionnaires were sent once a month during first year and once during the second year of baby's life.</a:t>
                      </a:r>
                      <a:endParaRPr lang="he-IL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 babies were divided into 4</a:t>
                      </a: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groups according to the date of birth</a:t>
                      </a: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and main landmarks during the pandemic</a:t>
                      </a:r>
                      <a:endParaRPr lang="he-IL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e-IL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???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pic>
        <p:nvPicPr>
          <p:cNvPr id="40" name="Picture 39">
            <a:extLst>
              <a:ext uri="{FF2B5EF4-FFF2-40B4-BE49-F238E27FC236}">
                <a16:creationId xmlns:a16="http://schemas.microsoft.com/office/drawing/2014/main" id="{04A076FA-E14E-633A-47E1-F2510D651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436" y="16525484"/>
            <a:ext cx="8085234" cy="1979654"/>
          </a:xfrm>
          <a:prstGeom prst="rect">
            <a:avLst/>
          </a:prstGeom>
        </p:spPr>
      </p:pic>
      <p:graphicFrame>
        <p:nvGraphicFramePr>
          <p:cNvPr id="41" name="Table 29">
            <a:extLst>
              <a:ext uri="{FF2B5EF4-FFF2-40B4-BE49-F238E27FC236}">
                <a16:creationId xmlns:a16="http://schemas.microsoft.com/office/drawing/2014/main" id="{87C34A28-1550-8A00-8213-E8C202962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115261"/>
              </p:ext>
            </p:extLst>
          </p:nvPr>
        </p:nvGraphicFramePr>
        <p:xfrm>
          <a:off x="-2" y="21100305"/>
          <a:ext cx="14759780" cy="1342389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388095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800" dirty="0">
                          <a:latin typeface="+mj-lt"/>
                        </a:rPr>
                        <a:t>Experimental Design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2758537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Logistic Regression Model: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Using the birth date as a categorial variable, we built a logistic regression and examined how different variables explain the probability of a baby getting sick with a utopic disease in the first/second year of life: </a:t>
                      </a: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Generalized Additive Model: </a:t>
                      </a:r>
                      <a:r>
                        <a:rPr lang="en-US" sz="28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Gam model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provides us with an alternative to dividing into groups, instead of the date of birth acting as a categorical variable we made it continuous (every day is a category). We used a non-linear combination of variables, which create a smooth function. By connecting these smooth functions, we examined how the probability of a baby getting a utopic disease changes: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2" name="Table 29">
            <a:extLst>
              <a:ext uri="{FF2B5EF4-FFF2-40B4-BE49-F238E27FC236}">
                <a16:creationId xmlns:a16="http://schemas.microsoft.com/office/drawing/2014/main" id="{5F353C99-9559-5FFC-9840-C01B90960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356627"/>
              </p:ext>
            </p:extLst>
          </p:nvPr>
        </p:nvGraphicFramePr>
        <p:xfrm>
          <a:off x="15095634" y="29929358"/>
          <a:ext cx="14423929" cy="459483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423929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679788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Conclusions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3915049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pic>
        <p:nvPicPr>
          <p:cNvPr id="47" name="Picture 46">
            <a:extLst>
              <a:ext uri="{FF2B5EF4-FFF2-40B4-BE49-F238E27FC236}">
                <a16:creationId xmlns:a16="http://schemas.microsoft.com/office/drawing/2014/main" id="{5C7CA0DF-F647-5FE3-6A45-BDD20C6F8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065" y="18786827"/>
            <a:ext cx="7158569" cy="266614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8A11DC0-3B74-C9F3-C507-25A5326705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63560" y="5773979"/>
            <a:ext cx="10476262" cy="1326671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091DE6F-946A-F80B-A01F-F5ECC94F59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07006" y="5794858"/>
            <a:ext cx="8792194" cy="1286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1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271</TotalTime>
  <Words>354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Merav Pervil</dc:creator>
  <cp:lastModifiedBy>Merav Pervil</cp:lastModifiedBy>
  <cp:revision>2</cp:revision>
  <dcterms:created xsi:type="dcterms:W3CDTF">2023-06-04T15:30:14Z</dcterms:created>
  <dcterms:modified xsi:type="dcterms:W3CDTF">2023-06-04T20:01:36Z</dcterms:modified>
</cp:coreProperties>
</file>