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41A9E-69A3-4C64-B18D-7A7F88D200FD}" v="176" dt="2023-06-05T17:46:55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33" d="100"/>
          <a:sy n="33" d="100"/>
        </p:scale>
        <p:origin x="1590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5T17:46:59.514" v="730" actId="478"/>
      <pc:docMkLst>
        <pc:docMk/>
      </pc:docMkLst>
      <pc:sldChg chg="addSp delSp modSp mod">
        <pc:chgData name="Shahar Shalom" userId="c1657878-da89-43af-9535-4a8d3e59b096" providerId="ADAL" clId="{B1541A9E-69A3-4C64-B18D-7A7F88D200FD}" dt="2023-06-05T17:45:02.964" v="701" actId="14734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mod">
          <ac:chgData name="Shahar Shalom" userId="c1657878-da89-43af-9535-4a8d3e59b096" providerId="ADAL" clId="{B1541A9E-69A3-4C64-B18D-7A7F88D200FD}" dt="2023-06-05T14:52:11.784" v="27" actId="14100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5T17:39:39.237" v="684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mod">
          <ac:chgData name="Shahar Shalom" userId="c1657878-da89-43af-9535-4a8d3e59b096" providerId="ADAL" clId="{B1541A9E-69A3-4C64-B18D-7A7F88D200FD}" dt="2023-06-05T17:34:48.356" v="669" actId="14100"/>
          <ac:picMkLst>
            <pc:docMk/>
            <pc:sldMk cId="1000118881" sldId="256"/>
            <ac:picMk id="12" creationId="{64B92B50-C75F-DFD6-5C24-3116D80DA9FB}"/>
          </ac:picMkLst>
        </pc:picChg>
        <pc:picChg chg="add mod">
          <ac:chgData name="Shahar Shalom" userId="c1657878-da89-43af-9535-4a8d3e59b096" providerId="ADAL" clId="{B1541A9E-69A3-4C64-B18D-7A7F88D200FD}" dt="2023-06-05T17:33:07.011" v="667" actId="1076"/>
          <ac:picMkLst>
            <pc:docMk/>
            <pc:sldMk cId="1000118881" sldId="256"/>
            <ac:picMk id="14" creationId="{76C44484-5FED-B635-14D0-FFCBD25AFD57}"/>
          </ac:picMkLst>
        </pc:picChg>
        <pc:picChg chg="add mod">
          <ac:chgData name="Shahar Shalom" userId="c1657878-da89-43af-9535-4a8d3e59b096" providerId="ADAL" clId="{B1541A9E-69A3-4C64-B18D-7A7F88D200FD}" dt="2023-06-05T17:34:48.356" v="669" actId="14100"/>
          <ac:picMkLst>
            <pc:docMk/>
            <pc:sldMk cId="1000118881" sldId="256"/>
            <ac:picMk id="19" creationId="{1D90C954-C4BF-FD27-0BD1-0C1E40F43CC9}"/>
          </ac:picMkLst>
        </pc:picChg>
        <pc:picChg chg="add mod">
          <ac:chgData name="Shahar Shalom" userId="c1657878-da89-43af-9535-4a8d3e59b096" providerId="ADAL" clId="{B1541A9E-69A3-4C64-B18D-7A7F88D200FD}" dt="2023-06-05T17:33:03.502" v="666" actId="1076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5T17:40:25.444" v="687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5T17:46:59.514" v="730" actId="478"/>
        <pc:sldMkLst>
          <pc:docMk/>
          <pc:sldMk cId="3381761132" sldId="257"/>
        </pc:sldMkLst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ט"ז/סיון/תשפ"ג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aby being fed by a spoon&#10;&#10;Description automatically generated with low confidence">
            <a:extLst>
              <a:ext uri="{FF2B5EF4-FFF2-40B4-BE49-F238E27FC236}">
                <a16:creationId xmlns:a16="http://schemas.microsoft.com/office/drawing/2014/main" id="{C876177E-FB66-B35A-4A0E-0090808E5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056"/>
          <a:stretch/>
        </p:blipFill>
        <p:spPr>
          <a:xfrm>
            <a:off x="0" y="-1"/>
            <a:ext cx="29519564" cy="34559875"/>
          </a:xfrm>
          <a:prstGeom prst="rect">
            <a:avLst/>
          </a:pr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44276"/>
              </p:ext>
            </p:extLst>
          </p:nvPr>
        </p:nvGraphicFramePr>
        <p:xfrm>
          <a:off x="-1" y="4952526"/>
          <a:ext cx="14759781" cy="425259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distancing reduced the prevalence of pediatric non-COVID-19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first and second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1626"/>
              </p:ext>
            </p:extLst>
          </p:nvPr>
        </p:nvGraphicFramePr>
        <p:xfrm>
          <a:off x="-2" y="9187259"/>
          <a:ext cx="14759780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14579"/>
              </p:ext>
            </p:extLst>
          </p:nvPr>
        </p:nvGraphicFramePr>
        <p:xfrm>
          <a:off x="15011670" y="4952526"/>
          <a:ext cx="14423929" cy="2497683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6459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360373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42090"/>
              </p:ext>
            </p:extLst>
          </p:nvPr>
        </p:nvGraphicFramePr>
        <p:xfrm>
          <a:off x="0" y="11422176"/>
          <a:ext cx="14759780" cy="1032076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9512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847325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pandemic.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???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0621"/>
              </p:ext>
            </p:extLst>
          </p:nvPr>
        </p:nvGraphicFramePr>
        <p:xfrm>
          <a:off x="-2" y="21648818"/>
          <a:ext cx="14759780" cy="1342389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275853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56627"/>
              </p:ext>
            </p:extLst>
          </p:nvPr>
        </p:nvGraphicFramePr>
        <p:xfrm>
          <a:off x="15095634" y="29929358"/>
          <a:ext cx="14423929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/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covid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2019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64B92B50-C75F-DFD6-5C24-3116D80DA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10" y="6007816"/>
            <a:ext cx="9144000" cy="5486400"/>
          </a:xfrm>
          <a:prstGeom prst="rect">
            <a:avLst/>
          </a:prstGeom>
        </p:spPr>
      </p:pic>
      <p:pic>
        <p:nvPicPr>
          <p:cNvPr id="14" name="Picture 1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76C44484-5FED-B635-14D0-FFCBD25AFD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310" y="18595162"/>
            <a:ext cx="9144000" cy="5486400"/>
          </a:xfrm>
          <a:prstGeom prst="rect">
            <a:avLst/>
          </a:prstGeom>
        </p:spPr>
      </p:pic>
      <p:pic>
        <p:nvPicPr>
          <p:cNvPr id="19" name="Picture 18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1D90C954-C4BF-FD27-0BD1-0C1E40F43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10" y="11871118"/>
            <a:ext cx="9144000" cy="5486400"/>
          </a:xfrm>
          <a:prstGeom prst="rect">
            <a:avLst/>
          </a:prstGeom>
        </p:spPr>
      </p:pic>
      <p:pic>
        <p:nvPicPr>
          <p:cNvPr id="21" name="Picture 2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59BA1690-E80A-9442-54D3-7167D9B60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310" y="24202027"/>
            <a:ext cx="9144000" cy="5486400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C7C5583-4E92-42BA-CDC5-332F860C9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98923"/>
              </p:ext>
            </p:extLst>
          </p:nvPr>
        </p:nvGraphicFramePr>
        <p:xfrm>
          <a:off x="-7682015" y="17440942"/>
          <a:ext cx="6832600" cy="259784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694928811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3035277709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2707887154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Group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First-year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Second-year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12074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77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44607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59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208140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71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79293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51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1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utopian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/>
        </p:nvGraphicFramePr>
        <p:xfrm>
          <a:off x="-1" y="4952526"/>
          <a:ext cx="14759781" cy="425259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1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distancing reduced the prevalence of pediatric non-COVID-19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first and second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/>
        </p:nvGraphicFramePr>
        <p:xfrm>
          <a:off x="-2" y="9187259"/>
          <a:ext cx="14759780" cy="22349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483077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/>
        </p:nvGraphicFramePr>
        <p:xfrm>
          <a:off x="15011670" y="4952526"/>
          <a:ext cx="14423929" cy="24976832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16459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360373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/>
        </p:nvGraphicFramePr>
        <p:xfrm>
          <a:off x="0" y="11422176"/>
          <a:ext cx="14759780" cy="1032076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9512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847325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 predetermined intervals, parents were sent questionnaires to collect data.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Characteristics of the babies, their families, and their environment were collected.</a:t>
                      </a:r>
                      <a:b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Development of utopian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babies were divided into 4 groups according to the date of birth and main landmarks during the pandemic.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???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/>
        </p:nvGraphicFramePr>
        <p:xfrm>
          <a:off x="-2" y="21100305"/>
          <a:ext cx="14759780" cy="1342389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75978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388095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latin typeface="+mj-lt"/>
                        </a:rPr>
                        <a:t>Experimental Design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275853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j-lt"/>
                          <a:ea typeface="+mn-ea"/>
                          <a:cs typeface="+mn-cs"/>
                        </a:rPr>
                        <a:t>Generalized Additive Model: </a:t>
                      </a: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Gam model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instead of the date of birth acting as a categorical variable we made it continuous (every day is a category). We used a non-linear combination of variables, which create a smooth function. By connecting these smooth functions, we examined how the probability of a baby getting a atopic disease changes: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/>
        </p:nvGraphicFramePr>
        <p:xfrm>
          <a:off x="15095634" y="29929358"/>
          <a:ext cx="14423929" cy="459483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4423929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679788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391504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/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covid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&amp;1                                      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1, 2019 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&amp;2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1, 2019≤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11, 2019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&amp;3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March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11, 2019≤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7, 2021</m:t>
                              </m:r>
                            </m:e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&amp;4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Birth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Feb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 7, 2021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2ED1D7-E996-EF69-829B-593F4BE2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34" y="17992750"/>
                <a:ext cx="12409726" cy="17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64B92B50-C75F-DFD6-5C24-3116D80DA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10" y="6007816"/>
            <a:ext cx="9144000" cy="5486400"/>
          </a:xfrm>
          <a:prstGeom prst="rect">
            <a:avLst/>
          </a:prstGeom>
        </p:spPr>
      </p:pic>
      <p:pic>
        <p:nvPicPr>
          <p:cNvPr id="14" name="Picture 1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76C44484-5FED-B635-14D0-FFCBD25AF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310" y="18595162"/>
            <a:ext cx="9144000" cy="5486400"/>
          </a:xfrm>
          <a:prstGeom prst="rect">
            <a:avLst/>
          </a:prstGeom>
        </p:spPr>
      </p:pic>
      <p:pic>
        <p:nvPicPr>
          <p:cNvPr id="19" name="Picture 18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1D90C954-C4BF-FD27-0BD1-0C1E40F4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310" y="11871118"/>
            <a:ext cx="9144000" cy="5486400"/>
          </a:xfrm>
          <a:prstGeom prst="rect">
            <a:avLst/>
          </a:prstGeom>
        </p:spPr>
      </p:pic>
      <p:pic>
        <p:nvPicPr>
          <p:cNvPr id="21" name="Picture 20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59BA1690-E80A-9442-54D3-7167D9B609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310" y="24202027"/>
            <a:ext cx="9144000" cy="5486400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C7C5583-4E92-42BA-CDC5-332F860C9B86}"/>
              </a:ext>
            </a:extLst>
          </p:cNvPr>
          <p:cNvGraphicFramePr>
            <a:graphicFrameLocks noGrp="1"/>
          </p:cNvGraphicFramePr>
          <p:nvPr/>
        </p:nvGraphicFramePr>
        <p:xfrm>
          <a:off x="-7682015" y="17440942"/>
          <a:ext cx="6832600" cy="259784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18870">
                  <a:extLst>
                    <a:ext uri="{9D8B030D-6E8A-4147-A177-3AD203B41FA5}">
                      <a16:colId xmlns:a16="http://schemas.microsoft.com/office/drawing/2014/main" val="694928811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3035277709"/>
                    </a:ext>
                  </a:extLst>
                </a:gridCol>
                <a:gridCol w="2856865">
                  <a:extLst>
                    <a:ext uri="{9D8B030D-6E8A-4147-A177-3AD203B41FA5}">
                      <a16:colId xmlns:a16="http://schemas.microsoft.com/office/drawing/2014/main" val="2707887154"/>
                    </a:ext>
                  </a:extLst>
                </a:gridCol>
              </a:tblGrid>
              <a:tr h="904685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Group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First-year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Second-year </a:t>
                      </a:r>
                      <a:b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a:b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sickness rate (%)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912074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77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52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544607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59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5208140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2800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71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9792934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68</a:t>
                      </a:r>
                      <a:endParaRPr lang="en-US" sz="28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51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455</TotalTime>
  <Words>714</Words>
  <Application>Microsoft Office PowerPoint</Application>
  <PresentationFormat>Custom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Shahar Shalom</cp:lastModifiedBy>
  <cp:revision>2</cp:revision>
  <dcterms:created xsi:type="dcterms:W3CDTF">2023-06-04T15:30:14Z</dcterms:created>
  <dcterms:modified xsi:type="dcterms:W3CDTF">2023-06-05T17:47:10Z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