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60" r:id="rId4"/>
    <p:sldId id="259"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פתיח" id="{3DEC23AA-A9B0-7B44-873C-AEC13A105EB3}">
          <p14:sldIdLst>
            <p14:sldId id="256"/>
          </p14:sldIdLst>
        </p14:section>
        <p14:section name="הקדמה" id="{9CFA7359-53AB-1647-8659-651724C62C13}">
          <p14:sldIdLst>
            <p14:sldId id="258"/>
            <p14:sldId id="260"/>
          </p14:sldIdLst>
        </p14:section>
        <p14:section name="רקע תיאורטי" id="{6B874FEC-C7D1-164A-B95A-581FD720A806}">
          <p14:sldIdLst>
            <p14:sldId id="259"/>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p:scale>
          <a:sx n="120" d="100"/>
          <a:sy n="120" d="100"/>
        </p:scale>
        <p:origin x="208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894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3236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91106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5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3624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73239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5288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1073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0287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7838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30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6985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2966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14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כ"ז.תשרי.תשפ"ג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832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51492-DE4F-4CD9-A31F-3E1DD746501E}" type="datetimeFigureOut">
              <a:rPr lang="he-IL" smtClean="0"/>
              <a:t>כ"ז.תשרי.תשפ"ג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53D54-CE60-4A09-8FBE-C8922DBBD14E}" type="slidenum">
              <a:rPr lang="he-IL" smtClean="0"/>
              <a:t>‹#›</a:t>
            </a:fld>
            <a:endParaRPr lang="he-IL"/>
          </a:p>
        </p:txBody>
      </p:sp>
    </p:spTree>
    <p:extLst>
      <p:ext uri="{BB962C8B-B14F-4D97-AF65-F5344CB8AC3E}">
        <p14:creationId xmlns:p14="http://schemas.microsoft.com/office/powerpoint/2010/main" val="21026522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718F0-7822-CABF-784E-FD010F76E1F9}"/>
              </a:ext>
            </a:extLst>
          </p:cNvPr>
          <p:cNvSpPr txBox="1"/>
          <p:nvPr/>
        </p:nvSpPr>
        <p:spPr>
          <a:xfrm>
            <a:off x="2636875" y="3233658"/>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Deep Learning for Malware Classification</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4001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56070" y="1084521"/>
            <a:ext cx="8596668" cy="5095065"/>
          </a:xfrm>
        </p:spPr>
        <p:txBody>
          <a:bodyPr>
            <a:normAutofit lnSpcReduction="10000"/>
          </a:bodyPr>
          <a:lstStyle/>
          <a:p>
            <a:pPr marL="0"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בעולמנו כיום עולה השימוש בטכנולוגיה בצורה כבירה ועם עלייה זו, צצים אין ספור איומים על המשתמשים השונים. מתקפות הסייבר בעולם מהוות סיכון מרכזי לפגיעה במרחב הקיברנטי של היעד במטרה לגנוב ממנו מידע ואף להסב לו נזק.</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הגדרת הבעיה</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הבעיה אותה הפרויקט בא לפתור היא בעיית סיווג נוזקות למשפחות באמצעות למידת מכונה. כלומר, סיווג </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שיטתי</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איומים אלו, המאיימים על מערכות תקשורת ואינטרנט המהוות תשתית עבור ארגונים רבים. ביצוע והצלחה בפתירת בעיה זו, כרוך בקשיים רבים והתאמות משמעותיות.</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הפרויקט שלנו</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באמצעות מודלים מעולמות למידת המכונה והלמידה העמוקה נפתח יכולת שיטתית לסיווג נוזקות לפי משפחותיהן על-ידי מעבר מהסתכלות על נוזקה כ״קובץ הרצה״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 file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אשר אותה נוכל לסווג לפי מודלים ושיטות ידועים מעולמות אלה.</a:t>
            </a:r>
          </a:p>
          <a:p>
            <a:pPr marL="0" indent="0" algn="r" defTabSz="457200" rtl="1" eaLnBrk="1" latinLnBrk="0" hangingPunct="1">
              <a:lnSpc>
                <a:spcPct val="150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רקע על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836824" y="1573619"/>
            <a:ext cx="8596668" cy="3253563"/>
          </a:xfrm>
        </p:spPr>
        <p:txBody>
          <a:bodyPr>
            <a:normAutofit/>
          </a:bodyPr>
          <a:lstStyle/>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למחקר </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פרויקט זה מתבסס על מחקר קיים אשר נעשה בתחום. נרצה לנסות ולפתח מודלי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בעלי קווי דמיון משותף למודלים המוצגים במחקר ולהשוות את תוצאותינו לתוצאותיו.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בין מודלים שונים</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נרצה להשוות את מודלי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שפיתחנו למודלים שונים, פשוטים יותר, על מנת לבדוק האם קיימת הצדקה לפתרון בעיה זו בדרכים אותם מציג המחקר או לחלופין מציאת דרכים פשוטות יותר. </a:t>
            </a: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מטרות על</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7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87079" y="1000499"/>
            <a:ext cx="8965659" cy="5634222"/>
          </a:xfrm>
        </p:spPr>
        <p:txBody>
          <a:bodyPr>
            <a:normAutofit/>
          </a:bodyPr>
          <a:lstStyle/>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למידת מכונה</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תת-תחום במדעי המחשב ובבינה מלאכותית. התחום עוסק בפיתוח אלגוריתמים המיועדים לאפשר למחשב ללמוד מתוך דוגמאות, ופועל במגוון משימות חישוביות בהן התכנות הקלאסי אינו אפשרי.</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תחום זה מכיל שלושה סוגי למידה עיקריים והם: למידת חיזוק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Reinforcement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בלתי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Unsupervised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בה בחרנו להשתמש בפרויקט זה.</a:t>
            </a:r>
          </a:p>
          <a:p>
            <a:pPr lvl="1" indent="-342900" algn="r" rtl="1">
              <a:lnSpc>
                <a:spcPct val="124000"/>
              </a:lnSpc>
              <a:buFont typeface="Wingdings" pitchFamily="2" charset="2"/>
              <a:buChar char="Ø"/>
            </a:pP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800100" lvl="2" indent="0" algn="r" rtl="1">
              <a:lnSpc>
                <a:spcPct val="12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הינם אלגוריתמים ושיטות פתרון אשר מנסות, בעזרת כלים מתמטיים וסטטיסטיים פשוטים לפתור מגוון רחב של בעיות מעולם זה. אלגוריתמים אלו זקוקים להתערבות חיצונית שתקבע עבורם אילו מאפיינים הם הרלוונטיים ביותר. בסיסם של אלגוריתמים אלה הוא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Naïve Bayes</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דוגמא למודלים אלה: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LDA, QDA, GNB </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(בהם השתמשנו בפרויקט).</a:t>
            </a:r>
          </a:p>
          <a:p>
            <a:pPr marL="800100" lvl="2" indent="0" algn="r" rtl="1">
              <a:lnSpc>
                <a:spcPct val="124000"/>
              </a:lnSpc>
              <a:buNone/>
            </a:pP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 היא בעיה הנגזרת מתחום הלמידה המונחית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לפיה, בהינתן קלט אל המודל נרצה להחליט לאיזו מחלקה הוא שייך.  </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24000"/>
              </a:lnSpc>
              <a:buNone/>
            </a:pPr>
            <a:endPar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defTabSz="457200" rtl="1" eaLnBrk="1" latinLnBrk="0" hangingPunct="1">
              <a:lnSpc>
                <a:spcPct val="124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רקע תיאורטי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012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67833" y="542255"/>
            <a:ext cx="8923130" cy="5773489"/>
          </a:xfrm>
        </p:spPr>
        <p:txBody>
          <a:bodyPr>
            <a:normAutofit/>
          </a:bodyPr>
          <a:lstStyle/>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למידה עמוקה</a:t>
            </a: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היא חלק ממשפחה רחבה יותר של שיטות למידת מכונה המבוססות על רשתות עצביות מלאכותיות בשילוב עם למידת מאפיינים. הרעיון מאחורי שיטה זו היא היכולת ללמד מחשבים לבצע עבודה אשר נראית טבעית למוח האדם אך מסובכת לביצוע המחשב.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34000"/>
              </a:lnSpc>
              <a:buFont typeface="Wingdings" pitchFamily="2" charset="2"/>
              <a:buChar char="Ø"/>
            </a:pPr>
            <a:r>
              <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Artificial Neural Network</a:t>
            </a: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09955" lvl="2" indent="0" algn="just" rtl="1">
              <a:lnSpc>
                <a:spcPct val="13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רשת זו מכילה מספר גדול של יחידות מידע הנקראות נוירונים המקושרות זו לזו. אל הנוירון מתקבל קלט אשר עליו מבוצע עיבוד באמצעות נוסחה מוגדרת שתוצאתה מהווה הפלט של אותו הנוירון. פלט זה מועבר הלאה אל נוירונים אחרים ברשת אשר מבצעים תהליך דומה. הרשת מאופיינת על ידי מספר תכונות כגון, צורת חיבור הנוירונים, פונקציית ההפעלה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Activation Function</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משקלי נוירונים </a:t>
            </a:r>
            <a:r>
              <a:rPr lang="he-IL"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marL="909955" lvl="2" indent="0" algn="just" rtl="1">
              <a:lnSpc>
                <a:spcPct val="134000"/>
              </a:lnSpc>
              <a:buNone/>
            </a:pP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Convolutional Neural Network</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זוהי סוג של רשת נוירונים המשמשת בעיקר לניתוח תמונות. הרשת מבוססת על שכבות כינוס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הממומשות על ידיי העברת פילטר על גביי הקלט ומשתמשת בפעולת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(לפחות בשכבה אחת).</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022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5613992" y="971357"/>
            <a:ext cx="3745074" cy="1569824"/>
          </a:xfrm>
        </p:spPr>
        <p:txBody>
          <a:bodyPr>
            <a:normAutofit/>
          </a:bodyPr>
          <a:lstStyle/>
          <a:p>
            <a:pPr algn="r" rtl="1">
              <a:lnSpc>
                <a:spcPct val="114000"/>
              </a:lnSpc>
            </a:pPr>
            <a:r>
              <a:rPr lang="he-IL" sz="2600" dirty="0">
                <a:solidFill>
                  <a:srgbClr val="000000"/>
                </a:solidFill>
                <a:latin typeface="Tahoma" panose="020B0604030504040204" pitchFamily="34" charset="0"/>
                <a:ea typeface="Tahoma" panose="020B0604030504040204" pitchFamily="34" charset="0"/>
                <a:cs typeface="Tahoma" panose="020B0604030504040204" pitchFamily="34" charset="0"/>
              </a:rPr>
              <a:t>קונבולוציה</a:t>
            </a:r>
          </a:p>
          <a:p>
            <a:pPr marL="400050" lvl="1" indent="0" algn="r" rtl="1">
              <a:lnSpc>
                <a:spcPct val="114000"/>
              </a:lnSpc>
              <a:buNone/>
            </a:pPr>
            <a:r>
              <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rPr>
              <a:t>פעולה מתמטית של סכימת מכפלות האיברים בין שתי מטריצות.</a:t>
            </a: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descr="Convolutional Neural Network">
            <a:extLst>
              <a:ext uri="{FF2B5EF4-FFF2-40B4-BE49-F238E27FC236}">
                <a16:creationId xmlns:a16="http://schemas.microsoft.com/office/drawing/2014/main" id="{F18CEBC5-4561-9955-2D42-20EFEC0ED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89" y="1400462"/>
            <a:ext cx="4011295" cy="569595"/>
          </a:xfrm>
          <a:prstGeom prst="rect">
            <a:avLst/>
          </a:prstGeom>
          <a:noFill/>
          <a:ln>
            <a:noFill/>
          </a:ln>
        </p:spPr>
      </p:pic>
      <p:pic>
        <p:nvPicPr>
          <p:cNvPr id="2050" name="Picture 2" descr="Overview of Convolutional Neural Network in Image Classification">
            <a:extLst>
              <a:ext uri="{FF2B5EF4-FFF2-40B4-BE49-F238E27FC236}">
                <a16:creationId xmlns:a16="http://schemas.microsoft.com/office/drawing/2014/main" id="{9930240B-B1BC-27BF-BBEF-25DF1096E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727" y="3429000"/>
            <a:ext cx="4216529" cy="308192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48DEE2-973C-B89D-D796-4380204DE8FD}"/>
              </a:ext>
            </a:extLst>
          </p:cNvPr>
          <p:cNvSpPr txBox="1">
            <a:spLocks/>
          </p:cNvSpPr>
          <p:nvPr/>
        </p:nvSpPr>
        <p:spPr>
          <a:xfrm>
            <a:off x="795389" y="2256384"/>
            <a:ext cx="8672624" cy="1920954"/>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pPr>
            <a:r>
              <a:rPr lang="en-US" sz="6800" dirty="0">
                <a:solidFill>
                  <a:srgbClr val="000000"/>
                </a:solidFill>
                <a:latin typeface="Tahoma" panose="020B0604030504040204" pitchFamily="34" charset="0"/>
                <a:ea typeface="Tahoma" panose="020B0604030504040204" pitchFamily="34" charset="0"/>
                <a:cs typeface="Tahoma" panose="020B0604030504040204" pitchFamily="34" charset="0"/>
              </a:rPr>
              <a:t>Filter</a:t>
            </a:r>
          </a:p>
          <a:p>
            <a:pPr marL="457200" lvl="1" indent="0" algn="r" rtl="1">
              <a:lnSpc>
                <a:spcPct val="114000"/>
              </a:lnSpc>
              <a:buNone/>
            </a:pPr>
            <a:r>
              <a:rPr lang="he-IL" sz="4600" dirty="0">
                <a:solidFill>
                  <a:srgbClr val="000000"/>
                </a:solidFill>
                <a:latin typeface="Tahoma" panose="020B0604030504040204" pitchFamily="34" charset="0"/>
                <a:ea typeface="Tahoma" panose="020B0604030504040204" pitchFamily="34" charset="0"/>
                <a:cs typeface="Tahoma" panose="020B0604030504040204" pitchFamily="34" charset="0"/>
              </a:rPr>
              <a:t>חלון </a:t>
            </a:r>
            <a:r>
              <a:rPr lang="he-IL" sz="4600" dirty="0" err="1">
                <a:solidFill>
                  <a:srgbClr val="000000"/>
                </a:solidFill>
                <a:latin typeface="Tahoma" panose="020B0604030504040204" pitchFamily="34" charset="0"/>
                <a:ea typeface="Tahoma" panose="020B0604030504040204" pitchFamily="34" charset="0"/>
                <a:cs typeface="Tahoma" panose="020B0604030504040204" pitchFamily="34" charset="0"/>
              </a:rPr>
              <a:t>מטריציוני</a:t>
            </a:r>
            <a:r>
              <a:rPr lang="he-IL" sz="4600" dirty="0">
                <a:solidFill>
                  <a:srgbClr val="000000"/>
                </a:solidFill>
                <a:latin typeface="Tahoma" panose="020B0604030504040204" pitchFamily="34" charset="0"/>
                <a:ea typeface="Tahoma" panose="020B0604030504040204" pitchFamily="34" charset="0"/>
                <a:cs typeface="Tahoma" panose="020B0604030504040204" pitchFamily="34" charset="0"/>
              </a:rPr>
              <a:t> בגודל מסוים המכיל תבנית שבעזרתה מתבצעת פעולת </a:t>
            </a:r>
            <a:r>
              <a:rPr lang="he-IL" sz="46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4600" dirty="0">
                <a:solidFill>
                  <a:srgbClr val="000000"/>
                </a:solidFill>
                <a:latin typeface="Tahoma" panose="020B0604030504040204" pitchFamily="34" charset="0"/>
                <a:ea typeface="Tahoma" panose="020B0604030504040204" pitchFamily="34" charset="0"/>
                <a:cs typeface="Tahoma" panose="020B0604030504040204" pitchFamily="34" charset="0"/>
              </a:rPr>
              <a:t> על הקלט, כאשר המטרה הסופית היא מציאת דפוסים על גבי התמונה. למשל, קווים ישרים, עיקולים, צורות </a:t>
            </a:r>
            <a:r>
              <a:rPr lang="he-IL" sz="4600"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sz="46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30247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151</TotalTime>
  <Words>556</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Tahoma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עפרוני תומר</dc:creator>
  <cp:lastModifiedBy>Avitan, Eden</cp:lastModifiedBy>
  <cp:revision>7</cp:revision>
  <dcterms:created xsi:type="dcterms:W3CDTF">2022-10-21T12:49:07Z</dcterms:created>
  <dcterms:modified xsi:type="dcterms:W3CDTF">2022-10-22T15:53:20Z</dcterms:modified>
</cp:coreProperties>
</file>