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1"/>
  </p:notesMasterIdLst>
  <p:sldIdLst>
    <p:sldId id="256" r:id="rId2"/>
    <p:sldId id="258" r:id="rId3"/>
    <p:sldId id="276" r:id="rId4"/>
    <p:sldId id="260" r:id="rId5"/>
    <p:sldId id="259" r:id="rId6"/>
    <p:sldId id="261" r:id="rId7"/>
    <p:sldId id="263" r:id="rId8"/>
    <p:sldId id="264" r:id="rId9"/>
    <p:sldId id="265" r:id="rId10"/>
    <p:sldId id="274" r:id="rId11"/>
    <p:sldId id="266" r:id="rId12"/>
    <p:sldId id="270" r:id="rId13"/>
    <p:sldId id="277" r:id="rId14"/>
    <p:sldId id="267" r:id="rId15"/>
    <p:sldId id="268" r:id="rId16"/>
    <p:sldId id="271" r:id="rId17"/>
    <p:sldId id="272" r:id="rId18"/>
    <p:sldId id="27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76"/>
            <p14:sldId id="260"/>
          </p14:sldIdLst>
        </p14:section>
        <p14:section name="רקע תיאורטי" id="{6B874FEC-C7D1-164A-B95A-581FD720A806}">
          <p14:sldIdLst>
            <p14:sldId id="259"/>
            <p14:sldId id="261"/>
            <p14:sldId id="263"/>
          </p14:sldIdLst>
        </p14:section>
        <p14:section name="תהליך הביצוע" id="{8627FC6A-76FF-402F-9DF1-E42BAC02D7B6}">
          <p14:sldIdLst>
            <p14:sldId id="264"/>
            <p14:sldId id="265"/>
            <p14:sldId id="274"/>
          </p14:sldIdLst>
        </p14:section>
        <p14:section name="תוצאות ומסקנות" id="{70B0E5A5-3957-45CC-8CF0-03E0FB0F93C7}">
          <p14:sldIdLst>
            <p14:sldId id="266"/>
            <p14:sldId id="270"/>
            <p14:sldId id="277"/>
            <p14:sldId id="267"/>
            <p14:sldId id="268"/>
            <p14:sldId id="271"/>
            <p14:sldId id="272"/>
            <p14:sldId id="275"/>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7E48C0-5ABD-530F-5A45-3F259E8274F4}" name="עפרוני תומר" initials="עת" userId="עפרוני תומר"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71875" autoAdjust="0"/>
  </p:normalViewPr>
  <p:slideViewPr>
    <p:cSldViewPr snapToGrid="0">
      <p:cViewPr>
        <p:scale>
          <a:sx n="75" d="100"/>
          <a:sy n="75" d="100"/>
        </p:scale>
        <p:origin x="216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1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52877181405551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Sheet1!$U$59:$U$64</c:f>
              <c:numCache>
                <c:formatCode>General</c:formatCode>
                <c:ptCount val="6"/>
                <c:pt idx="0">
                  <c:v>84</c:v>
                </c:pt>
                <c:pt idx="1">
                  <c:v>84.67</c:v>
                </c:pt>
                <c:pt idx="2">
                  <c:v>93.4</c:v>
                </c:pt>
                <c:pt idx="3">
                  <c:v>92.45</c:v>
                </c:pt>
                <c:pt idx="4">
                  <c:v>96.3</c:v>
                </c:pt>
                <c:pt idx="5">
                  <c:v>95.89</c:v>
                </c:pt>
              </c:numCache>
            </c:numRef>
          </c:val>
          <c:extLst>
            <c:ext xmlns:c16="http://schemas.microsoft.com/office/drawing/2014/chart" uri="{C3380CC4-5D6E-409C-BE32-E72D297353CC}">
              <c16:uniqueId val="{00000000-6BDB-4387-94AA-D93C1473EB86}"/>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Sheet1!$Y$59:$Y$64</c:f>
              <c:numCache>
                <c:formatCode>General</c:formatCode>
                <c:ptCount val="6"/>
                <c:pt idx="0">
                  <c:v>98.71</c:v>
                </c:pt>
                <c:pt idx="1">
                  <c:v>99.15</c:v>
                </c:pt>
                <c:pt idx="2">
                  <c:v>99.754000000000005</c:v>
                </c:pt>
                <c:pt idx="3">
                  <c:v>99.825999999999993</c:v>
                </c:pt>
                <c:pt idx="4">
                  <c:v>99.816000000000003</c:v>
                </c:pt>
                <c:pt idx="5">
                  <c:v>99.775000000000006</c:v>
                </c:pt>
              </c:numCache>
            </c:numRef>
          </c:val>
          <c:extLst>
            <c:ext xmlns:c16="http://schemas.microsoft.com/office/drawing/2014/chart" uri="{C3380CC4-5D6E-409C-BE32-E72D297353CC}">
              <c16:uniqueId val="{00000001-6BDB-4387-94AA-D93C1473EB86}"/>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4446588258026748"/>
              <c:y val="0.88688561721404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102138383924295E-2"/>
          <c:y val="3.1996089180648425E-2"/>
          <c:w val="0.34180905399900618"/>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2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98320353105145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Sheet1!$U$70:$U$75</c:f>
              <c:numCache>
                <c:formatCode>General</c:formatCode>
                <c:ptCount val="6"/>
                <c:pt idx="0">
                  <c:v>82</c:v>
                </c:pt>
                <c:pt idx="1">
                  <c:v>83.4</c:v>
                </c:pt>
                <c:pt idx="2">
                  <c:v>93.4</c:v>
                </c:pt>
                <c:pt idx="3">
                  <c:v>94.3</c:v>
                </c:pt>
                <c:pt idx="4">
                  <c:v>92.1</c:v>
                </c:pt>
                <c:pt idx="5">
                  <c:v>95.7</c:v>
                </c:pt>
              </c:numCache>
            </c:numRef>
          </c:val>
          <c:extLst>
            <c:ext xmlns:c16="http://schemas.microsoft.com/office/drawing/2014/chart" uri="{C3380CC4-5D6E-409C-BE32-E72D297353CC}">
              <c16:uniqueId val="{00000000-596A-4F7E-88DE-E1673207BA7F}"/>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Sheet1!$Y$70:$Y$75</c:f>
              <c:numCache>
                <c:formatCode>General</c:formatCode>
                <c:ptCount val="6"/>
                <c:pt idx="0">
                  <c:v>99.385999999999996</c:v>
                </c:pt>
                <c:pt idx="1">
                  <c:v>99.528999999999996</c:v>
                </c:pt>
                <c:pt idx="2">
                  <c:v>99.724000000000004</c:v>
                </c:pt>
                <c:pt idx="3">
                  <c:v>99.754000000000005</c:v>
                </c:pt>
                <c:pt idx="4">
                  <c:v>99.775000000000006</c:v>
                </c:pt>
                <c:pt idx="5">
                  <c:v>99.733999999999995</c:v>
                </c:pt>
              </c:numCache>
            </c:numRef>
          </c:val>
          <c:extLst>
            <c:ext xmlns:c16="http://schemas.microsoft.com/office/drawing/2014/chart" uri="{C3380CC4-5D6E-409C-BE32-E72D297353CC}">
              <c16:uniqueId val="{00000001-596A-4F7E-88DE-E1673207BA7F}"/>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2693116739579118"/>
              <c:y val="0.886525789593274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9186648604598913E-2"/>
          <c:y val="2.2624002160784074E-2"/>
          <c:w val="0.33759201085851093"/>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1205BC0-9DE1-49B5-A64C-1FBCD9FC7A76}" type="datetimeFigureOut">
              <a:rPr lang="he-IL" smtClean="0"/>
              <a:t>ל'/תשרי/תשפ"ג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C84AF58-CE63-4B5A-9F11-A1F672E0EB8C}" type="slidenum">
              <a:rPr lang="he-IL" smtClean="0"/>
              <a:t>‹#›</a:t>
            </a:fld>
            <a:endParaRPr lang="he-IL"/>
          </a:p>
        </p:txBody>
      </p:sp>
    </p:spTree>
    <p:extLst>
      <p:ext uri="{BB962C8B-B14F-4D97-AF65-F5344CB8AC3E}">
        <p14:creationId xmlns:p14="http://schemas.microsoft.com/office/powerpoint/2010/main" val="90027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a:t>
            </a:fld>
            <a:endParaRPr lang="he-IL"/>
          </a:p>
        </p:txBody>
      </p:sp>
    </p:spTree>
    <p:extLst>
      <p:ext uri="{BB962C8B-B14F-4D97-AF65-F5344CB8AC3E}">
        <p14:creationId xmlns:p14="http://schemas.microsoft.com/office/powerpoint/2010/main" val="39168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10</a:t>
            </a:fld>
            <a:endParaRPr lang="he-IL"/>
          </a:p>
        </p:txBody>
      </p:sp>
    </p:spTree>
    <p:extLst>
      <p:ext uri="{BB962C8B-B14F-4D97-AF65-F5344CB8AC3E}">
        <p14:creationId xmlns:p14="http://schemas.microsoft.com/office/powerpoint/2010/main" val="97759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solidFill>
                  <a:schemeClr val="tx1"/>
                </a:solidFill>
              </a:rPr>
              <a:t>עדן</a:t>
            </a:r>
            <a:endParaRPr lang="en-US" sz="1400" dirty="0">
              <a:solidFill>
                <a:schemeClr val="tx1"/>
              </a:solidFill>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GNB</a:t>
            </a:r>
            <a:r>
              <a:rPr lang="he-IL" sz="1400" dirty="0">
                <a:solidFill>
                  <a:schemeClr val="tx1"/>
                </a:solidFill>
              </a:rPr>
              <a:t> – עבור </a:t>
            </a:r>
            <a:r>
              <a:rPr lang="en-US" sz="1400" dirty="0">
                <a:solidFill>
                  <a:schemeClr val="tx1"/>
                </a:solidFill>
              </a:rPr>
              <a:t>K</a:t>
            </a:r>
            <a:r>
              <a:rPr lang="he-IL" sz="1400" dirty="0">
                <a:solidFill>
                  <a:schemeClr val="tx1"/>
                </a:solidFill>
              </a:rPr>
              <a:t> נמוך הצלחנו לקבל אחוזי דיוק גבוהים.</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100" dirty="0">
                <a:solidFill>
                  <a:schemeClr val="tx1"/>
                </a:solidFill>
                <a:effectLst/>
                <a:highlight>
                  <a:srgbClr val="FFFF00"/>
                </a:highlight>
                <a:latin typeface="Tahoma" panose="020B0604030504040204" pitchFamily="34" charset="0"/>
                <a:ea typeface="Times New Roman" panose="02020603050405020304" pitchFamily="18" charset="0"/>
                <a:cs typeface="Arial" panose="020B0604020202020204" pitchFamily="34" charset="0"/>
              </a:rPr>
              <a:t>Curse of Dimensionality</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 מספר הדוגמאות שצריך על מנת שתהיה יכולת להעריך פונקציה שרירותית מסוימת בדיוק גבוה, גדל בצורה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אקספוננציאלית</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ביחס למספר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הקלטים</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אשר אותה פונקציה מקבלת.</a:t>
            </a:r>
            <a:endParaRPr lang="he-IL" sz="1400" kern="1100" dirty="0">
              <a:solidFill>
                <a:schemeClr val="tx1"/>
              </a:solidFill>
              <a:effectLst/>
              <a:latin typeface="Tahoma" panose="020B0604030504040204" pitchFamily="34" charset="0"/>
              <a:ea typeface="Times New Roman" panose="02020603050405020304" pitchFamily="18" charset="0"/>
            </a:endParaRPr>
          </a:p>
          <a:p>
            <a:pPr marL="285750" indent="-285750" algn="r" rtl="1">
              <a:buFont typeface="Arial" panose="020B0604020202020204" pitchFamily="34" charset="0"/>
              <a:buChar char="•"/>
            </a:pPr>
            <a:r>
              <a:rPr lang="en-US" sz="1400" kern="1100" dirty="0">
                <a:solidFill>
                  <a:schemeClr val="tx1"/>
                </a:solidFill>
                <a:effectLst/>
                <a:latin typeface="Tahoma" panose="020B0604030504040204" pitchFamily="34" charset="0"/>
                <a:ea typeface="Times New Roman" panose="02020603050405020304" pitchFamily="18" charset="0"/>
              </a:rPr>
              <a:t>Variable Collinear</a:t>
            </a:r>
            <a:r>
              <a:rPr lang="he-IL" sz="1400" kern="1100" dirty="0">
                <a:solidFill>
                  <a:schemeClr val="tx1"/>
                </a:solidFill>
                <a:effectLst/>
                <a:latin typeface="Tahoma" panose="020B0604030504040204" pitchFamily="34" charset="0"/>
                <a:ea typeface="Times New Roman" panose="02020603050405020304" pitchFamily="18" charset="0"/>
              </a:rPr>
              <a:t> - אשר מתרחשת כתוצאה מקורלציה חזקה מאוד בין שני משתנים שונים המקשה מאוד לבצע הערכה/סיווג על כל אחד מהם בנפרד. </a:t>
            </a:r>
          </a:p>
          <a:p>
            <a:pPr marL="0" indent="0" algn="r" rtl="1">
              <a:buFont typeface="Arial" panose="020B0604020202020204" pitchFamily="34" charset="0"/>
              <a:buNone/>
            </a:pP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11</a:t>
            </a:fld>
            <a:endParaRPr lang="he-IL"/>
          </a:p>
        </p:txBody>
      </p:sp>
    </p:spTree>
    <p:extLst>
      <p:ext uri="{BB962C8B-B14F-4D97-AF65-F5344CB8AC3E}">
        <p14:creationId xmlns:p14="http://schemas.microsoft.com/office/powerpoint/2010/main" val="243228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12</a:t>
            </a:fld>
            <a:endParaRPr lang="he-IL"/>
          </a:p>
        </p:txBody>
      </p:sp>
    </p:spTree>
    <p:extLst>
      <p:ext uri="{BB962C8B-B14F-4D97-AF65-F5344CB8AC3E}">
        <p14:creationId xmlns:p14="http://schemas.microsoft.com/office/powerpoint/2010/main" val="310056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13</a:t>
            </a:fld>
            <a:endParaRPr lang="he-IL"/>
          </a:p>
        </p:txBody>
      </p:sp>
    </p:spTree>
    <p:extLst>
      <p:ext uri="{BB962C8B-B14F-4D97-AF65-F5344CB8AC3E}">
        <p14:creationId xmlns:p14="http://schemas.microsoft.com/office/powerpoint/2010/main" val="9494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רועי</a:t>
            </a:r>
          </a:p>
          <a:p>
            <a:pPr marL="171450" indent="-171450" algn="r" rtl="1">
              <a:buFont typeface="Arial" panose="020B0604020202020204" pitchFamily="34" charset="0"/>
              <a:buChar char="•"/>
            </a:pPr>
            <a:r>
              <a:rPr lang="he-IL" dirty="0"/>
              <a:t>32</a:t>
            </a:r>
            <a:r>
              <a:rPr lang="en-US" dirty="0"/>
              <a:t>X</a:t>
            </a:r>
            <a:r>
              <a:rPr lang="he-IL" dirty="0"/>
              <a:t>32 - ככל שיש יותר פילטרים כך אחוזי ההצלחה טובים יותר. זאת מכיוון שבעזרת יותר פילטרים ניתן לזהות יותר דפוסים.</a:t>
            </a:r>
          </a:p>
        </p:txBody>
      </p:sp>
      <p:sp>
        <p:nvSpPr>
          <p:cNvPr id="4" name="Slide Number Placeholder 3"/>
          <p:cNvSpPr>
            <a:spLocks noGrp="1"/>
          </p:cNvSpPr>
          <p:nvPr>
            <p:ph type="sldNum" sz="quarter" idx="5"/>
          </p:nvPr>
        </p:nvSpPr>
        <p:spPr/>
        <p:txBody>
          <a:bodyPr/>
          <a:lstStyle/>
          <a:p>
            <a:fld id="{2C84AF58-CE63-4B5A-9F11-A1F672E0EB8C}" type="slidenum">
              <a:rPr lang="he-IL" smtClean="0"/>
              <a:t>14</a:t>
            </a:fld>
            <a:endParaRPr lang="he-IL"/>
          </a:p>
        </p:txBody>
      </p:sp>
    </p:spTree>
    <p:extLst>
      <p:ext uri="{BB962C8B-B14F-4D97-AF65-F5344CB8AC3E}">
        <p14:creationId xmlns:p14="http://schemas.microsoft.com/office/powerpoint/2010/main" val="133786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חשוב לציין שבמחקר לא פורסמו המודלים עצמם, אלא רק עקרונותיהם עליהם התבססנו – קווי הדמיון דומים אך סביר להניח שהמודלים עצמם שונים.</a:t>
            </a:r>
          </a:p>
        </p:txBody>
      </p:sp>
      <p:sp>
        <p:nvSpPr>
          <p:cNvPr id="4" name="Slide Number Placeholder 3"/>
          <p:cNvSpPr>
            <a:spLocks noGrp="1"/>
          </p:cNvSpPr>
          <p:nvPr>
            <p:ph type="sldNum" sz="quarter" idx="5"/>
          </p:nvPr>
        </p:nvSpPr>
        <p:spPr/>
        <p:txBody>
          <a:bodyPr/>
          <a:lstStyle/>
          <a:p>
            <a:fld id="{2C84AF58-CE63-4B5A-9F11-A1F672E0EB8C}" type="slidenum">
              <a:rPr lang="he-IL" smtClean="0"/>
              <a:t>15</a:t>
            </a:fld>
            <a:endParaRPr lang="he-IL"/>
          </a:p>
        </p:txBody>
      </p:sp>
    </p:spTree>
    <p:extLst>
      <p:ext uri="{BB962C8B-B14F-4D97-AF65-F5344CB8AC3E}">
        <p14:creationId xmlns:p14="http://schemas.microsoft.com/office/powerpoint/2010/main" val="87597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dirty="0"/>
              <a:t>מדוע סיווג </a:t>
            </a:r>
            <a:r>
              <a:rPr lang="en-US" dirty="0" err="1"/>
              <a:t>AutorunK</a:t>
            </a:r>
            <a:r>
              <a:rPr lang="en-US" dirty="0"/>
              <a:t> &amp; </a:t>
            </a:r>
            <a:r>
              <a:rPr lang="en-US" dirty="0" err="1"/>
              <a:t>YunarA</a:t>
            </a:r>
            <a:r>
              <a:rPr lang="he-IL" dirty="0"/>
              <a:t> נפתר אצלנו: אין דרך קונקרטית לדעת, אבל ניתן לשאר שזה נפתר בעקבות השימוש ביותר פיצ'רים וביותר פילטרים עבור המודל.</a:t>
            </a:r>
          </a:p>
          <a:p>
            <a:pPr algn="r" rtl="1"/>
            <a:r>
              <a:rPr lang="he-IL" dirty="0"/>
              <a:t>בנוסף, אנחנו לא יכולים לדעת למה אצל המחקר הבעיה לא נפתרה.</a:t>
            </a:r>
          </a:p>
        </p:txBody>
      </p:sp>
      <p:sp>
        <p:nvSpPr>
          <p:cNvPr id="4" name="Slide Number Placeholder 3"/>
          <p:cNvSpPr>
            <a:spLocks noGrp="1"/>
          </p:cNvSpPr>
          <p:nvPr>
            <p:ph type="sldNum" sz="quarter" idx="5"/>
          </p:nvPr>
        </p:nvSpPr>
        <p:spPr/>
        <p:txBody>
          <a:bodyPr/>
          <a:lstStyle/>
          <a:p>
            <a:fld id="{2C84AF58-CE63-4B5A-9F11-A1F672E0EB8C}" type="slidenum">
              <a:rPr lang="he-IL" smtClean="0"/>
              <a:t>16</a:t>
            </a:fld>
            <a:endParaRPr lang="he-IL"/>
          </a:p>
        </p:txBody>
      </p:sp>
    </p:spTree>
    <p:extLst>
      <p:ext uri="{BB962C8B-B14F-4D97-AF65-F5344CB8AC3E}">
        <p14:creationId xmlns:p14="http://schemas.microsoft.com/office/powerpoint/2010/main" val="51962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17</a:t>
            </a:fld>
            <a:endParaRPr lang="he-IL"/>
          </a:p>
        </p:txBody>
      </p:sp>
    </p:spTree>
    <p:extLst>
      <p:ext uri="{BB962C8B-B14F-4D97-AF65-F5344CB8AC3E}">
        <p14:creationId xmlns:p14="http://schemas.microsoft.com/office/powerpoint/2010/main" val="82297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18</a:t>
            </a:fld>
            <a:endParaRPr lang="he-IL"/>
          </a:p>
        </p:txBody>
      </p:sp>
    </p:spTree>
    <p:extLst>
      <p:ext uri="{BB962C8B-B14F-4D97-AF65-F5344CB8AC3E}">
        <p14:creationId xmlns:p14="http://schemas.microsoft.com/office/powerpoint/2010/main" val="934851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19</a:t>
            </a:fld>
            <a:endParaRPr lang="he-IL"/>
          </a:p>
        </p:txBody>
      </p:sp>
    </p:spTree>
    <p:extLst>
      <p:ext uri="{BB962C8B-B14F-4D97-AF65-F5344CB8AC3E}">
        <p14:creationId xmlns:p14="http://schemas.microsoft.com/office/powerpoint/2010/main" val="95147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a:p>
            <a:pPr algn="r" rtl="1"/>
            <a:r>
              <a:rPr lang="he-IL" dirty="0"/>
              <a:t>רדוקציה – לקחת בעיה מעולם הסייבר </a:t>
            </a:r>
            <a:r>
              <a:rPr lang="he-IL" dirty="0" err="1"/>
              <a:t>סיקיורטי</a:t>
            </a:r>
            <a:r>
              <a:rPr lang="he-IL" dirty="0"/>
              <a:t> לעולם למידת המכונה.</a:t>
            </a:r>
          </a:p>
          <a:p>
            <a:pPr algn="r" rtl="1"/>
            <a:r>
              <a:rPr lang="he-IL" dirty="0"/>
              <a:t>	כלומר, המרת הבעיה מזיהוי נוזקות כפי שהן, לכדי תמונות ופתירת הבעיה באמצעות למידת מכונה.</a:t>
            </a:r>
          </a:p>
          <a:p>
            <a:pPr algn="r" rtl="1"/>
            <a:r>
              <a:rPr lang="he-IL" dirty="0"/>
              <a:t>	</a:t>
            </a:r>
          </a:p>
          <a:p>
            <a:pPr algn="r" rtl="1"/>
            <a:r>
              <a:rPr lang="he-IL" sz="1800" b="1" i="0" u="none" strike="noStrike" dirty="0">
                <a:solidFill>
                  <a:srgbClr val="000000"/>
                </a:solidFill>
                <a:effectLst/>
                <a:latin typeface="Arial" panose="020B0604020202020204" pitchFamily="34" charset="0"/>
              </a:rPr>
              <a:t>המרה של </a:t>
            </a:r>
            <a:r>
              <a:rPr lang="en-US" sz="1800" b="1" i="0" u="none" strike="noStrike" dirty="0">
                <a:solidFill>
                  <a:srgbClr val="000000"/>
                </a:solidFill>
                <a:effectLst/>
                <a:latin typeface="Arial" panose="020B0604020202020204" pitchFamily="34" charset="0"/>
              </a:rPr>
              <a:t> EXE </a:t>
            </a:r>
            <a:r>
              <a:rPr lang="he-IL" sz="1800" b="1" i="0" u="none" strike="noStrike" dirty="0">
                <a:solidFill>
                  <a:srgbClr val="000000"/>
                </a:solidFill>
                <a:effectLst/>
                <a:latin typeface="Arial" panose="020B0604020202020204" pitchFamily="34" charset="0"/>
              </a:rPr>
              <a:t>לתמונה:</a:t>
            </a:r>
            <a:r>
              <a:rPr lang="he-IL" sz="1800" b="0" i="0" u="none" strike="noStrike" dirty="0">
                <a:solidFill>
                  <a:srgbClr val="000000"/>
                </a:solidFill>
                <a:effectLst/>
                <a:latin typeface="Arial" panose="020B0604020202020204" pitchFamily="34" charset="0"/>
              </a:rPr>
              <a:t> בגדול, תהליך פשוט ← לוקחים את קובץ ההרצה/</a:t>
            </a:r>
            <a:r>
              <a:rPr lang="en-US" sz="1800" b="0" i="0" u="none" strike="noStrike" dirty="0">
                <a:solidFill>
                  <a:srgbClr val="000000"/>
                </a:solidFill>
                <a:effectLst/>
                <a:latin typeface="Arial" panose="020B0604020202020204" pitchFamily="34" charset="0"/>
              </a:rPr>
              <a:t>EXE </a:t>
            </a:r>
            <a:r>
              <a:rPr lang="he-IL" sz="1800" b="0" i="0" u="none" strike="noStrike" dirty="0">
                <a:solidFill>
                  <a:srgbClr val="000000"/>
                </a:solidFill>
                <a:effectLst/>
                <a:latin typeface="Arial" panose="020B0604020202020204" pitchFamily="34" charset="0"/>
              </a:rPr>
              <a:t>ופשוט ממירים כל </a:t>
            </a:r>
            <a:r>
              <a:rPr lang="en-US" sz="1800" b="0" i="0" u="none" strike="noStrike" dirty="0">
                <a:solidFill>
                  <a:srgbClr val="000000"/>
                </a:solidFill>
                <a:effectLst/>
                <a:latin typeface="Arial" panose="020B0604020202020204" pitchFamily="34" charset="0"/>
              </a:rPr>
              <a:t>byte </a:t>
            </a:r>
            <a:r>
              <a:rPr lang="he-IL" sz="1800" b="0" i="0" u="none" strike="noStrike" dirty="0">
                <a:solidFill>
                  <a:srgbClr val="000000"/>
                </a:solidFill>
                <a:effectLst/>
                <a:latin typeface="Arial" panose="020B0604020202020204" pitchFamily="34" charset="0"/>
              </a:rPr>
              <a:t>בקובץ לכדי מספר בין 0 ל-255. בסופו של דבר קיבלנו מערך חד מימדי של פיקסלים ומה שנותר לעשות  זה להפוך אותו למערך דו-ממדי שיהווה את התמונה. אין איזו שיטה מוגדרת להמרה למערך דו מימדי.</a:t>
            </a: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2</a:t>
            </a:fld>
            <a:endParaRPr lang="he-IL"/>
          </a:p>
        </p:txBody>
      </p:sp>
    </p:spTree>
    <p:extLst>
      <p:ext uri="{BB962C8B-B14F-4D97-AF65-F5344CB8AC3E}">
        <p14:creationId xmlns:p14="http://schemas.microsoft.com/office/powerpoint/2010/main" val="52097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3</a:t>
            </a:fld>
            <a:endParaRPr lang="he-IL"/>
          </a:p>
        </p:txBody>
      </p:sp>
    </p:spTree>
    <p:extLst>
      <p:ext uri="{BB962C8B-B14F-4D97-AF65-F5344CB8AC3E}">
        <p14:creationId xmlns:p14="http://schemas.microsoft.com/office/powerpoint/2010/main" val="7387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r>
              <a:rPr lang="he-IL" dirty="0"/>
              <a:t>יש לציין בקצרה על </a:t>
            </a:r>
            <a:r>
              <a:rPr lang="en-US" dirty="0"/>
              <a:t>CNN</a:t>
            </a:r>
            <a:r>
              <a:rPr lang="he-IL" dirty="0"/>
              <a:t> ולהגיד שתכף נרחיב על כך.</a:t>
            </a:r>
          </a:p>
        </p:txBody>
      </p:sp>
      <p:sp>
        <p:nvSpPr>
          <p:cNvPr id="4" name="Slide Number Placeholder 3"/>
          <p:cNvSpPr>
            <a:spLocks noGrp="1"/>
          </p:cNvSpPr>
          <p:nvPr>
            <p:ph type="sldNum" sz="quarter" idx="5"/>
          </p:nvPr>
        </p:nvSpPr>
        <p:spPr/>
        <p:txBody>
          <a:bodyPr/>
          <a:lstStyle/>
          <a:p>
            <a:fld id="{2C84AF58-CE63-4B5A-9F11-A1F672E0EB8C}" type="slidenum">
              <a:rPr lang="he-IL" smtClean="0"/>
              <a:t>4</a:t>
            </a:fld>
            <a:endParaRPr lang="he-IL"/>
          </a:p>
        </p:txBody>
      </p:sp>
    </p:spTree>
    <p:extLst>
      <p:ext uri="{BB962C8B-B14F-4D97-AF65-F5344CB8AC3E}">
        <p14:creationId xmlns:p14="http://schemas.microsoft.com/office/powerpoint/2010/main" val="173027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r>
              <a:rPr lang="he-IL" dirty="0"/>
              <a:t>חשוב שנדע שלמידה מונחית מתעסקת בנתינת </a:t>
            </a:r>
            <a:r>
              <a:rPr lang="he-IL" dirty="0" err="1"/>
              <a:t>לייבלים</a:t>
            </a:r>
            <a:r>
              <a:rPr lang="he-IL" dirty="0"/>
              <a:t> לכל אחד מהמשפחות שלנו (המהוות </a:t>
            </a:r>
            <a:r>
              <a:rPr lang="he-IL" dirty="0" err="1"/>
              <a:t>קלאסים</a:t>
            </a:r>
            <a:r>
              <a:rPr lang="he-IL" dirty="0"/>
              <a:t>).</a:t>
            </a:r>
          </a:p>
          <a:p>
            <a:pPr algn="r" rtl="1"/>
            <a:r>
              <a:rPr lang="he-IL" dirty="0"/>
              <a:t>בגדול:</a:t>
            </a:r>
          </a:p>
          <a:p>
            <a:pPr marL="171450" indent="-171450" algn="r" rtl="1">
              <a:buFontTx/>
              <a:buChar char="-"/>
            </a:pPr>
            <a:r>
              <a:rPr lang="he-IL" dirty="0"/>
              <a:t>מתייגים כל אחת מהתמונות למשפחה הנכונה שלה.</a:t>
            </a:r>
          </a:p>
          <a:p>
            <a:pPr marL="171450" indent="-171450" algn="r" rtl="1">
              <a:buFontTx/>
              <a:buChar char="-"/>
            </a:pPr>
            <a:r>
              <a:rPr lang="he-IL" dirty="0"/>
              <a:t>מכניסים תמונה למודל ומקבלים פלט -&gt; הסתברות להיות במשפחה מסוימת.</a:t>
            </a:r>
          </a:p>
          <a:p>
            <a:pPr marL="171450" indent="-171450" algn="r" rtl="1">
              <a:buFontTx/>
              <a:buChar char="-"/>
            </a:pPr>
            <a:r>
              <a:rPr lang="he-IL" dirty="0"/>
              <a:t>משווים את האחוזים אל מול התיוג האמיתי שבוצע קודם לכן וכך מסיקים אם תמונה סווגה נכון.</a:t>
            </a:r>
          </a:p>
          <a:p>
            <a:pPr marL="0" indent="0" algn="r" rtl="1">
              <a:buFontTx/>
              <a:buNone/>
            </a:pPr>
            <a:endParaRPr lang="he-IL" dirty="0"/>
          </a:p>
          <a:p>
            <a:pPr marL="0" indent="0" algn="r" rtl="1">
              <a:buFontTx/>
              <a:buNone/>
            </a:pPr>
            <a:r>
              <a:rPr lang="he-IL" dirty="0"/>
              <a:t>לדעת: הבדלים כלליים בין המודלים הפשוטים.</a:t>
            </a:r>
          </a:p>
        </p:txBody>
      </p:sp>
      <p:sp>
        <p:nvSpPr>
          <p:cNvPr id="4" name="Slide Number Placeholder 3"/>
          <p:cNvSpPr>
            <a:spLocks noGrp="1"/>
          </p:cNvSpPr>
          <p:nvPr>
            <p:ph type="sldNum" sz="quarter" idx="5"/>
          </p:nvPr>
        </p:nvSpPr>
        <p:spPr/>
        <p:txBody>
          <a:bodyPr/>
          <a:lstStyle/>
          <a:p>
            <a:fld id="{2C84AF58-CE63-4B5A-9F11-A1F672E0EB8C}" type="slidenum">
              <a:rPr lang="he-IL" smtClean="0"/>
              <a:t>5</a:t>
            </a:fld>
            <a:endParaRPr lang="he-IL"/>
          </a:p>
        </p:txBody>
      </p:sp>
    </p:spTree>
    <p:extLst>
      <p:ext uri="{BB962C8B-B14F-4D97-AF65-F5344CB8AC3E}">
        <p14:creationId xmlns:p14="http://schemas.microsoft.com/office/powerpoint/2010/main" val="19018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r>
              <a:rPr lang="he-IL" dirty="0"/>
              <a:t>הבדלים בין עמוקה למכונה – עמוקה מתבססת על רשתות עצביות מלאכותיות ולמידת מאפיינים (האדם לא מספק למודל את המאפיינים הרלוונטיים, המודל מסיק אותם לבד).</a:t>
            </a:r>
          </a:p>
        </p:txBody>
      </p:sp>
      <p:sp>
        <p:nvSpPr>
          <p:cNvPr id="4" name="Slide Number Placeholder 3"/>
          <p:cNvSpPr>
            <a:spLocks noGrp="1"/>
          </p:cNvSpPr>
          <p:nvPr>
            <p:ph type="sldNum" sz="quarter" idx="5"/>
          </p:nvPr>
        </p:nvSpPr>
        <p:spPr/>
        <p:txBody>
          <a:bodyPr/>
          <a:lstStyle/>
          <a:p>
            <a:fld id="{2C84AF58-CE63-4B5A-9F11-A1F672E0EB8C}" type="slidenum">
              <a:rPr lang="he-IL" smtClean="0"/>
              <a:t>6</a:t>
            </a:fld>
            <a:endParaRPr lang="he-IL"/>
          </a:p>
        </p:txBody>
      </p:sp>
    </p:spTree>
    <p:extLst>
      <p:ext uri="{BB962C8B-B14F-4D97-AF65-F5344CB8AC3E}">
        <p14:creationId xmlns:p14="http://schemas.microsoft.com/office/powerpoint/2010/main" val="185708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פילטר – לחדד שככל שיש יותר פילטרים ניתן לזהות יותר דפוסים בתמונה. </a:t>
            </a:r>
          </a:p>
          <a:p>
            <a:pPr marL="171450" indent="-171450" algn="r" rtl="1">
              <a:buFont typeface="Arial" panose="020B0604020202020204" pitchFamily="34" charset="0"/>
              <a:buChar char="•"/>
            </a:pPr>
            <a:r>
              <a:rPr lang="he-IL" dirty="0"/>
              <a:t>גודל פילטר – מאפשר לזהות דפוסים בגדלים שונים.</a:t>
            </a:r>
          </a:p>
          <a:p>
            <a:pPr marL="0" indent="0" algn="r" rtl="1">
              <a:buFont typeface="Arial" panose="020B0604020202020204" pitchFamily="34" charset="0"/>
              <a:buNone/>
            </a:pPr>
            <a:r>
              <a:rPr lang="he-IL" dirty="0"/>
              <a:t>בהמשך נראה איך זה בא לידי ביטוי בתוצאות.</a:t>
            </a:r>
          </a:p>
        </p:txBody>
      </p:sp>
      <p:sp>
        <p:nvSpPr>
          <p:cNvPr id="4" name="Slide Number Placeholder 3"/>
          <p:cNvSpPr>
            <a:spLocks noGrp="1"/>
          </p:cNvSpPr>
          <p:nvPr>
            <p:ph type="sldNum" sz="quarter" idx="5"/>
          </p:nvPr>
        </p:nvSpPr>
        <p:spPr/>
        <p:txBody>
          <a:bodyPr/>
          <a:lstStyle/>
          <a:p>
            <a:fld id="{2C84AF58-CE63-4B5A-9F11-A1F672E0EB8C}" type="slidenum">
              <a:rPr lang="he-IL" smtClean="0"/>
              <a:t>7</a:t>
            </a:fld>
            <a:endParaRPr lang="he-IL"/>
          </a:p>
        </p:txBody>
      </p:sp>
    </p:spTree>
    <p:extLst>
      <p:ext uri="{BB962C8B-B14F-4D97-AF65-F5344CB8AC3E}">
        <p14:creationId xmlns:p14="http://schemas.microsoft.com/office/powerpoint/2010/main" val="378985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dirty="0"/>
              <a:t>לפרט יותר על הדאטה סט – על החלוקה לגדלים ולמה עשינו זאת, שעשינו </a:t>
            </a:r>
            <a:r>
              <a:rPr lang="en-US" dirty="0"/>
              <a:t>RESIZE</a:t>
            </a:r>
            <a:r>
              <a:rPr lang="he-IL" dirty="0"/>
              <a:t> ולהסביר בקצרה מה זה. להסביר מה זה מיפוי תמונות ולמה עשינו זאת.</a:t>
            </a:r>
          </a:p>
          <a:p>
            <a:pPr algn="r" rtl="1"/>
            <a:r>
              <a:rPr lang="en-US" b="1" dirty="0"/>
              <a:t>Resize</a:t>
            </a:r>
            <a:r>
              <a:rPr lang="he-IL" b="1" dirty="0"/>
              <a:t>:</a:t>
            </a:r>
            <a:r>
              <a:rPr lang="he-IL" dirty="0"/>
              <a:t> היכולת שנות את גודלה של התמונה מבלי לאבד/לחתוך חלק מהמידע שקיים בה.</a:t>
            </a:r>
          </a:p>
        </p:txBody>
      </p:sp>
      <p:sp>
        <p:nvSpPr>
          <p:cNvPr id="4" name="Slide Number Placeholder 3"/>
          <p:cNvSpPr>
            <a:spLocks noGrp="1"/>
          </p:cNvSpPr>
          <p:nvPr>
            <p:ph type="sldNum" sz="quarter" idx="5"/>
          </p:nvPr>
        </p:nvSpPr>
        <p:spPr/>
        <p:txBody>
          <a:bodyPr/>
          <a:lstStyle/>
          <a:p>
            <a:fld id="{2C84AF58-CE63-4B5A-9F11-A1F672E0EB8C}" type="slidenum">
              <a:rPr lang="he-IL" smtClean="0"/>
              <a:t>8</a:t>
            </a:fld>
            <a:endParaRPr lang="he-IL"/>
          </a:p>
        </p:txBody>
      </p:sp>
    </p:spTree>
    <p:extLst>
      <p:ext uri="{BB962C8B-B14F-4D97-AF65-F5344CB8AC3E}">
        <p14:creationId xmlns:p14="http://schemas.microsoft.com/office/powerpoint/2010/main" val="273375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dirty="0"/>
              <a:t>המודלים הפשוטים מהווים נקודות יחוס עבורנו.</a:t>
            </a:r>
          </a:p>
          <a:p>
            <a:pPr algn="r" rtl="1"/>
            <a:r>
              <a:rPr lang="he-IL" dirty="0"/>
              <a:t>לדעת בכלליות מה ההבדלים ביניהם לבין האחרים.</a:t>
            </a:r>
          </a:p>
          <a:p>
            <a:pPr algn="r" rtl="1"/>
            <a:r>
              <a:rPr lang="he-IL" dirty="0"/>
              <a:t>להדגיש שבדיקת הנתונים מתבצעת על סדרת המבחן – בודקים נתונים שהמודלים לא ראו קודם לכן.</a:t>
            </a:r>
          </a:p>
          <a:p>
            <a:pPr algn="r" rtl="1"/>
            <a:r>
              <a:rPr lang="he-IL" dirty="0"/>
              <a:t>לדעת שמבחינתנו תוצאה מהווה </a:t>
            </a:r>
            <a:r>
              <a:rPr lang="he-IL" b="1" dirty="0"/>
              <a:t>דיוק</a:t>
            </a:r>
            <a:r>
              <a:rPr lang="he-IL" dirty="0"/>
              <a:t> המודל.</a:t>
            </a:r>
          </a:p>
        </p:txBody>
      </p:sp>
      <p:sp>
        <p:nvSpPr>
          <p:cNvPr id="4" name="Slide Number Placeholder 3"/>
          <p:cNvSpPr>
            <a:spLocks noGrp="1"/>
          </p:cNvSpPr>
          <p:nvPr>
            <p:ph type="sldNum" sz="quarter" idx="5"/>
          </p:nvPr>
        </p:nvSpPr>
        <p:spPr/>
        <p:txBody>
          <a:bodyPr/>
          <a:lstStyle/>
          <a:p>
            <a:fld id="{2C84AF58-CE63-4B5A-9F11-A1F672E0EB8C}" type="slidenum">
              <a:rPr lang="he-IL" smtClean="0"/>
              <a:t>9</a:t>
            </a:fld>
            <a:endParaRPr lang="he-IL"/>
          </a:p>
        </p:txBody>
      </p:sp>
    </p:spTree>
    <p:extLst>
      <p:ext uri="{BB962C8B-B14F-4D97-AF65-F5344CB8AC3E}">
        <p14:creationId xmlns:p14="http://schemas.microsoft.com/office/powerpoint/2010/main" val="36759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ל'/תשרי/תשפ"ג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ל'/תשרי/תשפ"ג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589250" y="2954959"/>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FA1888D-F152-6202-3B8D-0EA6D1D9ED2C}"/>
              </a:ext>
            </a:extLst>
          </p:cNvPr>
          <p:cNvSpPr txBox="1"/>
          <p:nvPr/>
        </p:nvSpPr>
        <p:spPr>
          <a:xfrm>
            <a:off x="-322366" y="5605840"/>
            <a:ext cx="2975116" cy="1200329"/>
          </a:xfrm>
          <a:prstGeom prst="rect">
            <a:avLst/>
          </a:prstGeom>
          <a:noFill/>
        </p:spPr>
        <p:txBody>
          <a:bodyPr wrap="square" rtlCol="1">
            <a:spAutoFit/>
          </a:bodyPr>
          <a:lstStyle/>
          <a:p>
            <a:pPr lvl="1" algn="r" rtl="1"/>
            <a:r>
              <a:rPr lang="he-IL" sz="2400" dirty="0"/>
              <a:t>עדן אביטן</a:t>
            </a:r>
          </a:p>
          <a:p>
            <a:pPr lvl="1" algn="r" rtl="1"/>
            <a:r>
              <a:rPr lang="he-IL" sz="2400" dirty="0"/>
              <a:t>רועי אספורטס</a:t>
            </a:r>
          </a:p>
          <a:p>
            <a:pPr lvl="1" algn="r" rtl="1"/>
            <a:r>
              <a:rPr lang="he-IL" sz="2400" dirty="0"/>
              <a:t>תומר עפרוני</a:t>
            </a:r>
          </a:p>
        </p:txBody>
      </p:sp>
    </p:spTree>
    <p:extLst>
      <p:ext uri="{BB962C8B-B14F-4D97-AF65-F5344CB8AC3E}">
        <p14:creationId xmlns:p14="http://schemas.microsoft.com/office/powerpoint/2010/main" val="394001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7B948E-6152-D2B0-0F4E-AABBD5149F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552" y="2479040"/>
            <a:ext cx="7870999" cy="4328160"/>
          </a:xfrm>
          <a:prstGeom prst="rect">
            <a:avLst/>
          </a:prstGeom>
          <a:noFill/>
          <a:ln>
            <a:noFill/>
          </a:ln>
        </p:spPr>
      </p:pic>
      <p:sp>
        <p:nvSpPr>
          <p:cNvPr id="5" name="TextBox 4">
            <a:extLst>
              <a:ext uri="{FF2B5EF4-FFF2-40B4-BE49-F238E27FC236}">
                <a16:creationId xmlns:a16="http://schemas.microsoft.com/office/drawing/2014/main" id="{4A87E90A-8610-868B-0996-09210631305F}"/>
              </a:ext>
            </a:extLst>
          </p:cNvPr>
          <p:cNvSpPr txBox="1"/>
          <p:nvPr/>
        </p:nvSpPr>
        <p:spPr>
          <a:xfrm>
            <a:off x="1479108" y="251528"/>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K</a:t>
            </a: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Fold &amp; Data Stratify</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21E8CF32-5618-0EC9-A3FF-0FF643E156DF}"/>
              </a:ext>
            </a:extLst>
          </p:cNvPr>
          <p:cNvSpPr txBox="1">
            <a:spLocks/>
          </p:cNvSpPr>
          <p:nvPr/>
        </p:nvSpPr>
        <p:spPr>
          <a:xfrm>
            <a:off x="1479108" y="897444"/>
            <a:ext cx="787259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K-Fold</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 טכניקת ולידציה אשר בעזרתה אנחנו מחלקים את מאגר הנתונים שלנו ל-</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חלקים, כאשר בכל פעם חלק אחד מהווה את סדרת המבחן ויתר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K-1</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מהווים את סדרת האימון. תהליך זה חוזר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פעמים כאשר בסופו נבצע ממוצע על התוצאות לפי גודל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טכניקה לחילוק הדאטה תוך כדי שמירה על הפרופורציות בין הקבוצות השונות בה בעת החלוקה.</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73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799151" y="1287945"/>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a:extLst>
              <a:ext uri="{FF2B5EF4-FFF2-40B4-BE49-F238E27FC236}">
                <a16:creationId xmlns:a16="http://schemas.microsoft.com/office/drawing/2014/main" id="{42788705-89AE-2A9A-233F-E1166EED1356}"/>
              </a:ext>
            </a:extLst>
          </p:cNvPr>
          <p:cNvGraphicFramePr>
            <a:graphicFrameLocks noGrp="1"/>
          </p:cNvGraphicFramePr>
          <p:nvPr>
            <p:extLst>
              <p:ext uri="{D42A27DB-BD31-4B8C-83A1-F6EECF244321}">
                <p14:modId xmlns:p14="http://schemas.microsoft.com/office/powerpoint/2010/main" val="3715251311"/>
              </p:ext>
            </p:extLst>
          </p:nvPr>
        </p:nvGraphicFramePr>
        <p:xfrm>
          <a:off x="764770" y="2196120"/>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485918009"/>
                    </a:ext>
                  </a:extLst>
                </a:gridCol>
                <a:gridCol w="981075">
                  <a:extLst>
                    <a:ext uri="{9D8B030D-6E8A-4147-A177-3AD203B41FA5}">
                      <a16:colId xmlns:a16="http://schemas.microsoft.com/office/drawing/2014/main" val="3907725635"/>
                    </a:ext>
                  </a:extLst>
                </a:gridCol>
                <a:gridCol w="1095375">
                  <a:extLst>
                    <a:ext uri="{9D8B030D-6E8A-4147-A177-3AD203B41FA5}">
                      <a16:colId xmlns:a16="http://schemas.microsoft.com/office/drawing/2014/main" val="43098704"/>
                    </a:ext>
                  </a:extLst>
                </a:gridCol>
                <a:gridCol w="1038225">
                  <a:extLst>
                    <a:ext uri="{9D8B030D-6E8A-4147-A177-3AD203B41FA5}">
                      <a16:colId xmlns:a16="http://schemas.microsoft.com/office/drawing/2014/main" val="3251510408"/>
                    </a:ext>
                  </a:extLst>
                </a:gridCol>
                <a:gridCol w="1114425">
                  <a:extLst>
                    <a:ext uri="{9D8B030D-6E8A-4147-A177-3AD203B41FA5}">
                      <a16:colId xmlns:a16="http://schemas.microsoft.com/office/drawing/2014/main" val="1767732398"/>
                    </a:ext>
                  </a:extLst>
                </a:gridCol>
              </a:tblGrid>
              <a:tr h="190500">
                <a:tc gridSpan="5">
                  <a:txBody>
                    <a:bodyPr/>
                    <a:lstStyle/>
                    <a:p>
                      <a:pPr algn="ctr" fontAlgn="b"/>
                      <a:r>
                        <a:rPr lang="en-US" sz="1200" u="none" strike="noStrike" dirty="0">
                          <a:effectLst/>
                        </a:rPr>
                        <a:t>GNB</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5670881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76002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95.258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95.678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15933429"/>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96.467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97.111</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258584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96.887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97.634</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5533222"/>
                  </a:ext>
                </a:extLst>
              </a:tr>
            </a:tbl>
          </a:graphicData>
        </a:graphic>
      </p:graphicFrame>
      <p:pic>
        <p:nvPicPr>
          <p:cNvPr id="19" name="Graphic 18" descr="Smiling face outline outline">
            <a:extLst>
              <a:ext uri="{FF2B5EF4-FFF2-40B4-BE49-F238E27FC236}">
                <a16:creationId xmlns:a16="http://schemas.microsoft.com/office/drawing/2014/main" id="{2B323945-E75F-40FE-4930-ED93739DC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2418" y="2450052"/>
            <a:ext cx="558425" cy="558425"/>
          </a:xfrm>
          <a:prstGeom prst="rect">
            <a:avLst/>
          </a:prstGeom>
        </p:spPr>
      </p:pic>
      <p:graphicFrame>
        <p:nvGraphicFramePr>
          <p:cNvPr id="22" name="Table 21">
            <a:extLst>
              <a:ext uri="{FF2B5EF4-FFF2-40B4-BE49-F238E27FC236}">
                <a16:creationId xmlns:a16="http://schemas.microsoft.com/office/drawing/2014/main" id="{E830755F-BF7C-F0C0-6552-FD551C44574A}"/>
              </a:ext>
            </a:extLst>
          </p:cNvPr>
          <p:cNvGraphicFramePr>
            <a:graphicFrameLocks noGrp="1"/>
          </p:cNvGraphicFramePr>
          <p:nvPr>
            <p:extLst>
              <p:ext uri="{D42A27DB-BD31-4B8C-83A1-F6EECF244321}">
                <p14:modId xmlns:p14="http://schemas.microsoft.com/office/powerpoint/2010/main" val="1385304232"/>
              </p:ext>
            </p:extLst>
          </p:nvPr>
        </p:nvGraphicFramePr>
        <p:xfrm>
          <a:off x="764770" y="3263081"/>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908902044"/>
                    </a:ext>
                  </a:extLst>
                </a:gridCol>
                <a:gridCol w="981075">
                  <a:extLst>
                    <a:ext uri="{9D8B030D-6E8A-4147-A177-3AD203B41FA5}">
                      <a16:colId xmlns:a16="http://schemas.microsoft.com/office/drawing/2014/main" val="113855196"/>
                    </a:ext>
                  </a:extLst>
                </a:gridCol>
                <a:gridCol w="1095375">
                  <a:extLst>
                    <a:ext uri="{9D8B030D-6E8A-4147-A177-3AD203B41FA5}">
                      <a16:colId xmlns:a16="http://schemas.microsoft.com/office/drawing/2014/main" val="2694092827"/>
                    </a:ext>
                  </a:extLst>
                </a:gridCol>
                <a:gridCol w="1038225">
                  <a:extLst>
                    <a:ext uri="{9D8B030D-6E8A-4147-A177-3AD203B41FA5}">
                      <a16:colId xmlns:a16="http://schemas.microsoft.com/office/drawing/2014/main" val="4252541475"/>
                    </a:ext>
                  </a:extLst>
                </a:gridCol>
                <a:gridCol w="1114425">
                  <a:extLst>
                    <a:ext uri="{9D8B030D-6E8A-4147-A177-3AD203B41FA5}">
                      <a16:colId xmlns:a16="http://schemas.microsoft.com/office/drawing/2014/main" val="683065479"/>
                    </a:ext>
                  </a:extLst>
                </a:gridCol>
              </a:tblGrid>
              <a:tr h="190500">
                <a:tc gridSpan="5">
                  <a:txBody>
                    <a:bodyPr/>
                    <a:lstStyle/>
                    <a:p>
                      <a:pPr algn="ctr" fontAlgn="b"/>
                      <a:r>
                        <a:rPr lang="en-US" sz="1200" u="none" strike="noStrike" dirty="0">
                          <a:effectLst/>
                        </a:rPr>
                        <a:t>LDA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5332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227515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97.009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741848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97.347</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46168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70.73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51423556"/>
                  </a:ext>
                </a:extLst>
              </a:tr>
            </a:tbl>
          </a:graphicData>
        </a:graphic>
      </p:graphicFrame>
      <p:graphicFrame>
        <p:nvGraphicFramePr>
          <p:cNvPr id="23" name="Table 22">
            <a:extLst>
              <a:ext uri="{FF2B5EF4-FFF2-40B4-BE49-F238E27FC236}">
                <a16:creationId xmlns:a16="http://schemas.microsoft.com/office/drawing/2014/main" id="{8B7C8D46-7A6D-3336-E6DF-810A62C7A99E}"/>
              </a:ext>
            </a:extLst>
          </p:cNvPr>
          <p:cNvGraphicFramePr>
            <a:graphicFrameLocks noGrp="1"/>
          </p:cNvGraphicFramePr>
          <p:nvPr>
            <p:extLst>
              <p:ext uri="{D42A27DB-BD31-4B8C-83A1-F6EECF244321}">
                <p14:modId xmlns:p14="http://schemas.microsoft.com/office/powerpoint/2010/main" val="1021686931"/>
              </p:ext>
            </p:extLst>
          </p:nvPr>
        </p:nvGraphicFramePr>
        <p:xfrm>
          <a:off x="764770" y="432370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152108360"/>
                    </a:ext>
                  </a:extLst>
                </a:gridCol>
                <a:gridCol w="981075">
                  <a:extLst>
                    <a:ext uri="{9D8B030D-6E8A-4147-A177-3AD203B41FA5}">
                      <a16:colId xmlns:a16="http://schemas.microsoft.com/office/drawing/2014/main" val="3001326710"/>
                    </a:ext>
                  </a:extLst>
                </a:gridCol>
                <a:gridCol w="1095375">
                  <a:extLst>
                    <a:ext uri="{9D8B030D-6E8A-4147-A177-3AD203B41FA5}">
                      <a16:colId xmlns:a16="http://schemas.microsoft.com/office/drawing/2014/main" val="1500555627"/>
                    </a:ext>
                  </a:extLst>
                </a:gridCol>
                <a:gridCol w="1038225">
                  <a:extLst>
                    <a:ext uri="{9D8B030D-6E8A-4147-A177-3AD203B41FA5}">
                      <a16:colId xmlns:a16="http://schemas.microsoft.com/office/drawing/2014/main" val="4084265290"/>
                    </a:ext>
                  </a:extLst>
                </a:gridCol>
                <a:gridCol w="1114425">
                  <a:extLst>
                    <a:ext uri="{9D8B030D-6E8A-4147-A177-3AD203B41FA5}">
                      <a16:colId xmlns:a16="http://schemas.microsoft.com/office/drawing/2014/main" val="3672546305"/>
                    </a:ext>
                  </a:extLst>
                </a:gridCol>
              </a:tblGrid>
              <a:tr h="190500">
                <a:tc gridSpan="5">
                  <a:txBody>
                    <a:bodyPr/>
                    <a:lstStyle/>
                    <a:p>
                      <a:pPr algn="ctr" fontAlgn="b"/>
                      <a:r>
                        <a:rPr lang="en-US" sz="1200" u="none" strike="noStrike" dirty="0">
                          <a:effectLst/>
                        </a:rPr>
                        <a:t>QDA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382768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8865779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58.224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00099571"/>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54.915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923619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48.976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978067"/>
                  </a:ext>
                </a:extLst>
              </a:tr>
            </a:tbl>
          </a:graphicData>
        </a:graphic>
      </p:graphicFrame>
      <p:sp>
        <p:nvSpPr>
          <p:cNvPr id="24" name="Rectangle 23">
            <a:extLst>
              <a:ext uri="{FF2B5EF4-FFF2-40B4-BE49-F238E27FC236}">
                <a16:creationId xmlns:a16="http://schemas.microsoft.com/office/drawing/2014/main" id="{D233F06F-938E-59B9-B53B-A77389E4D423}"/>
              </a:ext>
            </a:extLst>
          </p:cNvPr>
          <p:cNvSpPr/>
          <p:nvPr/>
        </p:nvSpPr>
        <p:spPr>
          <a:xfrm>
            <a:off x="2599489" y="4700145"/>
            <a:ext cx="742384" cy="55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5" name="Graphic 24" descr="Confused face outline outline">
            <a:extLst>
              <a:ext uri="{FF2B5EF4-FFF2-40B4-BE49-F238E27FC236}">
                <a16:creationId xmlns:a16="http://schemas.microsoft.com/office/drawing/2014/main" id="{043E2E3F-F0B7-C50B-3B56-D35F67D4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6787" y="3486139"/>
            <a:ext cx="558425" cy="558425"/>
          </a:xfrm>
          <a:prstGeom prst="rect">
            <a:avLst/>
          </a:prstGeom>
        </p:spPr>
      </p:pic>
      <p:pic>
        <p:nvPicPr>
          <p:cNvPr id="26" name="Graphic 25" descr="Sad face outline outline">
            <a:extLst>
              <a:ext uri="{FF2B5EF4-FFF2-40B4-BE49-F238E27FC236}">
                <a16:creationId xmlns:a16="http://schemas.microsoft.com/office/drawing/2014/main" id="{59F74316-2CF1-C8F4-A3CC-625FE0E6CD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22417" y="4511727"/>
            <a:ext cx="558426" cy="558426"/>
          </a:xfrm>
          <a:prstGeom prst="rect">
            <a:avLst/>
          </a:prstGeom>
        </p:spPr>
      </p:pic>
      <p:sp>
        <p:nvSpPr>
          <p:cNvPr id="27" name="Rectangle 26">
            <a:extLst>
              <a:ext uri="{FF2B5EF4-FFF2-40B4-BE49-F238E27FC236}">
                <a16:creationId xmlns:a16="http://schemas.microsoft.com/office/drawing/2014/main" id="{3BC1A220-898D-CD52-6DF0-E84ED8B0B83A}"/>
              </a:ext>
            </a:extLst>
          </p:cNvPr>
          <p:cNvSpPr/>
          <p:nvPr/>
        </p:nvSpPr>
        <p:spPr>
          <a:xfrm>
            <a:off x="2607740" y="3660708"/>
            <a:ext cx="742384" cy="5584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7A489A4A-0A6F-1AA4-8E1F-EE62B8A9346C}"/>
              </a:ext>
            </a:extLst>
          </p:cNvPr>
          <p:cNvSpPr/>
          <p:nvPr/>
        </p:nvSpPr>
        <p:spPr>
          <a:xfrm>
            <a:off x="2599489" y="2599720"/>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Content Placeholder 2">
            <a:extLst>
              <a:ext uri="{FF2B5EF4-FFF2-40B4-BE49-F238E27FC236}">
                <a16:creationId xmlns:a16="http://schemas.microsoft.com/office/drawing/2014/main" id="{947D95C6-1600-D67C-A7AB-339B09107823}"/>
              </a:ext>
            </a:extLst>
          </p:cNvPr>
          <p:cNvSpPr txBox="1">
            <a:spLocks/>
          </p:cNvSpPr>
          <p:nvPr/>
        </p:nvSpPr>
        <p:spPr>
          <a:xfrm>
            <a:off x="6734587" y="2427149"/>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יציבות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Content Placeholder 2">
            <a:extLst>
              <a:ext uri="{FF2B5EF4-FFF2-40B4-BE49-F238E27FC236}">
                <a16:creationId xmlns:a16="http://schemas.microsoft.com/office/drawing/2014/main" id="{45B952E8-1534-FFD5-C457-5B0975E3B327}"/>
              </a:ext>
            </a:extLst>
          </p:cNvPr>
          <p:cNvSpPr txBox="1">
            <a:spLocks/>
          </p:cNvSpPr>
          <p:nvPr/>
        </p:nvSpPr>
        <p:spPr>
          <a:xfrm>
            <a:off x="6734589" y="3481066"/>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דיוק עבור מעט מאפיינים</a:t>
            </a: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734587" y="4511727"/>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פשוט לא..</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ECE7D7D-8EA5-783E-4F1F-3D0E82AAA799}"/>
              </a:ext>
            </a:extLst>
          </p:cNvPr>
          <p:cNvSpPr/>
          <p:nvPr/>
        </p:nvSpPr>
        <p:spPr>
          <a:xfrm>
            <a:off x="1783532" y="2780651"/>
            <a:ext cx="316871" cy="3684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TextBox 34">
            <a:extLst>
              <a:ext uri="{FF2B5EF4-FFF2-40B4-BE49-F238E27FC236}">
                <a16:creationId xmlns:a16="http://schemas.microsoft.com/office/drawing/2014/main" id="{8A4AECA5-B6EE-3CA6-7BEC-675C3187FB88}"/>
              </a:ext>
            </a:extLst>
          </p:cNvPr>
          <p:cNvSpPr txBox="1"/>
          <p:nvPr/>
        </p:nvSpPr>
        <p:spPr>
          <a:xfrm>
            <a:off x="1526044" y="2726901"/>
            <a:ext cx="316871" cy="523220"/>
          </a:xfrm>
          <a:prstGeom prst="rect">
            <a:avLst/>
          </a:prstGeom>
          <a:noFill/>
        </p:spPr>
        <p:txBody>
          <a:bodyPr wrap="square" rtlCol="1">
            <a:spAutoFit/>
          </a:bodyPr>
          <a:lstStyle/>
          <a:p>
            <a:r>
              <a:rPr lang="en-US" sz="2800" b="1" dirty="0">
                <a:solidFill>
                  <a:srgbClr val="FFFF00"/>
                </a:solidFill>
              </a:rPr>
              <a:t>!</a:t>
            </a:r>
            <a:endParaRPr lang="he-IL" sz="2800" b="1" dirty="0">
              <a:solidFill>
                <a:srgbClr val="FFFF00"/>
              </a:solidFill>
            </a:endParaRPr>
          </a:p>
        </p:txBody>
      </p:sp>
    </p:spTree>
    <p:extLst>
      <p:ext uri="{BB962C8B-B14F-4D97-AF65-F5344CB8AC3E}">
        <p14:creationId xmlns:p14="http://schemas.microsoft.com/office/powerpoint/2010/main" val="166046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898736" y="762847"/>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 </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96956"/>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409786" y="5614210"/>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מורכבות המודל אינה מצדיקה את ביצועיו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1F07B7D-AAAD-2ED7-0041-01B0AA99463B}"/>
              </a:ext>
            </a:extLst>
          </p:cNvPr>
          <p:cNvGraphicFramePr>
            <a:graphicFrameLocks noGrp="1"/>
          </p:cNvGraphicFramePr>
          <p:nvPr>
            <p:extLst>
              <p:ext uri="{D42A27DB-BD31-4B8C-83A1-F6EECF244321}">
                <p14:modId xmlns:p14="http://schemas.microsoft.com/office/powerpoint/2010/main" val="45427537"/>
              </p:ext>
            </p:extLst>
          </p:nvPr>
        </p:nvGraphicFramePr>
        <p:xfrm>
          <a:off x="602948" y="1083436"/>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263876605"/>
                    </a:ext>
                  </a:extLst>
                </a:gridCol>
                <a:gridCol w="981075">
                  <a:extLst>
                    <a:ext uri="{9D8B030D-6E8A-4147-A177-3AD203B41FA5}">
                      <a16:colId xmlns:a16="http://schemas.microsoft.com/office/drawing/2014/main" val="453755884"/>
                    </a:ext>
                  </a:extLst>
                </a:gridCol>
                <a:gridCol w="1095375">
                  <a:extLst>
                    <a:ext uri="{9D8B030D-6E8A-4147-A177-3AD203B41FA5}">
                      <a16:colId xmlns:a16="http://schemas.microsoft.com/office/drawing/2014/main" val="3086903579"/>
                    </a:ext>
                  </a:extLst>
                </a:gridCol>
                <a:gridCol w="1038225">
                  <a:extLst>
                    <a:ext uri="{9D8B030D-6E8A-4147-A177-3AD203B41FA5}">
                      <a16:colId xmlns:a16="http://schemas.microsoft.com/office/drawing/2014/main" val="144464295"/>
                    </a:ext>
                  </a:extLst>
                </a:gridCol>
                <a:gridCol w="1114425">
                  <a:extLst>
                    <a:ext uri="{9D8B030D-6E8A-4147-A177-3AD203B41FA5}">
                      <a16:colId xmlns:a16="http://schemas.microsoft.com/office/drawing/2014/main" val="360662144"/>
                    </a:ext>
                  </a:extLst>
                </a:gridCol>
              </a:tblGrid>
              <a:tr h="190500">
                <a:tc gridSpan="5">
                  <a:txBody>
                    <a:bodyPr/>
                    <a:lstStyle/>
                    <a:p>
                      <a:pPr algn="ctr" fontAlgn="b"/>
                      <a:r>
                        <a:rPr lang="en-US" sz="1200" u="none" strike="noStrike" dirty="0">
                          <a:effectLst/>
                        </a:rPr>
                        <a:t>CNN (1 Layer,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583400101"/>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3420485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98.71</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99.188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388406"/>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8</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99.997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414374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99.816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18137839"/>
                  </a:ext>
                </a:extLst>
              </a:tr>
            </a:tbl>
          </a:graphicData>
        </a:graphic>
      </p:graphicFrame>
      <p:graphicFrame>
        <p:nvGraphicFramePr>
          <p:cNvPr id="7" name="Table 6">
            <a:extLst>
              <a:ext uri="{FF2B5EF4-FFF2-40B4-BE49-F238E27FC236}">
                <a16:creationId xmlns:a16="http://schemas.microsoft.com/office/drawing/2014/main" id="{A5FE1132-1ED9-2B71-BA95-116158D6F58C}"/>
              </a:ext>
            </a:extLst>
          </p:cNvPr>
          <p:cNvGraphicFramePr>
            <a:graphicFrameLocks noGrp="1"/>
          </p:cNvGraphicFramePr>
          <p:nvPr>
            <p:extLst>
              <p:ext uri="{D42A27DB-BD31-4B8C-83A1-F6EECF244321}">
                <p14:modId xmlns:p14="http://schemas.microsoft.com/office/powerpoint/2010/main" val="366860436"/>
              </p:ext>
            </p:extLst>
          </p:nvPr>
        </p:nvGraphicFramePr>
        <p:xfrm>
          <a:off x="602948" y="2136325"/>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3242600170"/>
                    </a:ext>
                  </a:extLst>
                </a:gridCol>
                <a:gridCol w="1050582">
                  <a:extLst>
                    <a:ext uri="{9D8B030D-6E8A-4147-A177-3AD203B41FA5}">
                      <a16:colId xmlns:a16="http://schemas.microsoft.com/office/drawing/2014/main" val="3162970556"/>
                    </a:ext>
                  </a:extLst>
                </a:gridCol>
                <a:gridCol w="1068854">
                  <a:extLst>
                    <a:ext uri="{9D8B030D-6E8A-4147-A177-3AD203B41FA5}">
                      <a16:colId xmlns:a16="http://schemas.microsoft.com/office/drawing/2014/main" val="1756327947"/>
                    </a:ext>
                  </a:extLst>
                </a:gridCol>
                <a:gridCol w="1068854">
                  <a:extLst>
                    <a:ext uri="{9D8B030D-6E8A-4147-A177-3AD203B41FA5}">
                      <a16:colId xmlns:a16="http://schemas.microsoft.com/office/drawing/2014/main" val="2207958020"/>
                    </a:ext>
                  </a:extLst>
                </a:gridCol>
                <a:gridCol w="1068854">
                  <a:extLst>
                    <a:ext uri="{9D8B030D-6E8A-4147-A177-3AD203B41FA5}">
                      <a16:colId xmlns:a16="http://schemas.microsoft.com/office/drawing/2014/main" val="3309695550"/>
                    </a:ext>
                  </a:extLst>
                </a:gridCol>
              </a:tblGrid>
              <a:tr h="190500">
                <a:tc gridSpan="5">
                  <a:txBody>
                    <a:bodyPr/>
                    <a:lstStyle/>
                    <a:p>
                      <a:pPr algn="ctr" fontAlgn="b"/>
                      <a:r>
                        <a:rPr lang="en-US" sz="1200" u="none" strike="noStrike" dirty="0">
                          <a:effectLst/>
                        </a:rPr>
                        <a:t>CNN (1 Layer,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51592212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5071707"/>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99.15</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99.466</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7589908"/>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99.826</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684161"/>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9124694"/>
                  </a:ext>
                </a:extLst>
              </a:tr>
            </a:tbl>
          </a:graphicData>
        </a:graphic>
      </p:graphicFrame>
      <p:graphicFrame>
        <p:nvGraphicFramePr>
          <p:cNvPr id="8" name="Table 7">
            <a:extLst>
              <a:ext uri="{FF2B5EF4-FFF2-40B4-BE49-F238E27FC236}">
                <a16:creationId xmlns:a16="http://schemas.microsoft.com/office/drawing/2014/main" id="{A8D9212F-FDC8-8F29-F686-BFD011DC3FFC}"/>
              </a:ext>
            </a:extLst>
          </p:cNvPr>
          <p:cNvGraphicFramePr>
            <a:graphicFrameLocks noGrp="1"/>
          </p:cNvGraphicFramePr>
          <p:nvPr>
            <p:extLst>
              <p:ext uri="{D42A27DB-BD31-4B8C-83A1-F6EECF244321}">
                <p14:modId xmlns:p14="http://schemas.microsoft.com/office/powerpoint/2010/main" val="315169078"/>
              </p:ext>
            </p:extLst>
          </p:nvPr>
        </p:nvGraphicFramePr>
        <p:xfrm>
          <a:off x="602948" y="4205023"/>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2825824531"/>
                    </a:ext>
                  </a:extLst>
                </a:gridCol>
                <a:gridCol w="1050582">
                  <a:extLst>
                    <a:ext uri="{9D8B030D-6E8A-4147-A177-3AD203B41FA5}">
                      <a16:colId xmlns:a16="http://schemas.microsoft.com/office/drawing/2014/main" val="3774264094"/>
                    </a:ext>
                  </a:extLst>
                </a:gridCol>
                <a:gridCol w="1068854">
                  <a:extLst>
                    <a:ext uri="{9D8B030D-6E8A-4147-A177-3AD203B41FA5}">
                      <a16:colId xmlns:a16="http://schemas.microsoft.com/office/drawing/2014/main" val="2998623252"/>
                    </a:ext>
                  </a:extLst>
                </a:gridCol>
                <a:gridCol w="1068854">
                  <a:extLst>
                    <a:ext uri="{9D8B030D-6E8A-4147-A177-3AD203B41FA5}">
                      <a16:colId xmlns:a16="http://schemas.microsoft.com/office/drawing/2014/main" val="68167337"/>
                    </a:ext>
                  </a:extLst>
                </a:gridCol>
                <a:gridCol w="1068854">
                  <a:extLst>
                    <a:ext uri="{9D8B030D-6E8A-4147-A177-3AD203B41FA5}">
                      <a16:colId xmlns:a16="http://schemas.microsoft.com/office/drawing/2014/main" val="4203468859"/>
                    </a:ext>
                  </a:extLst>
                </a:gridCol>
              </a:tblGrid>
              <a:tr h="190500">
                <a:tc gridSpan="5">
                  <a:txBody>
                    <a:bodyPr/>
                    <a:lstStyle/>
                    <a:p>
                      <a:pPr algn="ctr" fontAlgn="b"/>
                      <a:r>
                        <a:rPr lang="en-US" sz="1200" u="none" strike="noStrike" dirty="0">
                          <a:effectLst/>
                        </a:rPr>
                        <a:t>CNN (2 Layers,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07837200"/>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4010500"/>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99.529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99.764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103891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666769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99.734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235832"/>
                  </a:ext>
                </a:extLst>
              </a:tr>
            </a:tbl>
          </a:graphicData>
        </a:graphic>
      </p:graphicFrame>
      <p:graphicFrame>
        <p:nvGraphicFramePr>
          <p:cNvPr id="9" name="Table 8">
            <a:extLst>
              <a:ext uri="{FF2B5EF4-FFF2-40B4-BE49-F238E27FC236}">
                <a16:creationId xmlns:a16="http://schemas.microsoft.com/office/drawing/2014/main" id="{CB232A3A-BBC6-FDED-9143-D25617344ED8}"/>
              </a:ext>
            </a:extLst>
          </p:cNvPr>
          <p:cNvGraphicFramePr>
            <a:graphicFrameLocks noGrp="1"/>
          </p:cNvGraphicFramePr>
          <p:nvPr>
            <p:extLst>
              <p:ext uri="{D42A27DB-BD31-4B8C-83A1-F6EECF244321}">
                <p14:modId xmlns:p14="http://schemas.microsoft.com/office/powerpoint/2010/main" val="3307793583"/>
              </p:ext>
            </p:extLst>
          </p:nvPr>
        </p:nvGraphicFramePr>
        <p:xfrm>
          <a:off x="602948" y="317067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711786757"/>
                    </a:ext>
                  </a:extLst>
                </a:gridCol>
                <a:gridCol w="981075">
                  <a:extLst>
                    <a:ext uri="{9D8B030D-6E8A-4147-A177-3AD203B41FA5}">
                      <a16:colId xmlns:a16="http://schemas.microsoft.com/office/drawing/2014/main" val="1234326399"/>
                    </a:ext>
                  </a:extLst>
                </a:gridCol>
                <a:gridCol w="1095375">
                  <a:extLst>
                    <a:ext uri="{9D8B030D-6E8A-4147-A177-3AD203B41FA5}">
                      <a16:colId xmlns:a16="http://schemas.microsoft.com/office/drawing/2014/main" val="3800903295"/>
                    </a:ext>
                  </a:extLst>
                </a:gridCol>
                <a:gridCol w="1038225">
                  <a:extLst>
                    <a:ext uri="{9D8B030D-6E8A-4147-A177-3AD203B41FA5}">
                      <a16:colId xmlns:a16="http://schemas.microsoft.com/office/drawing/2014/main" val="860290249"/>
                    </a:ext>
                  </a:extLst>
                </a:gridCol>
                <a:gridCol w="1114425">
                  <a:extLst>
                    <a:ext uri="{9D8B030D-6E8A-4147-A177-3AD203B41FA5}">
                      <a16:colId xmlns:a16="http://schemas.microsoft.com/office/drawing/2014/main" val="1226324178"/>
                    </a:ext>
                  </a:extLst>
                </a:gridCol>
              </a:tblGrid>
              <a:tr h="190500">
                <a:tc gridSpan="5">
                  <a:txBody>
                    <a:bodyPr/>
                    <a:lstStyle/>
                    <a:p>
                      <a:pPr algn="ctr" fontAlgn="b"/>
                      <a:r>
                        <a:rPr lang="en-US" sz="1200" u="none" strike="noStrike" dirty="0">
                          <a:effectLst/>
                        </a:rPr>
                        <a:t>CNN (2 Layers,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935359772"/>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7050522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99.386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99.702</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29963317"/>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72757757"/>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9624692"/>
                  </a:ext>
                </a:extLst>
              </a:tr>
            </a:tbl>
          </a:graphicData>
        </a:graphic>
      </p:graphicFrame>
      <p:graphicFrame>
        <p:nvGraphicFramePr>
          <p:cNvPr id="10" name="Table 9">
            <a:extLst>
              <a:ext uri="{FF2B5EF4-FFF2-40B4-BE49-F238E27FC236}">
                <a16:creationId xmlns:a16="http://schemas.microsoft.com/office/drawing/2014/main" id="{4E34ED1C-9DE6-FDB3-EC2A-9869875E0E31}"/>
              </a:ext>
            </a:extLst>
          </p:cNvPr>
          <p:cNvGraphicFramePr>
            <a:graphicFrameLocks noGrp="1"/>
          </p:cNvGraphicFramePr>
          <p:nvPr>
            <p:extLst>
              <p:ext uri="{D42A27DB-BD31-4B8C-83A1-F6EECF244321}">
                <p14:modId xmlns:p14="http://schemas.microsoft.com/office/powerpoint/2010/main" val="2509081100"/>
              </p:ext>
            </p:extLst>
          </p:nvPr>
        </p:nvGraphicFramePr>
        <p:xfrm>
          <a:off x="602948" y="5239372"/>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2168431612"/>
                    </a:ext>
                  </a:extLst>
                </a:gridCol>
                <a:gridCol w="981075">
                  <a:extLst>
                    <a:ext uri="{9D8B030D-6E8A-4147-A177-3AD203B41FA5}">
                      <a16:colId xmlns:a16="http://schemas.microsoft.com/office/drawing/2014/main" val="4075425050"/>
                    </a:ext>
                  </a:extLst>
                </a:gridCol>
                <a:gridCol w="1095375">
                  <a:extLst>
                    <a:ext uri="{9D8B030D-6E8A-4147-A177-3AD203B41FA5}">
                      <a16:colId xmlns:a16="http://schemas.microsoft.com/office/drawing/2014/main" val="133671610"/>
                    </a:ext>
                  </a:extLst>
                </a:gridCol>
                <a:gridCol w="1038225">
                  <a:extLst>
                    <a:ext uri="{9D8B030D-6E8A-4147-A177-3AD203B41FA5}">
                      <a16:colId xmlns:a16="http://schemas.microsoft.com/office/drawing/2014/main" val="1953789084"/>
                    </a:ext>
                  </a:extLst>
                </a:gridCol>
                <a:gridCol w="1114425">
                  <a:extLst>
                    <a:ext uri="{9D8B030D-6E8A-4147-A177-3AD203B41FA5}">
                      <a16:colId xmlns:a16="http://schemas.microsoft.com/office/drawing/2014/main" val="2138632348"/>
                    </a:ext>
                  </a:extLst>
                </a:gridCol>
              </a:tblGrid>
              <a:tr h="190500">
                <a:tc gridSpan="5">
                  <a:txBody>
                    <a:bodyPr/>
                    <a:lstStyle/>
                    <a:p>
                      <a:pPr algn="ctr" fontAlgn="b"/>
                      <a:r>
                        <a:rPr lang="en-US" sz="1200" u="none" strike="noStrike" dirty="0">
                          <a:effectLst/>
                        </a:rPr>
                        <a:t>CNN  (Complex Model, 11 Epochs, 100 Batch Size, &lt;size&gt; Filter)</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838628244"/>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0930052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98.525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98.804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90589740"/>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98.833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5058080"/>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99.447</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270777"/>
                  </a:ext>
                </a:extLst>
              </a:tr>
            </a:tbl>
          </a:graphicData>
        </a:graphic>
      </p:graphicFrame>
      <p:pic>
        <p:nvPicPr>
          <p:cNvPr id="11" name="Graphic 10" descr="Smiling face outline outline">
            <a:extLst>
              <a:ext uri="{FF2B5EF4-FFF2-40B4-BE49-F238E27FC236}">
                <a16:creationId xmlns:a16="http://schemas.microsoft.com/office/drawing/2014/main" id="{ADDC1782-0560-BD4A-DFBF-3127907B2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3" y="4406822"/>
            <a:ext cx="558425" cy="558425"/>
          </a:xfrm>
          <a:prstGeom prst="rect">
            <a:avLst/>
          </a:prstGeom>
        </p:spPr>
      </p:pic>
      <p:sp>
        <p:nvSpPr>
          <p:cNvPr id="14" name="Rectangle 13">
            <a:extLst>
              <a:ext uri="{FF2B5EF4-FFF2-40B4-BE49-F238E27FC236}">
                <a16:creationId xmlns:a16="http://schemas.microsoft.com/office/drawing/2014/main" id="{EC974533-140A-F227-3BE0-6003EEDC205B}"/>
              </a:ext>
            </a:extLst>
          </p:cNvPr>
          <p:cNvSpPr/>
          <p:nvPr/>
        </p:nvSpPr>
        <p:spPr>
          <a:xfrm>
            <a:off x="2462212" y="5631255"/>
            <a:ext cx="742384" cy="570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Graphic 17" descr="Nervous face outline outline">
            <a:extLst>
              <a:ext uri="{FF2B5EF4-FFF2-40B4-BE49-F238E27FC236}">
                <a16:creationId xmlns:a16="http://schemas.microsoft.com/office/drawing/2014/main" id="{1C30B73F-3800-5C07-8753-2C4CF611A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2124" y="5481825"/>
            <a:ext cx="558425" cy="558425"/>
          </a:xfrm>
          <a:prstGeom prst="rect">
            <a:avLst/>
          </a:prstGeom>
        </p:spPr>
      </p:pic>
      <p:sp>
        <p:nvSpPr>
          <p:cNvPr id="21" name="Rectangle 20">
            <a:extLst>
              <a:ext uri="{FF2B5EF4-FFF2-40B4-BE49-F238E27FC236}">
                <a16:creationId xmlns:a16="http://schemas.microsoft.com/office/drawing/2014/main" id="{DCCDFFF6-E9DC-D8C5-FE51-F05379998CE9}"/>
              </a:ext>
            </a:extLst>
          </p:cNvPr>
          <p:cNvSpPr/>
          <p:nvPr/>
        </p:nvSpPr>
        <p:spPr>
          <a:xfrm>
            <a:off x="2462212" y="4608623"/>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0BE3003C-0179-B005-E481-DA53E3627530}"/>
              </a:ext>
            </a:extLst>
          </p:cNvPr>
          <p:cNvSpPr/>
          <p:nvPr/>
        </p:nvSpPr>
        <p:spPr>
          <a:xfrm>
            <a:off x="2462212" y="2716040"/>
            <a:ext cx="742384" cy="1901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4" name="Graphic 33" descr="Smiling face outline outline">
            <a:extLst>
              <a:ext uri="{FF2B5EF4-FFF2-40B4-BE49-F238E27FC236}">
                <a16:creationId xmlns:a16="http://schemas.microsoft.com/office/drawing/2014/main" id="{1EEADC20-862C-25DC-438F-746E5DE76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2" y="2436827"/>
            <a:ext cx="558425" cy="558425"/>
          </a:xfrm>
          <a:prstGeom prst="rect">
            <a:avLst/>
          </a:prstGeom>
        </p:spPr>
      </p:pic>
      <p:sp>
        <p:nvSpPr>
          <p:cNvPr id="36" name="Content Placeholder 2">
            <a:extLst>
              <a:ext uri="{FF2B5EF4-FFF2-40B4-BE49-F238E27FC236}">
                <a16:creationId xmlns:a16="http://schemas.microsoft.com/office/drawing/2014/main" id="{501C2FED-7166-1407-C458-727A37BD0121}"/>
              </a:ext>
            </a:extLst>
          </p:cNvPr>
          <p:cNvSpPr txBox="1">
            <a:spLocks/>
          </p:cNvSpPr>
          <p:nvPr/>
        </p:nvSpPr>
        <p:spPr>
          <a:xfrm>
            <a:off x="6409786" y="4406822"/>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הממוצעים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Content Placeholder 2">
            <a:extLst>
              <a:ext uri="{FF2B5EF4-FFF2-40B4-BE49-F238E27FC236}">
                <a16:creationId xmlns:a16="http://schemas.microsoft.com/office/drawing/2014/main" id="{CCBE10B4-0BF1-9F74-464E-8555F2945B07}"/>
              </a:ext>
            </a:extLst>
          </p:cNvPr>
          <p:cNvSpPr txBox="1">
            <a:spLocks/>
          </p:cNvSpPr>
          <p:nvPr/>
        </p:nvSpPr>
        <p:spPr>
          <a:xfrm>
            <a:off x="6409786" y="2472181"/>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22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D2D44C-309A-01A6-E647-64A8C85A558C}"/>
              </a:ext>
            </a:extLst>
          </p:cNvPr>
          <p:cNvPicPr>
            <a:picLocks noChangeAspect="1"/>
          </p:cNvPicPr>
          <p:nvPr/>
        </p:nvPicPr>
        <p:blipFill>
          <a:blip r:embed="rId3"/>
          <a:stretch>
            <a:fillRect/>
          </a:stretch>
        </p:blipFill>
        <p:spPr>
          <a:xfrm>
            <a:off x="484204" y="2312096"/>
            <a:ext cx="7366422" cy="3275208"/>
          </a:xfrm>
          <a:prstGeom prst="rect">
            <a:avLst/>
          </a:prstGeom>
        </p:spPr>
      </p:pic>
      <p:sp>
        <p:nvSpPr>
          <p:cNvPr id="26" name="Content Placeholder 2">
            <a:extLst>
              <a:ext uri="{FF2B5EF4-FFF2-40B4-BE49-F238E27FC236}">
                <a16:creationId xmlns:a16="http://schemas.microsoft.com/office/drawing/2014/main" id="{4C7AD964-200E-736A-9252-103363A4CE1D}"/>
              </a:ext>
            </a:extLst>
          </p:cNvPr>
          <p:cNvSpPr>
            <a:spLocks noGrp="1"/>
          </p:cNvSpPr>
          <p:nvPr>
            <p:ph idx="1"/>
          </p:nvPr>
        </p:nvSpPr>
        <p:spPr>
          <a:xfrm>
            <a:off x="4229100" y="762847"/>
            <a:ext cx="5178751" cy="604230"/>
          </a:xfrm>
        </p:spPr>
        <p:txBody>
          <a:bodyPr>
            <a:noAutofit/>
          </a:bodyPr>
          <a:lstStyle/>
          <a:p>
            <a:pPr algn="r" rtl="1">
              <a:lnSpc>
                <a:spcPct val="114000"/>
              </a:lnSpc>
            </a:pPr>
            <a:r>
              <a:rPr lang="he-IL"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מבנה כללי של רשת</a:t>
            </a:r>
            <a:r>
              <a:rPr lang="en-US"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CNN </a:t>
            </a:r>
            <a:r>
              <a:rPr lang="he-IL"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בה השתמשנו</a:t>
            </a: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76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E887091-DD85-4586-EF3F-1F32A96CA64A}"/>
              </a:ext>
            </a:extLst>
          </p:cNvPr>
          <p:cNvSpPr txBox="1">
            <a:spLocks/>
          </p:cNvSpPr>
          <p:nvPr/>
        </p:nvSpPr>
        <p:spPr>
          <a:xfrm>
            <a:off x="5576939" y="4669365"/>
            <a:ext cx="3562609"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עבור שני המקבצים המוקפים בשחור, ניתן לראות כל מקבץ מתפזר על פני טווח ערכים קטן מאוד. לכן, במקרה זה לא נוכל לקבוע כי קיימת מגמה/סידור מסוים בין המודלים השונים.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2">
            <a:extLst>
              <a:ext uri="{FF2B5EF4-FFF2-40B4-BE49-F238E27FC236}">
                <a16:creationId xmlns:a16="http://schemas.microsoft.com/office/drawing/2014/main" id="{66869A3C-82CF-5214-1BD6-2725DC7F0511}"/>
              </a:ext>
            </a:extLst>
          </p:cNvPr>
          <p:cNvSpPr txBox="1">
            <a:spLocks/>
          </p:cNvSpPr>
          <p:nvPr/>
        </p:nvSpPr>
        <p:spPr>
          <a:xfrm>
            <a:off x="624686" y="4695018"/>
            <a:ext cx="4421170"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באדום, ניתן לראות פיזור על פני טווח ערכים רחב יחסית (1%~).</a:t>
            </a:r>
          </a:p>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בסגול, ניתן לראות כי עבור ארבעת המודלים הלא מורכבים, המודלים בעל 64 פילטרים מספק באופן עקבי תוצאות טובות יותר מזה של המודלים בעלי 32 פילטרים (שכבת אחת, שתי שכבות).</a:t>
            </a:r>
            <a:endPar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1D6B4199-5891-7269-D166-14C6330D479D}"/>
              </a:ext>
            </a:extLst>
          </p:cNvPr>
          <p:cNvGrpSpPr/>
          <p:nvPr/>
        </p:nvGrpSpPr>
        <p:grpSpPr>
          <a:xfrm>
            <a:off x="733331" y="271535"/>
            <a:ext cx="8434295" cy="4136320"/>
            <a:chOff x="733331" y="470706"/>
            <a:chExt cx="8434295" cy="4136320"/>
          </a:xfrm>
        </p:grpSpPr>
        <p:pic>
          <p:nvPicPr>
            <p:cNvPr id="7" name="Picture 6" descr="Chart, line chart&#10;&#10;Description automatically generated">
              <a:extLst>
                <a:ext uri="{FF2B5EF4-FFF2-40B4-BE49-F238E27FC236}">
                  <a16:creationId xmlns:a16="http://schemas.microsoft.com/office/drawing/2014/main" id="{BA1DF234-C08C-A76B-ADFF-FF215F8E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31" y="470706"/>
              <a:ext cx="8434295" cy="4136320"/>
            </a:xfrm>
            <a:prstGeom prst="rect">
              <a:avLst/>
            </a:prstGeom>
          </p:spPr>
        </p:pic>
        <p:sp>
          <p:nvSpPr>
            <p:cNvPr id="12" name="Oval 11">
              <a:extLst>
                <a:ext uri="{FF2B5EF4-FFF2-40B4-BE49-F238E27FC236}">
                  <a16:creationId xmlns:a16="http://schemas.microsoft.com/office/drawing/2014/main" id="{9978F758-EAAB-9ABA-90F5-5D96F94F4B6C}"/>
                </a:ext>
              </a:extLst>
            </p:cNvPr>
            <p:cNvSpPr/>
            <p:nvPr/>
          </p:nvSpPr>
          <p:spPr>
            <a:xfrm>
              <a:off x="4879818" y="900819"/>
              <a:ext cx="393495" cy="42097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CA5C4174-90B8-2A7D-3857-DA6ED516FDCA}"/>
                </a:ext>
              </a:extLst>
            </p:cNvPr>
            <p:cNvSpPr/>
            <p:nvPr/>
          </p:nvSpPr>
          <p:spPr>
            <a:xfrm>
              <a:off x="8509291" y="873660"/>
              <a:ext cx="393495" cy="39382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Oval 16">
              <a:extLst>
                <a:ext uri="{FF2B5EF4-FFF2-40B4-BE49-F238E27FC236}">
                  <a16:creationId xmlns:a16="http://schemas.microsoft.com/office/drawing/2014/main" id="{BA3AA301-FE8F-6A02-E80F-A03538B67728}"/>
                </a:ext>
              </a:extLst>
            </p:cNvPr>
            <p:cNvSpPr/>
            <p:nvPr/>
          </p:nvSpPr>
          <p:spPr>
            <a:xfrm>
              <a:off x="1358021" y="1439504"/>
              <a:ext cx="162961" cy="202797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Oval 17">
              <a:extLst>
                <a:ext uri="{FF2B5EF4-FFF2-40B4-BE49-F238E27FC236}">
                  <a16:creationId xmlns:a16="http://schemas.microsoft.com/office/drawing/2014/main" id="{ACC48D56-2899-68D3-E25D-9818626CE8D8}"/>
                </a:ext>
              </a:extLst>
            </p:cNvPr>
            <p:cNvSpPr/>
            <p:nvPr/>
          </p:nvSpPr>
          <p:spPr>
            <a:xfrm>
              <a:off x="1294649" y="1276533"/>
              <a:ext cx="285820" cy="25983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54396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35086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השוואה אל מול המחקר</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Chart 6">
            <a:extLst>
              <a:ext uri="{FF2B5EF4-FFF2-40B4-BE49-F238E27FC236}">
                <a16:creationId xmlns:a16="http://schemas.microsoft.com/office/drawing/2014/main" id="{AF94ED38-B4F6-1D4B-BA5F-736F5125EB1D}"/>
              </a:ext>
            </a:extLst>
          </p:cNvPr>
          <p:cNvGraphicFramePr/>
          <p:nvPr>
            <p:extLst>
              <p:ext uri="{D42A27DB-BD31-4B8C-83A1-F6EECF244321}">
                <p14:modId xmlns:p14="http://schemas.microsoft.com/office/powerpoint/2010/main" val="1361450729"/>
              </p:ext>
            </p:extLst>
          </p:nvPr>
        </p:nvGraphicFramePr>
        <p:xfrm>
          <a:off x="153920" y="1348236"/>
          <a:ext cx="4750565" cy="3250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2469701-4F64-7415-339D-40AC39B17C1B}"/>
              </a:ext>
            </a:extLst>
          </p:cNvPr>
          <p:cNvGraphicFramePr/>
          <p:nvPr>
            <p:extLst>
              <p:ext uri="{D42A27DB-BD31-4B8C-83A1-F6EECF244321}">
                <p14:modId xmlns:p14="http://schemas.microsoft.com/office/powerpoint/2010/main" val="842205518"/>
              </p:ext>
            </p:extLst>
          </p:nvPr>
        </p:nvGraphicFramePr>
        <p:xfrm>
          <a:off x="4959210" y="1348236"/>
          <a:ext cx="4750565" cy="3250931"/>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120C0FB-6369-F9B1-9182-74E79ADE0CA0}"/>
              </a:ext>
            </a:extLst>
          </p:cNvPr>
          <p:cNvSpPr txBox="1">
            <a:spLocks/>
          </p:cNvSpPr>
          <p:nvPr/>
        </p:nvSpPr>
        <p:spPr>
          <a:xfrm>
            <a:off x="742585" y="4771903"/>
            <a:ext cx="8569180" cy="16024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14000"/>
              </a:lnSpc>
              <a:buNone/>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ביחס למחקר בתחום, עליו ביססנו את הפרויקט, ניתן לראות כי הצלחנו לשפר את כלל המודלים שנבדקו במספר אחוזים. </a:t>
            </a:r>
          </a:p>
          <a:p>
            <a:pPr algn="r" rtl="1">
              <a:lnSpc>
                <a:spcPct val="114000"/>
              </a:lnSpc>
              <a:buFont typeface="Wingdings" panose="05000000000000000000" pitchFamily="2" charset="2"/>
              <a:buChar char="Ø"/>
            </a:pP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עבור רשת CNN </a:t>
            </a:r>
            <a:r>
              <a:rPr lang="en-US"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128x128</a:t>
            </a: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בעלת 2 שכבות קונבולוציה ו-64 פילטרים, המחקר השיג כ-95.7 אחוזי הצלחה (המודל בעל הביצועים הטובים ביותר במחקר). אילו מנגד, אנו, בפרויקט זה, הצלחנו להשיג כ-99.7 אחוזי הצלחה. </a:t>
            </a:r>
            <a:endParaRPr lang="he-IL" sz="1400" dirty="0">
              <a:effectLst/>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07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124520"/>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תמונות בעלות דמיון</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2" name="Group 1">
            <a:extLst>
              <a:ext uri="{FF2B5EF4-FFF2-40B4-BE49-F238E27FC236}">
                <a16:creationId xmlns:a16="http://schemas.microsoft.com/office/drawing/2014/main" id="{5C077A19-465B-C205-E64F-5122520E2F3E}"/>
              </a:ext>
            </a:extLst>
          </p:cNvPr>
          <p:cNvGrpSpPr/>
          <p:nvPr/>
        </p:nvGrpSpPr>
        <p:grpSpPr>
          <a:xfrm>
            <a:off x="186095" y="1239312"/>
            <a:ext cx="3392805" cy="2018665"/>
            <a:chOff x="0" y="0"/>
            <a:chExt cx="3392805" cy="2018665"/>
          </a:xfrm>
        </p:grpSpPr>
        <p:pic>
          <p:nvPicPr>
            <p:cNvPr id="3" name="Picture 2">
              <a:extLst>
                <a:ext uri="{FF2B5EF4-FFF2-40B4-BE49-F238E27FC236}">
                  <a16:creationId xmlns:a16="http://schemas.microsoft.com/office/drawing/2014/main" id="{4E55377A-B75C-79C7-03D2-8AF15BD670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0"/>
              <a:ext cx="1402080" cy="1725295"/>
            </a:xfrm>
            <a:prstGeom prst="rect">
              <a:avLst/>
            </a:prstGeom>
            <a:noFill/>
            <a:ln>
              <a:noFill/>
            </a:ln>
          </p:spPr>
        </p:pic>
        <p:sp>
          <p:nvSpPr>
            <p:cNvPr id="4" name="Text Box 2">
              <a:extLst>
                <a:ext uri="{FF2B5EF4-FFF2-40B4-BE49-F238E27FC236}">
                  <a16:creationId xmlns:a16="http://schemas.microsoft.com/office/drawing/2014/main" id="{4E3F59B5-A691-B0FB-D821-C6094D5BF0B7}"/>
                </a:ext>
              </a:extLst>
            </p:cNvPr>
            <p:cNvSpPr txBox="1">
              <a:spLocks noChangeArrowheads="1"/>
            </p:cNvSpPr>
            <p:nvPr/>
          </p:nvSpPr>
          <p:spPr bwMode="auto">
            <a:xfrm>
              <a:off x="2124075" y="1743075"/>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Swizzor.gen!E</a:t>
              </a:r>
            </a:p>
          </p:txBody>
        </p:sp>
        <p:pic>
          <p:nvPicPr>
            <p:cNvPr id="7" name="Picture 6">
              <a:extLst>
                <a:ext uri="{FF2B5EF4-FFF2-40B4-BE49-F238E27FC236}">
                  <a16:creationId xmlns:a16="http://schemas.microsoft.com/office/drawing/2014/main" id="{21375FE6-0BCD-0BDF-E848-46D84F7743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525"/>
              <a:ext cx="1417955" cy="1706245"/>
            </a:xfrm>
            <a:prstGeom prst="rect">
              <a:avLst/>
            </a:prstGeom>
            <a:noFill/>
            <a:ln>
              <a:noFill/>
            </a:ln>
          </p:spPr>
        </p:pic>
        <p:sp>
          <p:nvSpPr>
            <p:cNvPr id="8" name="Text Box 2">
              <a:extLst>
                <a:ext uri="{FF2B5EF4-FFF2-40B4-BE49-F238E27FC236}">
                  <a16:creationId xmlns:a16="http://schemas.microsoft.com/office/drawing/2014/main" id="{8AC4DE32-F516-DDC1-3497-E09E69639F68}"/>
                </a:ext>
              </a:extLst>
            </p:cNvPr>
            <p:cNvSpPr txBox="1">
              <a:spLocks noChangeArrowheads="1"/>
            </p:cNvSpPr>
            <p:nvPr/>
          </p:nvSpPr>
          <p:spPr bwMode="auto">
            <a:xfrm>
              <a:off x="133350" y="1733550"/>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Swizzor.gen!I</a:t>
              </a:r>
            </a:p>
          </p:txBody>
        </p:sp>
      </p:grpSp>
      <p:grpSp>
        <p:nvGrpSpPr>
          <p:cNvPr id="9" name="Group 8">
            <a:extLst>
              <a:ext uri="{FF2B5EF4-FFF2-40B4-BE49-F238E27FC236}">
                <a16:creationId xmlns:a16="http://schemas.microsoft.com/office/drawing/2014/main" id="{EA68A374-DC66-84DA-6559-3CB88D39569C}"/>
              </a:ext>
            </a:extLst>
          </p:cNvPr>
          <p:cNvGrpSpPr/>
          <p:nvPr/>
        </p:nvGrpSpPr>
        <p:grpSpPr>
          <a:xfrm>
            <a:off x="480101" y="4331735"/>
            <a:ext cx="2804794" cy="2336800"/>
            <a:chOff x="0" y="0"/>
            <a:chExt cx="2805047" cy="2337303"/>
          </a:xfrm>
        </p:grpSpPr>
        <p:pic>
          <p:nvPicPr>
            <p:cNvPr id="10" name="Picture 9">
              <a:extLst>
                <a:ext uri="{FF2B5EF4-FFF2-40B4-BE49-F238E27FC236}">
                  <a16:creationId xmlns:a16="http://schemas.microsoft.com/office/drawing/2014/main" id="{4FE0AC18-4ED4-735D-68DC-E0F2A59157C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16657" y="0"/>
              <a:ext cx="1088390" cy="2040255"/>
            </a:xfrm>
            <a:prstGeom prst="rect">
              <a:avLst/>
            </a:prstGeom>
            <a:noFill/>
            <a:ln>
              <a:noFill/>
            </a:ln>
          </p:spPr>
        </p:pic>
        <p:sp>
          <p:nvSpPr>
            <p:cNvPr id="11" name="Text Box 2">
              <a:extLst>
                <a:ext uri="{FF2B5EF4-FFF2-40B4-BE49-F238E27FC236}">
                  <a16:creationId xmlns:a16="http://schemas.microsoft.com/office/drawing/2014/main" id="{F3B54B99-529E-55AC-4B9D-610CAA2C9FC3}"/>
                </a:ext>
              </a:extLst>
            </p:cNvPr>
            <p:cNvSpPr txBox="1">
              <a:spLocks noChangeArrowheads="1"/>
            </p:cNvSpPr>
            <p:nvPr/>
          </p:nvSpPr>
          <p:spPr bwMode="auto">
            <a:xfrm>
              <a:off x="1733910"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C2LOP.gen!g</a:t>
              </a:r>
            </a:p>
          </p:txBody>
        </p:sp>
        <p:pic>
          <p:nvPicPr>
            <p:cNvPr id="12" name="Picture 11">
              <a:extLst>
                <a:ext uri="{FF2B5EF4-FFF2-40B4-BE49-F238E27FC236}">
                  <a16:creationId xmlns:a16="http://schemas.microsoft.com/office/drawing/2014/main" id="{6FB7EF34-8E58-7BDA-2467-5A49858DA40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04900" cy="2040255"/>
            </a:xfrm>
            <a:prstGeom prst="rect">
              <a:avLst/>
            </a:prstGeom>
            <a:noFill/>
            <a:ln>
              <a:noFill/>
            </a:ln>
          </p:spPr>
        </p:pic>
        <p:sp>
          <p:nvSpPr>
            <p:cNvPr id="13" name="Text Box 2">
              <a:extLst>
                <a:ext uri="{FF2B5EF4-FFF2-40B4-BE49-F238E27FC236}">
                  <a16:creationId xmlns:a16="http://schemas.microsoft.com/office/drawing/2014/main" id="{7DCB9D37-29EB-BC10-C180-D579DECE31AD}"/>
                </a:ext>
              </a:extLst>
            </p:cNvPr>
            <p:cNvSpPr txBox="1">
              <a:spLocks noChangeArrowheads="1"/>
            </p:cNvSpPr>
            <p:nvPr/>
          </p:nvSpPr>
          <p:spPr bwMode="auto">
            <a:xfrm>
              <a:off x="17253"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dirty="0">
                  <a:effectLst/>
                  <a:latin typeface="Times New Roman" panose="02020603050405020304" pitchFamily="18" charset="0"/>
                  <a:ea typeface="Times New Roman" panose="02020603050405020304" pitchFamily="18" charset="0"/>
                </a:rPr>
                <a:t>C2LOP.P</a:t>
              </a:r>
            </a:p>
          </p:txBody>
        </p:sp>
      </p:grpSp>
      <p:grpSp>
        <p:nvGrpSpPr>
          <p:cNvPr id="14" name="Group 13">
            <a:extLst>
              <a:ext uri="{FF2B5EF4-FFF2-40B4-BE49-F238E27FC236}">
                <a16:creationId xmlns:a16="http://schemas.microsoft.com/office/drawing/2014/main" id="{64A0F727-4188-645D-D2F6-D969C98783B4}"/>
              </a:ext>
            </a:extLst>
          </p:cNvPr>
          <p:cNvGrpSpPr/>
          <p:nvPr/>
        </p:nvGrpSpPr>
        <p:grpSpPr>
          <a:xfrm>
            <a:off x="4617267" y="4866405"/>
            <a:ext cx="3992244" cy="1802130"/>
            <a:chOff x="0" y="0"/>
            <a:chExt cx="3992616" cy="1802465"/>
          </a:xfrm>
        </p:grpSpPr>
        <p:pic>
          <p:nvPicPr>
            <p:cNvPr id="15" name="Picture 14">
              <a:extLst>
                <a:ext uri="{FF2B5EF4-FFF2-40B4-BE49-F238E27FC236}">
                  <a16:creationId xmlns:a16="http://schemas.microsoft.com/office/drawing/2014/main" id="{B64CBBC0-AF41-A1BF-9689-7A7F5F39C2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4626" y="0"/>
              <a:ext cx="1697990" cy="1510030"/>
            </a:xfrm>
            <a:prstGeom prst="rect">
              <a:avLst/>
            </a:prstGeom>
            <a:noFill/>
            <a:ln>
              <a:noFill/>
            </a:ln>
          </p:spPr>
        </p:pic>
        <p:pic>
          <p:nvPicPr>
            <p:cNvPr id="16" name="Picture 15">
              <a:extLst>
                <a:ext uri="{FF2B5EF4-FFF2-40B4-BE49-F238E27FC236}">
                  <a16:creationId xmlns:a16="http://schemas.microsoft.com/office/drawing/2014/main" id="{B7205445-60E5-8CDA-D36C-65E6676F881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706880" cy="1517650"/>
            </a:xfrm>
            <a:prstGeom prst="rect">
              <a:avLst/>
            </a:prstGeom>
            <a:noFill/>
            <a:ln>
              <a:noFill/>
            </a:ln>
          </p:spPr>
        </p:pic>
        <p:sp>
          <p:nvSpPr>
            <p:cNvPr id="17" name="Text Box 2">
              <a:extLst>
                <a:ext uri="{FF2B5EF4-FFF2-40B4-BE49-F238E27FC236}">
                  <a16:creationId xmlns:a16="http://schemas.microsoft.com/office/drawing/2014/main" id="{9394D57B-0610-17B0-CC3E-52627109F73C}"/>
                </a:ext>
              </a:extLst>
            </p:cNvPr>
            <p:cNvSpPr txBox="1">
              <a:spLocks noChangeArrowheads="1"/>
            </p:cNvSpPr>
            <p:nvPr/>
          </p:nvSpPr>
          <p:spPr bwMode="auto">
            <a:xfrm>
              <a:off x="336430" y="1526875"/>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Autorun.K</a:t>
              </a:r>
            </a:p>
          </p:txBody>
        </p:sp>
        <p:sp>
          <p:nvSpPr>
            <p:cNvPr id="18" name="Text Box 2">
              <a:extLst>
                <a:ext uri="{FF2B5EF4-FFF2-40B4-BE49-F238E27FC236}">
                  <a16:creationId xmlns:a16="http://schemas.microsoft.com/office/drawing/2014/main" id="{4366730F-8B7A-64CA-D9EC-E088680C1DF0}"/>
                </a:ext>
              </a:extLst>
            </p:cNvPr>
            <p:cNvSpPr txBox="1">
              <a:spLocks noChangeArrowheads="1"/>
            </p:cNvSpPr>
            <p:nvPr/>
          </p:nvSpPr>
          <p:spPr bwMode="auto">
            <a:xfrm>
              <a:off x="2674188" y="1518249"/>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Yunar.A</a:t>
              </a:r>
            </a:p>
          </p:txBody>
        </p:sp>
      </p:grpSp>
      <p:sp>
        <p:nvSpPr>
          <p:cNvPr id="19" name="Content Placeholder 2">
            <a:extLst>
              <a:ext uri="{FF2B5EF4-FFF2-40B4-BE49-F238E27FC236}">
                <a16:creationId xmlns:a16="http://schemas.microsoft.com/office/drawing/2014/main" id="{929D6135-9CAE-DC47-86CC-92017060C983}"/>
              </a:ext>
            </a:extLst>
          </p:cNvPr>
          <p:cNvSpPr txBox="1">
            <a:spLocks/>
          </p:cNvSpPr>
          <p:nvPr/>
        </p:nvSpPr>
        <p:spPr>
          <a:xfrm>
            <a:off x="3851332" y="995354"/>
            <a:ext cx="5962624" cy="3292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בתמונות אלו ניתן לראות שתי משפחות אשר בכל המודלים (גם אצלנו וגם במחקר) הייתה בעיה בסיווגן. דבר זה לא מפתיע, זאת מכיוון כי מדובר בווריאנטים מאותה המשפחה.</a:t>
            </a: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עבור אלגוריתם </a:t>
            </a:r>
            <a:r>
              <a:rPr lang="en-US"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 זיהינו שתי משפחות אשר קיימת בעיה בסיווגן ברוב המודלים ואילו ביתר המודלים המקבלים יותר פיצ'רים (אלו מודלים בעלי אחוזי הצלחה גבוהים יותר), בעיה זו נפתרה אצלנו. חוסר היכולת בסיווג משפחות אלה היה מפתיע וזאת מכיוון שמדובר בשתי משפחות שונות לחלוטין האחת מהשנייה.</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Connector: Curved 20">
            <a:extLst>
              <a:ext uri="{FF2B5EF4-FFF2-40B4-BE49-F238E27FC236}">
                <a16:creationId xmlns:a16="http://schemas.microsoft.com/office/drawing/2014/main" id="{C78B0E77-587B-58CE-CEFD-B1D942BDDD1A}"/>
              </a:ext>
            </a:extLst>
          </p:cNvPr>
          <p:cNvCxnSpPr>
            <a:stCxn id="3" idx="0"/>
            <a:endCxn id="7" idx="0"/>
          </p:cNvCxnSpPr>
          <p:nvPr/>
        </p:nvCxnSpPr>
        <p:spPr>
          <a:xfrm rot="16200000" flipH="1" flipV="1">
            <a:off x="1881704" y="252680"/>
            <a:ext cx="9525" cy="1982787"/>
          </a:xfrm>
          <a:prstGeom prst="curvedConnector3">
            <a:avLst>
              <a:gd name="adj1" fmla="val -886336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C42AF71-03EC-0580-F192-8B6AB29FA289}"/>
              </a:ext>
            </a:extLst>
          </p:cNvPr>
          <p:cNvCxnSpPr>
            <a:cxnSpLocks/>
            <a:stCxn id="7" idx="0"/>
            <a:endCxn id="3" idx="0"/>
          </p:cNvCxnSpPr>
          <p:nvPr/>
        </p:nvCxnSpPr>
        <p:spPr>
          <a:xfrm rot="5400000" flipH="1" flipV="1">
            <a:off x="1881704" y="252682"/>
            <a:ext cx="9525" cy="1982787"/>
          </a:xfrm>
          <a:prstGeom prst="curvedConnector3">
            <a:avLst>
              <a:gd name="adj1" fmla="val 696732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9E60141-764F-5472-F9A0-E4FFC638B8FE}"/>
              </a:ext>
            </a:extLst>
          </p:cNvPr>
          <p:cNvCxnSpPr>
            <a:cxnSpLocks/>
            <a:stCxn id="12" idx="0"/>
            <a:endCxn id="10" idx="0"/>
          </p:cNvCxnSpPr>
          <p:nvPr/>
        </p:nvCxnSpPr>
        <p:spPr>
          <a:xfrm rot="5400000" flipH="1" flipV="1">
            <a:off x="1886625" y="3477611"/>
            <a:ext cx="12700" cy="1708248"/>
          </a:xfrm>
          <a:prstGeom prst="curvedConnector3">
            <a:avLst>
              <a:gd name="adj1" fmla="val 493663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9B0A3B8-C9E2-F34D-A41F-E25AA2E03DD0}"/>
              </a:ext>
            </a:extLst>
          </p:cNvPr>
          <p:cNvCxnSpPr>
            <a:cxnSpLocks/>
            <a:stCxn id="16" idx="0"/>
            <a:endCxn id="15" idx="0"/>
          </p:cNvCxnSpPr>
          <p:nvPr/>
        </p:nvCxnSpPr>
        <p:spPr>
          <a:xfrm rot="5400000" flipH="1" flipV="1">
            <a:off x="6615611" y="3721422"/>
            <a:ext cx="12700" cy="2289967"/>
          </a:xfrm>
          <a:prstGeom prst="curvedConnector3">
            <a:avLst>
              <a:gd name="adj1" fmla="val 336831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3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6953050" y="79120"/>
            <a:ext cx="4342595" cy="1001364"/>
          </a:xfrm>
          <a:prstGeom prst="rect">
            <a:avLst/>
          </a:prstGeom>
          <a:noFill/>
        </p:spPr>
        <p:txBody>
          <a:bodyPr wrap="square">
            <a:spAutoFit/>
          </a:bodyPr>
          <a:lstStyle/>
          <a:p>
            <a:pPr algn="r" rtl="1">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המוד</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ל הטוב ביותר –</a:t>
            </a:r>
          </a:p>
          <a:p>
            <a:pPr algn="r" rtl="1">
              <a:lnSpc>
                <a:spcPct val="115000"/>
              </a:lnSpc>
              <a:spcAft>
                <a:spcPts val="800"/>
              </a:spcAft>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CNN 1 Layer 64 Filters 64x64</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4" name="Group 3">
            <a:extLst>
              <a:ext uri="{FF2B5EF4-FFF2-40B4-BE49-F238E27FC236}">
                <a16:creationId xmlns:a16="http://schemas.microsoft.com/office/drawing/2014/main" id="{BF38D3CC-D1D2-6B56-76A9-92C6CD587171}"/>
              </a:ext>
            </a:extLst>
          </p:cNvPr>
          <p:cNvGrpSpPr/>
          <p:nvPr/>
        </p:nvGrpSpPr>
        <p:grpSpPr>
          <a:xfrm>
            <a:off x="0" y="168498"/>
            <a:ext cx="6335749" cy="3440318"/>
            <a:chOff x="124547" y="117698"/>
            <a:chExt cx="6335749" cy="3440318"/>
          </a:xfrm>
        </p:grpSpPr>
        <p:pic>
          <p:nvPicPr>
            <p:cNvPr id="9" name="Picture 8">
              <a:extLst>
                <a:ext uri="{FF2B5EF4-FFF2-40B4-BE49-F238E27FC236}">
                  <a16:creationId xmlns:a16="http://schemas.microsoft.com/office/drawing/2014/main" id="{A50182BA-5CDC-EE01-5BB9-2D4037662F7F}"/>
                </a:ext>
              </a:extLst>
            </p:cNvPr>
            <p:cNvPicPr>
              <a:picLocks noChangeAspect="1"/>
            </p:cNvPicPr>
            <p:nvPr/>
          </p:nvPicPr>
          <p:blipFill rotWithShape="1">
            <a:blip r:embed="rId3"/>
            <a:srcRect t="1031" b="1013"/>
            <a:stretch/>
          </p:blipFill>
          <p:spPr>
            <a:xfrm>
              <a:off x="124547" y="117698"/>
              <a:ext cx="6335749" cy="3440318"/>
            </a:xfrm>
            <a:prstGeom prst="rect">
              <a:avLst/>
            </a:prstGeom>
          </p:spPr>
        </p:pic>
        <p:sp>
          <p:nvSpPr>
            <p:cNvPr id="10" name="Oval 9">
              <a:extLst>
                <a:ext uri="{FF2B5EF4-FFF2-40B4-BE49-F238E27FC236}">
                  <a16:creationId xmlns:a16="http://schemas.microsoft.com/office/drawing/2014/main" id="{01D9F17B-CD1A-465E-76FF-6AA1114D44D8}"/>
                </a:ext>
              </a:extLst>
            </p:cNvPr>
            <p:cNvSpPr/>
            <p:nvPr/>
          </p:nvSpPr>
          <p:spPr>
            <a:xfrm>
              <a:off x="6003774" y="335356"/>
              <a:ext cx="288384" cy="425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 name="Group 1">
            <a:extLst>
              <a:ext uri="{FF2B5EF4-FFF2-40B4-BE49-F238E27FC236}">
                <a16:creationId xmlns:a16="http://schemas.microsoft.com/office/drawing/2014/main" id="{9F23B68B-9075-97D2-12D0-5EC92EE2811A}"/>
              </a:ext>
            </a:extLst>
          </p:cNvPr>
          <p:cNvGrpSpPr/>
          <p:nvPr/>
        </p:nvGrpSpPr>
        <p:grpSpPr>
          <a:xfrm>
            <a:off x="6732864" y="3104462"/>
            <a:ext cx="5306736" cy="3674417"/>
            <a:chOff x="900938" y="3548963"/>
            <a:chExt cx="4782966" cy="3236028"/>
          </a:xfrm>
        </p:grpSpPr>
        <p:pic>
          <p:nvPicPr>
            <p:cNvPr id="7" name="Picture 6">
              <a:extLst>
                <a:ext uri="{FF2B5EF4-FFF2-40B4-BE49-F238E27FC236}">
                  <a16:creationId xmlns:a16="http://schemas.microsoft.com/office/drawing/2014/main" id="{988A2E82-A6DC-D496-D10F-0884B7A1F670}"/>
                </a:ext>
              </a:extLst>
            </p:cNvPr>
            <p:cNvPicPr>
              <a:picLocks noChangeAspect="1"/>
            </p:cNvPicPr>
            <p:nvPr/>
          </p:nvPicPr>
          <p:blipFill>
            <a:blip r:embed="rId4"/>
            <a:stretch>
              <a:fillRect/>
            </a:stretch>
          </p:blipFill>
          <p:spPr>
            <a:xfrm>
              <a:off x="900938" y="3548963"/>
              <a:ext cx="4782966" cy="3236028"/>
            </a:xfrm>
            <a:prstGeom prst="rect">
              <a:avLst/>
            </a:prstGeom>
          </p:spPr>
        </p:pic>
        <p:sp>
          <p:nvSpPr>
            <p:cNvPr id="11" name="TextBox 10">
              <a:extLst>
                <a:ext uri="{FF2B5EF4-FFF2-40B4-BE49-F238E27FC236}">
                  <a16:creationId xmlns:a16="http://schemas.microsoft.com/office/drawing/2014/main" id="{9A288D7C-A916-72DF-28E0-2BE3B47D1537}"/>
                </a:ext>
              </a:extLst>
            </p:cNvPr>
            <p:cNvSpPr txBox="1"/>
            <p:nvPr/>
          </p:nvSpPr>
          <p:spPr>
            <a:xfrm>
              <a:off x="2626657" y="4706235"/>
              <a:ext cx="1587422" cy="646331"/>
            </a:xfrm>
            <a:prstGeom prst="rect">
              <a:avLst/>
            </a:prstGeom>
            <a:solidFill>
              <a:schemeClr val="bg1"/>
            </a:solidFill>
          </p:spPr>
          <p:txBody>
            <a:bodyPr wrap="none" rtlCol="1">
              <a:spAutoFit/>
            </a:bodyPr>
            <a:lstStyle/>
            <a:p>
              <a:r>
                <a:rPr lang="en-US" dirty="0"/>
                <a:t>Test: 99.826%</a:t>
              </a:r>
            </a:p>
            <a:p>
              <a:r>
                <a:rPr lang="en-US" dirty="0"/>
                <a:t>Train: 100%</a:t>
              </a:r>
              <a:endParaRPr lang="he-IL" dirty="0"/>
            </a:p>
          </p:txBody>
        </p:sp>
      </p:grpSp>
    </p:spTree>
    <p:extLst>
      <p:ext uri="{BB962C8B-B14F-4D97-AF65-F5344CB8AC3E}">
        <p14:creationId xmlns:p14="http://schemas.microsoft.com/office/powerpoint/2010/main" val="96415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8FD82-C14D-0B1E-2894-C7DC43FEB566}"/>
              </a:ext>
            </a:extLst>
          </p:cNvPr>
          <p:cNvPicPr>
            <a:picLocks noChangeAspect="1"/>
          </p:cNvPicPr>
          <p:nvPr/>
        </p:nvPicPr>
        <p:blipFill>
          <a:blip r:embed="rId3"/>
          <a:stretch>
            <a:fillRect/>
          </a:stretch>
        </p:blipFill>
        <p:spPr>
          <a:xfrm>
            <a:off x="517515" y="-311059"/>
            <a:ext cx="7448570" cy="7169059"/>
          </a:xfrm>
          <a:prstGeom prst="rect">
            <a:avLst/>
          </a:prstGeom>
        </p:spPr>
      </p:pic>
    </p:spTree>
    <p:extLst>
      <p:ext uri="{BB962C8B-B14F-4D97-AF65-F5344CB8AC3E}">
        <p14:creationId xmlns:p14="http://schemas.microsoft.com/office/powerpoint/2010/main" val="100091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miling face outline outline">
            <a:extLst>
              <a:ext uri="{FF2B5EF4-FFF2-40B4-BE49-F238E27FC236}">
                <a16:creationId xmlns:a16="http://schemas.microsoft.com/office/drawing/2014/main" id="{EC720053-85FE-A9E0-2DC7-5A0342CA4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7751" y="540944"/>
            <a:ext cx="5776111" cy="5776111"/>
          </a:xfrm>
          <a:prstGeom prst="rect">
            <a:avLst/>
          </a:prstGeom>
        </p:spPr>
      </p:pic>
      <p:sp>
        <p:nvSpPr>
          <p:cNvPr id="7" name="TextBox 6">
            <a:extLst>
              <a:ext uri="{FF2B5EF4-FFF2-40B4-BE49-F238E27FC236}">
                <a16:creationId xmlns:a16="http://schemas.microsoft.com/office/drawing/2014/main" id="{837063F5-0A5E-E6A1-F71A-FFFFF746A5B8}"/>
              </a:ext>
            </a:extLst>
          </p:cNvPr>
          <p:cNvSpPr txBox="1"/>
          <p:nvPr/>
        </p:nvSpPr>
        <p:spPr>
          <a:xfrm>
            <a:off x="2975116" y="174318"/>
            <a:ext cx="3286408" cy="769441"/>
          </a:xfrm>
          <a:prstGeom prst="rect">
            <a:avLst/>
          </a:prstGeom>
          <a:noFill/>
        </p:spPr>
        <p:txBody>
          <a:bodyPr wrap="square">
            <a:spAutoFit/>
          </a:bodyPr>
          <a:lstStyle/>
          <a:p>
            <a:pPr algn="r" rtl="1"/>
            <a:r>
              <a:rPr lang="he-IL" sz="4400" dirty="0"/>
              <a:t>תודה רבה!</a:t>
            </a:r>
          </a:p>
        </p:txBody>
      </p:sp>
    </p:spTree>
    <p:extLst>
      <p:ext uri="{BB962C8B-B14F-4D97-AF65-F5344CB8AC3E}">
        <p14:creationId xmlns:p14="http://schemas.microsoft.com/office/powerpoint/2010/main" val="31408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(תוכנות מזיקות)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68770" y="576521"/>
            <a:ext cx="8596668" cy="1569779"/>
          </a:xfrm>
        </p:spPr>
        <p:txBody>
          <a:bodyPr>
            <a:normAutofit/>
          </a:bodyPr>
          <a:lstStyle/>
          <a:p>
            <a:pPr algn="r" rtl="1">
              <a:lnSpc>
                <a:spcPct val="150000"/>
              </a:lnSpc>
              <a:buFont typeface="Wingdings" panose="05000000000000000000" pitchFamily="2" charset="2"/>
              <a:buChar char="Ø"/>
            </a:pP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המרת </a:t>
            </a: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ממירים כל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Byte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קובץ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למספר בין 0 ל-255. לבסוף נקבל מערך חד מימדי של פיקסלים כך שמה שנותר לעשות זה להפוך אותו למערך דו-ממדי שיהווה את התמונה.</a:t>
            </a:r>
          </a:p>
          <a:p>
            <a:pPr algn="r" rtl="1">
              <a:lnSpc>
                <a:spcPct val="150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מאגר הנתונים בוא נשתמש נקרא </a:t>
            </a:r>
            <a:r>
              <a:rPr lang="en-US" sz="1400" b="1" dirty="0" err="1">
                <a:solidFill>
                  <a:srgbClr val="000000"/>
                </a:solidFill>
                <a:latin typeface="Tahoma" panose="020B0604030504040204" pitchFamily="34" charset="0"/>
                <a:ea typeface="Tahoma" panose="020B0604030504040204" pitchFamily="34" charset="0"/>
                <a:cs typeface="Tahoma" panose="020B0604030504040204" pitchFamily="34" charset="0"/>
              </a:rPr>
              <a:t>Malimg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מכיל כ-9,764 תמונות מ-25 משפחות שונות של נוזקות.</a:t>
            </a:r>
          </a:p>
        </p:txBody>
      </p:sp>
      <p:pic>
        <p:nvPicPr>
          <p:cNvPr id="4" name="Picture 3" descr="A picture containing outdoor&#10;&#10;Description automatically generated">
            <a:extLst>
              <a:ext uri="{FF2B5EF4-FFF2-40B4-BE49-F238E27FC236}">
                <a16:creationId xmlns:a16="http://schemas.microsoft.com/office/drawing/2014/main" id="{A412CD90-2EA8-E751-864D-0DBA57A39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70" y="2766852"/>
            <a:ext cx="4891950" cy="3705127"/>
          </a:xfrm>
          <a:prstGeom prst="rect">
            <a:avLst/>
          </a:prstGeom>
        </p:spPr>
      </p:pic>
    </p:spTree>
    <p:extLst>
      <p:ext uri="{BB962C8B-B14F-4D97-AF65-F5344CB8AC3E}">
        <p14:creationId xmlns:p14="http://schemas.microsoft.com/office/powerpoint/2010/main" val="58507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(רשת נוירונים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קונבולוציונית</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התחום עוסק בפיתוח אלגוריתמים המיועדים לאפשר למחשב ללמוד מתוך דוגמאות, ופועל במגוון משימות חישוביות בהן התכנות הקלאסי אינו אפשרי. 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קנובולוציה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509346"/>
            <a:ext cx="3745074" cy="1569824"/>
          </a:xfrm>
        </p:spPr>
        <p:txBody>
          <a:bodyPr>
            <a:norm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287" y="923846"/>
            <a:ext cx="4423724" cy="628159"/>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265" b="12475"/>
          <a:stretch/>
        </p:blipFill>
        <p:spPr bwMode="auto">
          <a:xfrm>
            <a:off x="2520040" y="3421724"/>
            <a:ext cx="5010348" cy="264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686442" y="1781428"/>
            <a:ext cx="8672624" cy="1647572"/>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80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endParaRPr lang="en-US" sz="6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57200" lvl="1" indent="0" algn="r" rtl="1">
              <a:lnSpc>
                <a:spcPct val="134000"/>
              </a:lnSpc>
              <a:buNone/>
            </a:pP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5600" b="1" dirty="0">
                <a:solidFill>
                  <a:srgbClr val="000000"/>
                </a:solidFill>
                <a:latin typeface="Tahoma" panose="020B0604030504040204" pitchFamily="34" charset="0"/>
                <a:ea typeface="Tahoma" panose="020B0604030504040204" pitchFamily="34" charset="0"/>
                <a:cs typeface="Tahoma" panose="020B0604030504040204" pitchFamily="34" charset="0"/>
              </a:rPr>
              <a:t>בגודל מסוים </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המכיל תבנית שבעזרתה מתבצעת פעולת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190308" y="1051759"/>
            <a:ext cx="7147025" cy="559218"/>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מיפוי מאגר המידע (כ-9764 תמונות) וחלוקתו לגדלים שונים</a:t>
            </a:r>
          </a:p>
          <a:p>
            <a:pPr marL="0" indent="0" algn="r" rtl="1">
              <a:lnSpc>
                <a:spcPct val="114000"/>
              </a:lnSpc>
              <a:buNone/>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0" indent="0" algn="r" rtl="1">
              <a:lnSpc>
                <a:spcPct val="114000"/>
              </a:lnSpc>
              <a:buNone/>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31947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30" name="Group 29">
            <a:extLst>
              <a:ext uri="{FF2B5EF4-FFF2-40B4-BE49-F238E27FC236}">
                <a16:creationId xmlns:a16="http://schemas.microsoft.com/office/drawing/2014/main" id="{D7D1E015-D086-4BBA-BD14-23C7A41E26EA}"/>
              </a:ext>
            </a:extLst>
          </p:cNvPr>
          <p:cNvGrpSpPr/>
          <p:nvPr/>
        </p:nvGrpSpPr>
        <p:grpSpPr>
          <a:xfrm>
            <a:off x="1565621" y="1762693"/>
            <a:ext cx="6744142" cy="4328159"/>
            <a:chOff x="2190308" y="1691641"/>
            <a:chExt cx="6335056" cy="4029400"/>
          </a:xfrm>
        </p:grpSpPr>
        <p:pic>
          <p:nvPicPr>
            <p:cNvPr id="7" name="Picture 6" descr="A picture containing outdoor&#10;&#10;Description automatically generated">
              <a:extLst>
                <a:ext uri="{FF2B5EF4-FFF2-40B4-BE49-F238E27FC236}">
                  <a16:creationId xmlns:a16="http://schemas.microsoft.com/office/drawing/2014/main" id="{50459D97-2FB3-82D8-394B-541A723F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08" y="2406517"/>
              <a:ext cx="3214826" cy="24131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DF8034A-DE4C-D6DD-431C-E7DB07D9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925" y="2556914"/>
              <a:ext cx="980959" cy="919542"/>
            </a:xfrm>
            <a:prstGeom prst="rect">
              <a:avLst/>
            </a:prstGeom>
          </p:spPr>
        </p:pic>
        <p:pic>
          <p:nvPicPr>
            <p:cNvPr id="13" name="Picture 12" descr="A picture containing text, wrench, tool&#10;&#10;Description automatically generated">
              <a:extLst>
                <a:ext uri="{FF2B5EF4-FFF2-40B4-BE49-F238E27FC236}">
                  <a16:creationId xmlns:a16="http://schemas.microsoft.com/office/drawing/2014/main" id="{FD3EC7E2-F331-9A5D-0B7F-A2FB070F9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445" y="3881957"/>
              <a:ext cx="1961919" cy="1839084"/>
            </a:xfrm>
            <a:prstGeom prst="rect">
              <a:avLst/>
            </a:prstGeom>
          </p:spPr>
        </p:pic>
        <p:pic>
          <p:nvPicPr>
            <p:cNvPr id="15" name="Picture 14">
              <a:extLst>
                <a:ext uri="{FF2B5EF4-FFF2-40B4-BE49-F238E27FC236}">
                  <a16:creationId xmlns:a16="http://schemas.microsoft.com/office/drawing/2014/main" id="{558190D5-7B25-720C-66D1-D5934DE93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165" y="1691641"/>
              <a:ext cx="490480" cy="459771"/>
            </a:xfrm>
            <a:prstGeom prst="rect">
              <a:avLst/>
            </a:prstGeom>
          </p:spPr>
        </p:pic>
        <p:cxnSp>
          <p:nvCxnSpPr>
            <p:cNvPr id="17" name="Straight Arrow Connector 16">
              <a:extLst>
                <a:ext uri="{FF2B5EF4-FFF2-40B4-BE49-F238E27FC236}">
                  <a16:creationId xmlns:a16="http://schemas.microsoft.com/office/drawing/2014/main" id="{45E1AAD3-5F2A-D6B7-8E11-5DB358E30B27}"/>
                </a:ext>
              </a:extLst>
            </p:cNvPr>
            <p:cNvCxnSpPr>
              <a:stCxn id="7" idx="3"/>
              <a:endCxn id="13" idx="1"/>
            </p:cNvCxnSpPr>
            <p:nvPr/>
          </p:nvCxnSpPr>
          <p:spPr>
            <a:xfrm>
              <a:off x="5405134" y="3613114"/>
              <a:ext cx="1158311" cy="118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A44360-F8B6-AAA9-E01B-5D3ED5170CCC}"/>
                </a:ext>
              </a:extLst>
            </p:cNvPr>
            <p:cNvCxnSpPr>
              <a:cxnSpLocks/>
              <a:stCxn id="7" idx="3"/>
              <a:endCxn id="11" idx="1"/>
            </p:cNvCxnSpPr>
            <p:nvPr/>
          </p:nvCxnSpPr>
          <p:spPr>
            <a:xfrm flipV="1">
              <a:off x="5405134" y="3016685"/>
              <a:ext cx="1648791" cy="5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C215A-6A55-9D04-2F0E-6DA065206269}"/>
                </a:ext>
              </a:extLst>
            </p:cNvPr>
            <p:cNvCxnSpPr>
              <a:cxnSpLocks/>
              <a:stCxn id="7" idx="3"/>
              <a:endCxn id="15" idx="1"/>
            </p:cNvCxnSpPr>
            <p:nvPr/>
          </p:nvCxnSpPr>
          <p:spPr>
            <a:xfrm flipV="1">
              <a:off x="5405134" y="1921526"/>
              <a:ext cx="1894031" cy="16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CFFCBB-CC85-7D08-E8B3-37BF8F63A3D4}"/>
                </a:ext>
              </a:extLst>
            </p:cNvPr>
            <p:cNvSpPr txBox="1"/>
            <p:nvPr/>
          </p:nvSpPr>
          <p:spPr>
            <a:xfrm rot="19039589">
              <a:off x="5898179" y="2577965"/>
              <a:ext cx="918097" cy="348195"/>
            </a:xfrm>
            <a:prstGeom prst="rect">
              <a:avLst/>
            </a:prstGeom>
            <a:noFill/>
          </p:spPr>
          <p:txBody>
            <a:bodyPr wrap="square" rtlCol="1">
              <a:spAutoFit/>
            </a:bodyPr>
            <a:lstStyle/>
            <a:p>
              <a:pPr algn="ctr"/>
              <a:r>
                <a:rPr lang="en-US" sz="900" dirty="0"/>
                <a:t>32x32</a:t>
              </a:r>
              <a:endParaRPr lang="he-IL" sz="900" dirty="0"/>
            </a:p>
          </p:txBody>
        </p:sp>
        <p:sp>
          <p:nvSpPr>
            <p:cNvPr id="27" name="TextBox 26">
              <a:extLst>
                <a:ext uri="{FF2B5EF4-FFF2-40B4-BE49-F238E27FC236}">
                  <a16:creationId xmlns:a16="http://schemas.microsoft.com/office/drawing/2014/main" id="{A612A2DC-6263-A47C-306C-4E774673E2EE}"/>
                </a:ext>
              </a:extLst>
            </p:cNvPr>
            <p:cNvSpPr txBox="1"/>
            <p:nvPr/>
          </p:nvSpPr>
          <p:spPr>
            <a:xfrm rot="20416609">
              <a:off x="5881628" y="3078532"/>
              <a:ext cx="918097" cy="230832"/>
            </a:xfrm>
            <a:prstGeom prst="rect">
              <a:avLst/>
            </a:prstGeom>
            <a:noFill/>
          </p:spPr>
          <p:txBody>
            <a:bodyPr wrap="square" rtlCol="1">
              <a:spAutoFit/>
            </a:bodyPr>
            <a:lstStyle/>
            <a:p>
              <a:pPr algn="ctr"/>
              <a:r>
                <a:rPr lang="en-US" sz="900" dirty="0"/>
                <a:t>64x64</a:t>
              </a:r>
              <a:endParaRPr lang="he-IL" sz="900" dirty="0"/>
            </a:p>
          </p:txBody>
        </p:sp>
        <p:sp>
          <p:nvSpPr>
            <p:cNvPr id="28" name="TextBox 27">
              <a:extLst>
                <a:ext uri="{FF2B5EF4-FFF2-40B4-BE49-F238E27FC236}">
                  <a16:creationId xmlns:a16="http://schemas.microsoft.com/office/drawing/2014/main" id="{E283668C-427B-DE09-05C8-908DFD2E70A5}"/>
                </a:ext>
              </a:extLst>
            </p:cNvPr>
            <p:cNvSpPr txBox="1"/>
            <p:nvPr/>
          </p:nvSpPr>
          <p:spPr>
            <a:xfrm rot="2803229">
              <a:off x="5406764" y="3976775"/>
              <a:ext cx="1047716" cy="371452"/>
            </a:xfrm>
            <a:prstGeom prst="rect">
              <a:avLst/>
            </a:prstGeom>
            <a:noFill/>
          </p:spPr>
          <p:txBody>
            <a:bodyPr wrap="square" rtlCol="1">
              <a:spAutoFit/>
            </a:bodyPr>
            <a:lstStyle/>
            <a:p>
              <a:pPr algn="ctr"/>
              <a:r>
                <a:rPr lang="en-US" sz="900" dirty="0"/>
                <a:t>128x128</a:t>
              </a:r>
              <a:endParaRPr lang="he-IL" sz="900" dirty="0"/>
            </a:p>
          </p:txBody>
        </p:sp>
      </p:grpSp>
    </p:spTree>
    <p:extLst>
      <p:ext uri="{BB962C8B-B14F-4D97-AF65-F5344CB8AC3E}">
        <p14:creationId xmlns:p14="http://schemas.microsoft.com/office/powerpoint/2010/main" val="34205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1810693" y="783120"/>
            <a:ext cx="7548373" cy="585772"/>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תהליך העבודה </a:t>
            </a:r>
          </a:p>
          <a:p>
            <a:pPr marL="0" indent="0" algn="r" rtl="1">
              <a:lnSpc>
                <a:spcPct val="114000"/>
              </a:lnSpc>
              <a:buNone/>
            </a:pPr>
            <a:endParaRPr lang="he-IL" sz="2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27068"/>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a:extLst>
              <a:ext uri="{FF2B5EF4-FFF2-40B4-BE49-F238E27FC236}">
                <a16:creationId xmlns:a16="http://schemas.microsoft.com/office/drawing/2014/main" id="{CC7C090B-441A-5CDC-E411-A84B9709B876}"/>
              </a:ext>
            </a:extLst>
          </p:cNvPr>
          <p:cNvGrpSpPr/>
          <p:nvPr/>
        </p:nvGrpSpPr>
        <p:grpSpPr>
          <a:xfrm>
            <a:off x="607272" y="1137050"/>
            <a:ext cx="8747529" cy="2069300"/>
            <a:chOff x="1035897" y="2268775"/>
            <a:chExt cx="8747529" cy="2069300"/>
          </a:xfrm>
        </p:grpSpPr>
        <p:sp>
          <p:nvSpPr>
            <p:cNvPr id="7" name="Flowchart: Alternate Process 6">
              <a:extLst>
                <a:ext uri="{FF2B5EF4-FFF2-40B4-BE49-F238E27FC236}">
                  <a16:creationId xmlns:a16="http://schemas.microsoft.com/office/drawing/2014/main" id="{38604364-63AB-248F-1F0A-317FC63E1B8F}"/>
                </a:ext>
              </a:extLst>
            </p:cNvPr>
            <p:cNvSpPr/>
            <p:nvPr/>
          </p:nvSpPr>
          <p:spPr>
            <a:xfrm>
              <a:off x="8230490" y="2663836"/>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בניית מודלים</a:t>
              </a:r>
            </a:p>
          </p:txBody>
        </p:sp>
        <p:sp>
          <p:nvSpPr>
            <p:cNvPr id="9" name="Flowchart: Alternate Process 8">
              <a:extLst>
                <a:ext uri="{FF2B5EF4-FFF2-40B4-BE49-F238E27FC236}">
                  <a16:creationId xmlns:a16="http://schemas.microsoft.com/office/drawing/2014/main" id="{8EFFE2AE-2757-9508-84CA-0ABD43BAA871}"/>
                </a:ext>
              </a:extLst>
            </p:cNvPr>
            <p:cNvSpPr/>
            <p:nvPr/>
          </p:nvSpPr>
          <p:spPr>
            <a:xfrm>
              <a:off x="6544802"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אימון מודלים</a:t>
              </a:r>
            </a:p>
          </p:txBody>
        </p:sp>
        <p:sp>
          <p:nvSpPr>
            <p:cNvPr id="13" name="Flowchart: Alternate Process 12">
              <a:extLst>
                <a:ext uri="{FF2B5EF4-FFF2-40B4-BE49-F238E27FC236}">
                  <a16:creationId xmlns:a16="http://schemas.microsoft.com/office/drawing/2014/main" id="{D6EB45C8-8E5D-03EC-4E32-C6C08DAA8C7A}"/>
                </a:ext>
              </a:extLst>
            </p:cNvPr>
            <p:cNvSpPr/>
            <p:nvPr/>
          </p:nvSpPr>
          <p:spPr>
            <a:xfrm>
              <a:off x="4862216"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תוצאות</a:t>
              </a:r>
            </a:p>
          </p:txBody>
        </p:sp>
        <p:sp>
          <p:nvSpPr>
            <p:cNvPr id="14" name="Flowchart: Decision 13">
              <a:extLst>
                <a:ext uri="{FF2B5EF4-FFF2-40B4-BE49-F238E27FC236}">
                  <a16:creationId xmlns:a16="http://schemas.microsoft.com/office/drawing/2014/main" id="{28BD0216-0D54-0DE3-2C49-BF7B9DD4F452}"/>
                </a:ext>
              </a:extLst>
            </p:cNvPr>
            <p:cNvSpPr/>
            <p:nvPr/>
          </p:nvSpPr>
          <p:spPr>
            <a:xfrm>
              <a:off x="2720034" y="2268775"/>
              <a:ext cx="1673810" cy="1393360"/>
            </a:xfrm>
            <a:prstGeom prst="flowChartDecision">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האם תוצאות המודלים היו מספקות?</a:t>
              </a:r>
            </a:p>
            <a:p>
              <a:pPr algn="ctr"/>
              <a:endParaRPr lang="he-IL" sz="1100" dirty="0">
                <a:latin typeface="Tahoma" panose="020B0604030504040204" pitchFamily="34" charset="0"/>
                <a:ea typeface="Tahoma" panose="020B0604030504040204" pitchFamily="34" charset="0"/>
                <a:cs typeface="Tahoma" panose="020B0604030504040204" pitchFamily="34" charset="0"/>
              </a:endParaRPr>
            </a:p>
          </p:txBody>
        </p:sp>
        <p:sp>
          <p:nvSpPr>
            <p:cNvPr id="15" name="Flowchart: Alternate Process 14">
              <a:extLst>
                <a:ext uri="{FF2B5EF4-FFF2-40B4-BE49-F238E27FC236}">
                  <a16:creationId xmlns:a16="http://schemas.microsoft.com/office/drawing/2014/main" id="{DF7B038F-8DB4-9CBC-07CE-2C450AA25C8D}"/>
                </a:ext>
              </a:extLst>
            </p:cNvPr>
            <p:cNvSpPr/>
            <p:nvPr/>
          </p:nvSpPr>
          <p:spPr>
            <a:xfrm>
              <a:off x="1035897" y="2662910"/>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הנתונים והסקת מסקנות</a:t>
              </a:r>
            </a:p>
          </p:txBody>
        </p:sp>
        <p:sp>
          <p:nvSpPr>
            <p:cNvPr id="16" name="Flowchart: Alternate Process 15">
              <a:extLst>
                <a:ext uri="{FF2B5EF4-FFF2-40B4-BE49-F238E27FC236}">
                  <a16:creationId xmlns:a16="http://schemas.microsoft.com/office/drawing/2014/main" id="{526C6038-C12F-8563-5327-F50A7290A84D}"/>
                </a:ext>
              </a:extLst>
            </p:cNvPr>
            <p:cNvSpPr/>
            <p:nvPr/>
          </p:nvSpPr>
          <p:spPr>
            <a:xfrm>
              <a:off x="4882944" y="3734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ביצוע שינויים והתאמות במודל</a:t>
              </a:r>
            </a:p>
          </p:txBody>
        </p:sp>
        <p:cxnSp>
          <p:nvCxnSpPr>
            <p:cNvPr id="18" name="Straight Arrow Connector 17">
              <a:extLst>
                <a:ext uri="{FF2B5EF4-FFF2-40B4-BE49-F238E27FC236}">
                  <a16:creationId xmlns:a16="http://schemas.microsoft.com/office/drawing/2014/main" id="{7E5D0D77-C9A1-F61C-72CB-F00EE4EFD25B}"/>
                </a:ext>
              </a:extLst>
            </p:cNvPr>
            <p:cNvCxnSpPr>
              <a:stCxn id="7" idx="1"/>
              <a:endCxn id="9" idx="3"/>
            </p:cNvCxnSpPr>
            <p:nvPr/>
          </p:nvCxnSpPr>
          <p:spPr>
            <a:xfrm flipH="1" flipV="1">
              <a:off x="7762118" y="2965455"/>
              <a:ext cx="4683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CA5927-5E27-3FC6-5582-436EF3FDAE0F}"/>
                </a:ext>
              </a:extLst>
            </p:cNvPr>
            <p:cNvCxnSpPr>
              <a:cxnSpLocks/>
              <a:stCxn id="13" idx="1"/>
              <a:endCxn id="14" idx="3"/>
            </p:cNvCxnSpPr>
            <p:nvPr/>
          </p:nvCxnSpPr>
          <p:spPr>
            <a:xfrm flipH="1">
              <a:off x="4393844" y="2965455"/>
              <a:ext cx="46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C66F1A-D23E-51AF-AF69-167F2B0CBD26}"/>
                </a:ext>
              </a:extLst>
            </p:cNvPr>
            <p:cNvCxnSpPr>
              <a:cxnSpLocks/>
              <a:stCxn id="9" idx="1"/>
              <a:endCxn id="13" idx="3"/>
            </p:cNvCxnSpPr>
            <p:nvPr/>
          </p:nvCxnSpPr>
          <p:spPr>
            <a:xfrm flipH="1">
              <a:off x="6079532" y="2965455"/>
              <a:ext cx="465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B9EDE6-928C-E67F-8BEA-0EC68BA88183}"/>
                </a:ext>
              </a:extLst>
            </p:cNvPr>
            <p:cNvCxnSpPr>
              <a:cxnSpLocks/>
              <a:stCxn id="14" idx="1"/>
              <a:endCxn id="15" idx="3"/>
            </p:cNvCxnSpPr>
            <p:nvPr/>
          </p:nvCxnSpPr>
          <p:spPr>
            <a:xfrm flipH="1" flipV="1">
              <a:off x="2253213" y="2964530"/>
              <a:ext cx="466821"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377B06C-E5FF-B63E-13A5-B808E4BF5774}"/>
                </a:ext>
              </a:extLst>
            </p:cNvPr>
            <p:cNvCxnSpPr>
              <a:stCxn id="14" idx="2"/>
              <a:endCxn id="16" idx="1"/>
            </p:cNvCxnSpPr>
            <p:nvPr/>
          </p:nvCxnSpPr>
          <p:spPr>
            <a:xfrm rot="16200000" flipH="1">
              <a:off x="4032781" y="3186292"/>
              <a:ext cx="374320" cy="13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DFE2AEA-7B59-6FAC-D850-1E6D0E79698C}"/>
                </a:ext>
              </a:extLst>
            </p:cNvPr>
            <p:cNvCxnSpPr>
              <a:cxnSpLocks/>
              <a:stCxn id="16" idx="3"/>
              <a:endCxn id="9" idx="2"/>
            </p:cNvCxnSpPr>
            <p:nvPr/>
          </p:nvCxnSpPr>
          <p:spPr>
            <a:xfrm flipV="1">
              <a:off x="6100260" y="3267075"/>
              <a:ext cx="1053200" cy="769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DC31922-DD87-78BC-651B-6BFE3EE3CC45}"/>
                </a:ext>
              </a:extLst>
            </p:cNvPr>
            <p:cNvSpPr txBox="1"/>
            <p:nvPr/>
          </p:nvSpPr>
          <p:spPr>
            <a:xfrm>
              <a:off x="2388055" y="2707220"/>
              <a:ext cx="309700" cy="276999"/>
            </a:xfrm>
            <a:prstGeom prst="rect">
              <a:avLst/>
            </a:prstGeom>
            <a:noFill/>
          </p:spPr>
          <p:txBody>
            <a:bodyPr wrap="none" rtlCol="1">
              <a:spAutoFit/>
            </a:bodyPr>
            <a:lstStyle/>
            <a:p>
              <a:r>
                <a:rPr lang="he-IL" sz="1200" dirty="0"/>
                <a:t>כן</a:t>
              </a:r>
            </a:p>
          </p:txBody>
        </p:sp>
        <p:sp>
          <p:nvSpPr>
            <p:cNvPr id="36" name="TextBox 35">
              <a:extLst>
                <a:ext uri="{FF2B5EF4-FFF2-40B4-BE49-F238E27FC236}">
                  <a16:creationId xmlns:a16="http://schemas.microsoft.com/office/drawing/2014/main" id="{4D782D4B-2102-7C42-84CB-DF436864CBDD}"/>
                </a:ext>
              </a:extLst>
            </p:cNvPr>
            <p:cNvSpPr txBox="1"/>
            <p:nvPr/>
          </p:nvSpPr>
          <p:spPr>
            <a:xfrm>
              <a:off x="4026499" y="3780195"/>
              <a:ext cx="356188" cy="276999"/>
            </a:xfrm>
            <a:prstGeom prst="rect">
              <a:avLst/>
            </a:prstGeom>
            <a:noFill/>
          </p:spPr>
          <p:txBody>
            <a:bodyPr wrap="none" rtlCol="1">
              <a:spAutoFit/>
            </a:bodyPr>
            <a:lstStyle/>
            <a:p>
              <a:r>
                <a:rPr lang="he-IL" sz="1200" dirty="0"/>
                <a:t>לא</a:t>
              </a:r>
            </a:p>
          </p:txBody>
        </p:sp>
        <p:cxnSp>
          <p:nvCxnSpPr>
            <p:cNvPr id="41" name="Connector: Elbow 40">
              <a:extLst>
                <a:ext uri="{FF2B5EF4-FFF2-40B4-BE49-F238E27FC236}">
                  <a16:creationId xmlns:a16="http://schemas.microsoft.com/office/drawing/2014/main" id="{799D2A97-2C81-2E3D-9583-9B2F34BAF34D}"/>
                </a:ext>
              </a:extLst>
            </p:cNvPr>
            <p:cNvCxnSpPr>
              <a:cxnSpLocks/>
              <a:endCxn id="7" idx="3"/>
            </p:cNvCxnSpPr>
            <p:nvPr/>
          </p:nvCxnSpPr>
          <p:spPr>
            <a:xfrm rot="5400000">
              <a:off x="9541460" y="2723490"/>
              <a:ext cx="148312" cy="335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Content Placeholder 2">
            <a:extLst>
              <a:ext uri="{FF2B5EF4-FFF2-40B4-BE49-F238E27FC236}">
                <a16:creationId xmlns:a16="http://schemas.microsoft.com/office/drawing/2014/main" id="{4102407C-16FE-7CB6-A0CE-D5EE79EB3C0D}"/>
              </a:ext>
            </a:extLst>
          </p:cNvPr>
          <p:cNvSpPr txBox="1">
            <a:spLocks/>
          </p:cNvSpPr>
          <p:nvPr/>
        </p:nvSpPr>
        <p:spPr>
          <a:xfrm>
            <a:off x="7970176" y="3551744"/>
            <a:ext cx="1640810" cy="20883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בניית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LDA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QDA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GNB</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3" name="Content Placeholder 2">
            <a:extLst>
              <a:ext uri="{FF2B5EF4-FFF2-40B4-BE49-F238E27FC236}">
                <a16:creationId xmlns:a16="http://schemas.microsoft.com/office/drawing/2014/main" id="{A751A552-4A77-2B46-4898-65D8DB1DAA00}"/>
              </a:ext>
            </a:extLst>
          </p:cNvPr>
          <p:cNvSpPr txBox="1">
            <a:spLocks/>
          </p:cNvSpPr>
          <p:nvPr/>
        </p:nvSpPr>
        <p:spPr>
          <a:xfrm>
            <a:off x="5450518" y="3551744"/>
            <a:ext cx="203428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אימון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K-Fold Validation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Content Placeholder 2">
            <a:extLst>
              <a:ext uri="{FF2B5EF4-FFF2-40B4-BE49-F238E27FC236}">
                <a16:creationId xmlns:a16="http://schemas.microsoft.com/office/drawing/2014/main" id="{D82FEB53-7C2F-FA69-7D58-CB3FCC86B8C2}"/>
              </a:ext>
            </a:extLst>
          </p:cNvPr>
          <p:cNvSpPr txBox="1">
            <a:spLocks/>
          </p:cNvSpPr>
          <p:nvPr/>
        </p:nvSpPr>
        <p:spPr>
          <a:xfrm>
            <a:off x="3157918" y="3561534"/>
            <a:ext cx="2141836" cy="1563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תוצאות: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5" name="Content Placeholder 2">
            <a:extLst>
              <a:ext uri="{FF2B5EF4-FFF2-40B4-BE49-F238E27FC236}">
                <a16:creationId xmlns:a16="http://schemas.microsoft.com/office/drawing/2014/main" id="{0169A5C2-8638-3E72-4C44-DE20F0F58AB2}"/>
              </a:ext>
            </a:extLst>
          </p:cNvPr>
          <p:cNvSpPr txBox="1">
            <a:spLocks/>
          </p:cNvSpPr>
          <p:nvPr/>
        </p:nvSpPr>
        <p:spPr>
          <a:xfrm>
            <a:off x="2797219" y="5427779"/>
            <a:ext cx="2502535" cy="129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ביצוע שינויים והתאמות: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התאמת הפרמטרים שלהערכתנו יכולים להביא לשיפור התוצאות</a:t>
            </a: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6" name="Content Placeholder 2">
            <a:extLst>
              <a:ext uri="{FF2B5EF4-FFF2-40B4-BE49-F238E27FC236}">
                <a16:creationId xmlns:a16="http://schemas.microsoft.com/office/drawing/2014/main" id="{DB4B69E6-DE05-94E5-8899-5B87BC7AB47B}"/>
              </a:ext>
            </a:extLst>
          </p:cNvPr>
          <p:cNvSpPr txBox="1">
            <a:spLocks/>
          </p:cNvSpPr>
          <p:nvPr/>
        </p:nvSpPr>
        <p:spPr>
          <a:xfrm>
            <a:off x="167424" y="3543088"/>
            <a:ext cx="2876178" cy="19075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הנתונים והסקת מסקנות: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רוחבי ביחס לכל המודלים בהם השתמשנו מכלל הקטגוריות</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849812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0</TotalTime>
  <Words>1983</Words>
  <Application>Microsoft Office PowerPoint</Application>
  <PresentationFormat>Widescreen</PresentationFormat>
  <Paragraphs>379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עפרוני תומר</cp:lastModifiedBy>
  <cp:revision>405</cp:revision>
  <dcterms:created xsi:type="dcterms:W3CDTF">2022-10-21T12:49:07Z</dcterms:created>
  <dcterms:modified xsi:type="dcterms:W3CDTF">2022-10-25T18:49:18Z</dcterms:modified>
</cp:coreProperties>
</file>