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21"/>
  </p:notesMasterIdLst>
  <p:sldIdLst>
    <p:sldId id="256" r:id="rId2"/>
    <p:sldId id="258" r:id="rId3"/>
    <p:sldId id="276" r:id="rId4"/>
    <p:sldId id="260" r:id="rId5"/>
    <p:sldId id="259" r:id="rId6"/>
    <p:sldId id="261" r:id="rId7"/>
    <p:sldId id="263" r:id="rId8"/>
    <p:sldId id="264" r:id="rId9"/>
    <p:sldId id="265" r:id="rId10"/>
    <p:sldId id="274" r:id="rId11"/>
    <p:sldId id="266" r:id="rId12"/>
    <p:sldId id="270" r:id="rId13"/>
    <p:sldId id="277" r:id="rId14"/>
    <p:sldId id="267" r:id="rId15"/>
    <p:sldId id="268" r:id="rId16"/>
    <p:sldId id="271" r:id="rId17"/>
    <p:sldId id="272" r:id="rId18"/>
    <p:sldId id="275"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פתיח" id="{3DEC23AA-A9B0-7B44-873C-AEC13A105EB3}">
          <p14:sldIdLst>
            <p14:sldId id="256"/>
          </p14:sldIdLst>
        </p14:section>
        <p14:section name="הקדמה" id="{9CFA7359-53AB-1647-8659-651724C62C13}">
          <p14:sldIdLst>
            <p14:sldId id="258"/>
            <p14:sldId id="276"/>
            <p14:sldId id="260"/>
          </p14:sldIdLst>
        </p14:section>
        <p14:section name="רקע תיאורטי" id="{6B874FEC-C7D1-164A-B95A-581FD720A806}">
          <p14:sldIdLst>
            <p14:sldId id="259"/>
            <p14:sldId id="261"/>
            <p14:sldId id="263"/>
          </p14:sldIdLst>
        </p14:section>
        <p14:section name="תהליך הביצוע" id="{8627FC6A-76FF-402F-9DF1-E42BAC02D7B6}">
          <p14:sldIdLst>
            <p14:sldId id="264"/>
            <p14:sldId id="265"/>
            <p14:sldId id="274"/>
          </p14:sldIdLst>
        </p14:section>
        <p14:section name="תוצאות ומסקנות" id="{70B0E5A5-3957-45CC-8CF0-03E0FB0F93C7}">
          <p14:sldIdLst>
            <p14:sldId id="266"/>
            <p14:sldId id="270"/>
            <p14:sldId id="277"/>
            <p14:sldId id="267"/>
            <p14:sldId id="268"/>
            <p14:sldId id="271"/>
            <p14:sldId id="272"/>
            <p14:sldId id="275"/>
            <p14:sldId id="273"/>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37E48C0-5ABD-530F-5A45-3F259E8274F4}" name="עפרוני תומר" initials="עת" userId="עפרוני תומר"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79" autoAdjust="0"/>
    <p:restoredTop sz="83820" autoAdjust="0"/>
  </p:normalViewPr>
  <p:slideViewPr>
    <p:cSldViewPr snapToGrid="0">
      <p:cViewPr varScale="1">
        <p:scale>
          <a:sx n="130" d="100"/>
          <a:sy n="130" d="100"/>
        </p:scale>
        <p:origin x="18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Projects\ML%20Cyber\New%20Repo\Image_Based_Malware_Classification\Docs\Result%20Summar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Projects\ML%20Cyber\New%20Repo\Image_Based_Malware_Classification\Docs\Result%20Summar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0" i="0" u="none" strike="noStrike" kern="1200" spc="0" baseline="0">
                <a:solidFill>
                  <a:schemeClr val="tx1"/>
                </a:solidFill>
                <a:latin typeface="+mn-lt"/>
                <a:ea typeface="+mn-ea"/>
                <a:cs typeface="+mn-cs"/>
              </a:defRPr>
            </a:pPr>
            <a:r>
              <a:rPr lang="en-US"/>
              <a:t>1 Convolutional Layers</a:t>
            </a:r>
          </a:p>
        </c:rich>
      </c:tx>
      <c:layout>
        <c:manualLayout>
          <c:xMode val="edge"/>
          <c:yMode val="edge"/>
          <c:x val="0.3913947484369481"/>
          <c:y val="1.358778421142799E-2"/>
        </c:manualLayout>
      </c:layout>
      <c:overlay val="0"/>
      <c:spPr>
        <a:noFill/>
        <a:ln>
          <a:noFill/>
        </a:ln>
        <a:effectLst/>
      </c:spPr>
      <c:txPr>
        <a:bodyPr rot="0" spcFirstLastPara="1" vertOverflow="ellipsis" vert="horz" wrap="square" anchor="ctr" anchorCtr="1"/>
        <a:lstStyle/>
        <a:p>
          <a:pPr>
            <a:defRPr sz="1080" b="0" i="0" u="none" strike="noStrike" kern="1200" spc="0" baseline="0">
              <a:solidFill>
                <a:schemeClr val="tx1"/>
              </a:solidFill>
              <a:latin typeface="+mn-lt"/>
              <a:ea typeface="+mn-ea"/>
              <a:cs typeface="+mn-cs"/>
            </a:defRPr>
          </a:pPr>
          <a:endParaRPr lang="en-IL"/>
        </a:p>
      </c:txPr>
    </c:title>
    <c:autoTitleDeleted val="0"/>
    <c:plotArea>
      <c:layout>
        <c:manualLayout>
          <c:layoutTarget val="inner"/>
          <c:xMode val="edge"/>
          <c:yMode val="edge"/>
          <c:x val="3.7912927558004628E-2"/>
          <c:y val="7.6547926491154036E-2"/>
          <c:w val="0.93746648002118227"/>
          <c:h val="0.63528771814055518"/>
        </c:manualLayout>
      </c:layout>
      <c:barChart>
        <c:barDir val="col"/>
        <c:grouping val="clustered"/>
        <c:varyColors val="0"/>
        <c:ser>
          <c:idx val="0"/>
          <c:order val="0"/>
          <c:tx>
            <c:strRef>
              <c:f>Sheet1!$S$68</c:f>
              <c:strCache>
                <c:ptCount val="1"/>
                <c:pt idx="0">
                  <c:v>Research </c:v>
                </c:pt>
              </c:strCache>
            </c:strRef>
          </c:tx>
          <c:spPr>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Sheet1!$S$70:$T$75</c:f>
              <c:multiLvlStrCache>
                <c:ptCount val="6"/>
                <c:lvl>
                  <c:pt idx="0">
                    <c:v>32</c:v>
                  </c:pt>
                  <c:pt idx="1">
                    <c:v>64</c:v>
                  </c:pt>
                  <c:pt idx="2">
                    <c:v>32</c:v>
                  </c:pt>
                  <c:pt idx="3">
                    <c:v>64</c:v>
                  </c:pt>
                  <c:pt idx="4">
                    <c:v>32</c:v>
                  </c:pt>
                  <c:pt idx="5">
                    <c:v>64</c:v>
                  </c:pt>
                </c:lvl>
                <c:lvl>
                  <c:pt idx="0">
                    <c:v>32x32</c:v>
                  </c:pt>
                  <c:pt idx="1">
                    <c:v>32x32</c:v>
                  </c:pt>
                  <c:pt idx="2">
                    <c:v>64x64</c:v>
                  </c:pt>
                  <c:pt idx="3">
                    <c:v>64x64</c:v>
                  </c:pt>
                  <c:pt idx="4">
                    <c:v>128x128</c:v>
                  </c:pt>
                  <c:pt idx="5">
                    <c:v>128x128</c:v>
                  </c:pt>
                </c:lvl>
              </c:multiLvlStrCache>
            </c:multiLvlStrRef>
          </c:cat>
          <c:val>
            <c:numRef>
              <c:f>Sheet1!$U$59:$U$64</c:f>
              <c:numCache>
                <c:formatCode>General</c:formatCode>
                <c:ptCount val="6"/>
                <c:pt idx="0">
                  <c:v>84</c:v>
                </c:pt>
                <c:pt idx="1">
                  <c:v>84.67</c:v>
                </c:pt>
                <c:pt idx="2">
                  <c:v>93.4</c:v>
                </c:pt>
                <c:pt idx="3">
                  <c:v>92.45</c:v>
                </c:pt>
                <c:pt idx="4">
                  <c:v>96.3</c:v>
                </c:pt>
                <c:pt idx="5">
                  <c:v>95.89</c:v>
                </c:pt>
              </c:numCache>
            </c:numRef>
          </c:val>
          <c:extLst>
            <c:ext xmlns:c16="http://schemas.microsoft.com/office/drawing/2014/chart" uri="{C3380CC4-5D6E-409C-BE32-E72D297353CC}">
              <c16:uniqueId val="{00000000-6BDB-4387-94AA-D93C1473EB86}"/>
            </c:ext>
          </c:extLst>
        </c:ser>
        <c:ser>
          <c:idx val="1"/>
          <c:order val="1"/>
          <c:tx>
            <c:strRef>
              <c:f>Sheet1!$W$68</c:f>
              <c:strCache>
                <c:ptCount val="1"/>
                <c:pt idx="0">
                  <c:v>Our</c:v>
                </c:pt>
              </c:strCache>
            </c:strRef>
          </c:tx>
          <c:spPr>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5400000" scaled="1"/>
              <a:tileRect/>
            </a:gra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Sheet1!$S$70:$T$75</c:f>
              <c:multiLvlStrCache>
                <c:ptCount val="6"/>
                <c:lvl>
                  <c:pt idx="0">
                    <c:v>32</c:v>
                  </c:pt>
                  <c:pt idx="1">
                    <c:v>64</c:v>
                  </c:pt>
                  <c:pt idx="2">
                    <c:v>32</c:v>
                  </c:pt>
                  <c:pt idx="3">
                    <c:v>64</c:v>
                  </c:pt>
                  <c:pt idx="4">
                    <c:v>32</c:v>
                  </c:pt>
                  <c:pt idx="5">
                    <c:v>64</c:v>
                  </c:pt>
                </c:lvl>
                <c:lvl>
                  <c:pt idx="0">
                    <c:v>32x32</c:v>
                  </c:pt>
                  <c:pt idx="1">
                    <c:v>32x32</c:v>
                  </c:pt>
                  <c:pt idx="2">
                    <c:v>64x64</c:v>
                  </c:pt>
                  <c:pt idx="3">
                    <c:v>64x64</c:v>
                  </c:pt>
                  <c:pt idx="4">
                    <c:v>128x128</c:v>
                  </c:pt>
                  <c:pt idx="5">
                    <c:v>128x128</c:v>
                  </c:pt>
                </c:lvl>
              </c:multiLvlStrCache>
            </c:multiLvlStrRef>
          </c:cat>
          <c:val>
            <c:numRef>
              <c:f>Sheet1!$Y$59:$Y$64</c:f>
              <c:numCache>
                <c:formatCode>General</c:formatCode>
                <c:ptCount val="6"/>
                <c:pt idx="0">
                  <c:v>98.71</c:v>
                </c:pt>
                <c:pt idx="1">
                  <c:v>99.15</c:v>
                </c:pt>
                <c:pt idx="2">
                  <c:v>99.754000000000005</c:v>
                </c:pt>
                <c:pt idx="3">
                  <c:v>99.825999999999993</c:v>
                </c:pt>
                <c:pt idx="4">
                  <c:v>99.816000000000003</c:v>
                </c:pt>
                <c:pt idx="5">
                  <c:v>99.775000000000006</c:v>
                </c:pt>
              </c:numCache>
            </c:numRef>
          </c:val>
          <c:extLst>
            <c:ext xmlns:c16="http://schemas.microsoft.com/office/drawing/2014/chart" uri="{C3380CC4-5D6E-409C-BE32-E72D297353CC}">
              <c16:uniqueId val="{00000001-6BDB-4387-94AA-D93C1473EB86}"/>
            </c:ext>
          </c:extLst>
        </c:ser>
        <c:dLbls>
          <c:showLegendKey val="0"/>
          <c:showVal val="1"/>
          <c:showCatName val="0"/>
          <c:showSerName val="0"/>
          <c:showPercent val="0"/>
          <c:showBubbleSize val="0"/>
        </c:dLbls>
        <c:gapWidth val="150"/>
        <c:overlap val="-25"/>
        <c:axId val="899131775"/>
        <c:axId val="1211754527"/>
      </c:barChart>
      <c:catAx>
        <c:axId val="899131775"/>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US"/>
                  <a:t>Flters</a:t>
                </a:r>
                <a:br>
                  <a:rPr lang="en-US"/>
                </a:br>
                <a:r>
                  <a:rPr lang="en-US"/>
                  <a:t>Image Size</a:t>
                </a:r>
              </a:p>
            </c:rich>
          </c:tx>
          <c:layout>
            <c:manualLayout>
              <c:xMode val="edge"/>
              <c:yMode val="edge"/>
              <c:x val="0.44446588258026748"/>
              <c:y val="0.8868856172140430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I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IL"/>
          </a:p>
        </c:txPr>
        <c:crossAx val="1211754527"/>
        <c:crosses val="autoZero"/>
        <c:auto val="1"/>
        <c:lblAlgn val="ctr"/>
        <c:lblOffset val="100"/>
        <c:noMultiLvlLbl val="0"/>
      </c:catAx>
      <c:valAx>
        <c:axId val="1211754527"/>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US"/>
                  <a:t>Success Rate (%)</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IL"/>
            </a:p>
          </c:txPr>
        </c:title>
        <c:numFmt formatCode="General" sourceLinked="1"/>
        <c:majorTickMark val="none"/>
        <c:minorTickMark val="none"/>
        <c:tickLblPos val="nextTo"/>
        <c:crossAx val="899131775"/>
        <c:crosses val="autoZero"/>
        <c:crossBetween val="between"/>
      </c:valAx>
      <c:spPr>
        <a:noFill/>
        <a:ln>
          <a:noFill/>
        </a:ln>
        <a:effectLst/>
      </c:spPr>
    </c:plotArea>
    <c:legend>
      <c:legendPos val="t"/>
      <c:layout>
        <c:manualLayout>
          <c:xMode val="edge"/>
          <c:yMode val="edge"/>
          <c:x val="1.102138383924295E-2"/>
          <c:y val="3.1996089180648425E-2"/>
          <c:w val="0.34180905399900618"/>
          <c:h val="5.050538816067123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defRPr>
      </a:pPr>
      <a:endParaRPr lang="en-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0" i="0" u="none" strike="noStrike" kern="1200" spc="0" baseline="0">
                <a:solidFill>
                  <a:schemeClr val="tx1"/>
                </a:solidFill>
                <a:latin typeface="+mn-lt"/>
                <a:ea typeface="+mn-ea"/>
                <a:cs typeface="+mn-cs"/>
              </a:defRPr>
            </a:pPr>
            <a:r>
              <a:rPr lang="en-US"/>
              <a:t>2 Convolutional Layers</a:t>
            </a:r>
          </a:p>
        </c:rich>
      </c:tx>
      <c:layout>
        <c:manualLayout>
          <c:xMode val="edge"/>
          <c:yMode val="edge"/>
          <c:x val="0.3913947484369481"/>
          <c:y val="1.358778421142799E-2"/>
        </c:manualLayout>
      </c:layout>
      <c:overlay val="0"/>
      <c:spPr>
        <a:noFill/>
        <a:ln>
          <a:noFill/>
        </a:ln>
        <a:effectLst/>
      </c:spPr>
      <c:txPr>
        <a:bodyPr rot="0" spcFirstLastPara="1" vertOverflow="ellipsis" vert="horz" wrap="square" anchor="ctr" anchorCtr="1"/>
        <a:lstStyle/>
        <a:p>
          <a:pPr>
            <a:defRPr sz="1080" b="0" i="0" u="none" strike="noStrike" kern="1200" spc="0" baseline="0">
              <a:solidFill>
                <a:schemeClr val="tx1"/>
              </a:solidFill>
              <a:latin typeface="+mn-lt"/>
              <a:ea typeface="+mn-ea"/>
              <a:cs typeface="+mn-cs"/>
            </a:defRPr>
          </a:pPr>
          <a:endParaRPr lang="en-IL"/>
        </a:p>
      </c:txPr>
    </c:title>
    <c:autoTitleDeleted val="0"/>
    <c:plotArea>
      <c:layout>
        <c:manualLayout>
          <c:layoutTarget val="inner"/>
          <c:xMode val="edge"/>
          <c:yMode val="edge"/>
          <c:x val="3.7912927558004628E-2"/>
          <c:y val="7.6547926491154036E-2"/>
          <c:w val="0.93746648002118227"/>
          <c:h val="0.63983203531051458"/>
        </c:manualLayout>
      </c:layout>
      <c:barChart>
        <c:barDir val="col"/>
        <c:grouping val="clustered"/>
        <c:varyColors val="0"/>
        <c:ser>
          <c:idx val="0"/>
          <c:order val="0"/>
          <c:tx>
            <c:strRef>
              <c:f>Sheet1!$S$68</c:f>
              <c:strCache>
                <c:ptCount val="1"/>
                <c:pt idx="0">
                  <c:v>Research </c:v>
                </c:pt>
              </c:strCache>
            </c:strRef>
          </c:tx>
          <c:spPr>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Sheet1!$S$70:$T$75</c:f>
              <c:multiLvlStrCache>
                <c:ptCount val="6"/>
                <c:lvl>
                  <c:pt idx="0">
                    <c:v>32</c:v>
                  </c:pt>
                  <c:pt idx="1">
                    <c:v>64</c:v>
                  </c:pt>
                  <c:pt idx="2">
                    <c:v>32</c:v>
                  </c:pt>
                  <c:pt idx="3">
                    <c:v>64</c:v>
                  </c:pt>
                  <c:pt idx="4">
                    <c:v>32</c:v>
                  </c:pt>
                  <c:pt idx="5">
                    <c:v>64</c:v>
                  </c:pt>
                </c:lvl>
                <c:lvl>
                  <c:pt idx="0">
                    <c:v>32x32</c:v>
                  </c:pt>
                  <c:pt idx="1">
                    <c:v>32x32</c:v>
                  </c:pt>
                  <c:pt idx="2">
                    <c:v>64x64</c:v>
                  </c:pt>
                  <c:pt idx="3">
                    <c:v>64x64</c:v>
                  </c:pt>
                  <c:pt idx="4">
                    <c:v>128x128</c:v>
                  </c:pt>
                  <c:pt idx="5">
                    <c:v>128x128</c:v>
                  </c:pt>
                </c:lvl>
              </c:multiLvlStrCache>
            </c:multiLvlStrRef>
          </c:cat>
          <c:val>
            <c:numRef>
              <c:f>Sheet1!$U$70:$U$75</c:f>
              <c:numCache>
                <c:formatCode>General</c:formatCode>
                <c:ptCount val="6"/>
                <c:pt idx="0">
                  <c:v>82</c:v>
                </c:pt>
                <c:pt idx="1">
                  <c:v>83.4</c:v>
                </c:pt>
                <c:pt idx="2">
                  <c:v>93.4</c:v>
                </c:pt>
                <c:pt idx="3">
                  <c:v>94.3</c:v>
                </c:pt>
                <c:pt idx="4">
                  <c:v>92.1</c:v>
                </c:pt>
                <c:pt idx="5">
                  <c:v>95.7</c:v>
                </c:pt>
              </c:numCache>
            </c:numRef>
          </c:val>
          <c:extLst>
            <c:ext xmlns:c16="http://schemas.microsoft.com/office/drawing/2014/chart" uri="{C3380CC4-5D6E-409C-BE32-E72D297353CC}">
              <c16:uniqueId val="{00000000-596A-4F7E-88DE-E1673207BA7F}"/>
            </c:ext>
          </c:extLst>
        </c:ser>
        <c:ser>
          <c:idx val="1"/>
          <c:order val="1"/>
          <c:tx>
            <c:strRef>
              <c:f>Sheet1!$W$68</c:f>
              <c:strCache>
                <c:ptCount val="1"/>
                <c:pt idx="0">
                  <c:v>Our</c:v>
                </c:pt>
              </c:strCache>
            </c:strRef>
          </c:tx>
          <c:spPr>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5400000" scaled="1"/>
              <a:tileRect/>
            </a:gra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Sheet1!$S$70:$T$75</c:f>
              <c:multiLvlStrCache>
                <c:ptCount val="6"/>
                <c:lvl>
                  <c:pt idx="0">
                    <c:v>32</c:v>
                  </c:pt>
                  <c:pt idx="1">
                    <c:v>64</c:v>
                  </c:pt>
                  <c:pt idx="2">
                    <c:v>32</c:v>
                  </c:pt>
                  <c:pt idx="3">
                    <c:v>64</c:v>
                  </c:pt>
                  <c:pt idx="4">
                    <c:v>32</c:v>
                  </c:pt>
                  <c:pt idx="5">
                    <c:v>64</c:v>
                  </c:pt>
                </c:lvl>
                <c:lvl>
                  <c:pt idx="0">
                    <c:v>32x32</c:v>
                  </c:pt>
                  <c:pt idx="1">
                    <c:v>32x32</c:v>
                  </c:pt>
                  <c:pt idx="2">
                    <c:v>64x64</c:v>
                  </c:pt>
                  <c:pt idx="3">
                    <c:v>64x64</c:v>
                  </c:pt>
                  <c:pt idx="4">
                    <c:v>128x128</c:v>
                  </c:pt>
                  <c:pt idx="5">
                    <c:v>128x128</c:v>
                  </c:pt>
                </c:lvl>
              </c:multiLvlStrCache>
            </c:multiLvlStrRef>
          </c:cat>
          <c:val>
            <c:numRef>
              <c:f>Sheet1!$Y$70:$Y$75</c:f>
              <c:numCache>
                <c:formatCode>General</c:formatCode>
                <c:ptCount val="6"/>
                <c:pt idx="0">
                  <c:v>99.385999999999996</c:v>
                </c:pt>
                <c:pt idx="1">
                  <c:v>99.528999999999996</c:v>
                </c:pt>
                <c:pt idx="2">
                  <c:v>99.724000000000004</c:v>
                </c:pt>
                <c:pt idx="3">
                  <c:v>99.754000000000005</c:v>
                </c:pt>
                <c:pt idx="4">
                  <c:v>99.775000000000006</c:v>
                </c:pt>
                <c:pt idx="5">
                  <c:v>99.733999999999995</c:v>
                </c:pt>
              </c:numCache>
            </c:numRef>
          </c:val>
          <c:extLst>
            <c:ext xmlns:c16="http://schemas.microsoft.com/office/drawing/2014/chart" uri="{C3380CC4-5D6E-409C-BE32-E72D297353CC}">
              <c16:uniqueId val="{00000001-596A-4F7E-88DE-E1673207BA7F}"/>
            </c:ext>
          </c:extLst>
        </c:ser>
        <c:dLbls>
          <c:showLegendKey val="0"/>
          <c:showVal val="1"/>
          <c:showCatName val="0"/>
          <c:showSerName val="0"/>
          <c:showPercent val="0"/>
          <c:showBubbleSize val="0"/>
        </c:dLbls>
        <c:gapWidth val="150"/>
        <c:overlap val="-25"/>
        <c:axId val="899131775"/>
        <c:axId val="1211754527"/>
      </c:barChart>
      <c:catAx>
        <c:axId val="899131775"/>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US"/>
                  <a:t>Flters</a:t>
                </a:r>
                <a:br>
                  <a:rPr lang="en-US"/>
                </a:br>
                <a:r>
                  <a:rPr lang="en-US"/>
                  <a:t>Image Size</a:t>
                </a:r>
              </a:p>
            </c:rich>
          </c:tx>
          <c:layout>
            <c:manualLayout>
              <c:xMode val="edge"/>
              <c:yMode val="edge"/>
              <c:x val="0.42693116739579118"/>
              <c:y val="0.8865257895932742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I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IL"/>
          </a:p>
        </c:txPr>
        <c:crossAx val="1211754527"/>
        <c:crosses val="autoZero"/>
        <c:auto val="1"/>
        <c:lblAlgn val="ctr"/>
        <c:lblOffset val="100"/>
        <c:noMultiLvlLbl val="0"/>
      </c:catAx>
      <c:valAx>
        <c:axId val="1211754527"/>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r>
                  <a:rPr lang="en-US"/>
                  <a:t>Success Rate (%)</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IL"/>
            </a:p>
          </c:txPr>
        </c:title>
        <c:numFmt formatCode="General" sourceLinked="1"/>
        <c:majorTickMark val="none"/>
        <c:minorTickMark val="none"/>
        <c:tickLblPos val="nextTo"/>
        <c:crossAx val="899131775"/>
        <c:crosses val="autoZero"/>
        <c:crossBetween val="between"/>
      </c:valAx>
      <c:spPr>
        <a:noFill/>
        <a:ln>
          <a:noFill/>
        </a:ln>
        <a:effectLst/>
      </c:spPr>
    </c:plotArea>
    <c:legend>
      <c:legendPos val="t"/>
      <c:layout>
        <c:manualLayout>
          <c:xMode val="edge"/>
          <c:yMode val="edge"/>
          <c:x val="1.9186648604598913E-2"/>
          <c:y val="2.2624002160784074E-2"/>
          <c:w val="0.33759201085851093"/>
          <c:h val="5.050538816067123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defRPr>
      </a:pPr>
      <a:endParaRPr lang="en-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1205BC0-9DE1-49B5-A64C-1FBCD9FC7A76}" type="datetimeFigureOut">
              <a:rPr lang="he-IL" smtClean="0"/>
              <a:t>ב'.חשון.תשפ"ג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C84AF58-CE63-4B5A-9F11-A1F672E0EB8C}" type="slidenum">
              <a:rPr lang="he-IL" smtClean="0"/>
              <a:t>‹#›</a:t>
            </a:fld>
            <a:endParaRPr lang="he-IL"/>
          </a:p>
        </p:txBody>
      </p:sp>
    </p:spTree>
    <p:extLst>
      <p:ext uri="{BB962C8B-B14F-4D97-AF65-F5344CB8AC3E}">
        <p14:creationId xmlns:p14="http://schemas.microsoft.com/office/powerpoint/2010/main" val="900276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תומר</a:t>
            </a:r>
          </a:p>
        </p:txBody>
      </p:sp>
      <p:sp>
        <p:nvSpPr>
          <p:cNvPr id="4" name="Slide Number Placeholder 3"/>
          <p:cNvSpPr>
            <a:spLocks noGrp="1"/>
          </p:cNvSpPr>
          <p:nvPr>
            <p:ph type="sldNum" sz="quarter" idx="5"/>
          </p:nvPr>
        </p:nvSpPr>
        <p:spPr/>
        <p:txBody>
          <a:bodyPr/>
          <a:lstStyle/>
          <a:p>
            <a:fld id="{2C84AF58-CE63-4B5A-9F11-A1F672E0EB8C}" type="slidenum">
              <a:rPr lang="he-IL" smtClean="0"/>
              <a:t>1</a:t>
            </a:fld>
            <a:endParaRPr lang="he-IL"/>
          </a:p>
        </p:txBody>
      </p:sp>
    </p:spTree>
    <p:extLst>
      <p:ext uri="{BB962C8B-B14F-4D97-AF65-F5344CB8AC3E}">
        <p14:creationId xmlns:p14="http://schemas.microsoft.com/office/powerpoint/2010/main" val="3916867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עדן</a:t>
            </a:r>
          </a:p>
        </p:txBody>
      </p:sp>
      <p:sp>
        <p:nvSpPr>
          <p:cNvPr id="4" name="Slide Number Placeholder 3"/>
          <p:cNvSpPr>
            <a:spLocks noGrp="1"/>
          </p:cNvSpPr>
          <p:nvPr>
            <p:ph type="sldNum" sz="quarter" idx="5"/>
          </p:nvPr>
        </p:nvSpPr>
        <p:spPr/>
        <p:txBody>
          <a:bodyPr/>
          <a:lstStyle/>
          <a:p>
            <a:fld id="{2C84AF58-CE63-4B5A-9F11-A1F672E0EB8C}" type="slidenum">
              <a:rPr lang="he-IL" smtClean="0"/>
              <a:t>10</a:t>
            </a:fld>
            <a:endParaRPr lang="he-IL"/>
          </a:p>
        </p:txBody>
      </p:sp>
    </p:spTree>
    <p:extLst>
      <p:ext uri="{BB962C8B-B14F-4D97-AF65-F5344CB8AC3E}">
        <p14:creationId xmlns:p14="http://schemas.microsoft.com/office/powerpoint/2010/main" val="977591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1400" dirty="0">
                <a:solidFill>
                  <a:schemeClr val="tx1"/>
                </a:solidFill>
              </a:rPr>
              <a:t>עדן</a:t>
            </a: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schemeClr val="tx1"/>
              </a:solidFill>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solidFill>
                  <a:schemeClr val="tx1"/>
                </a:solidFill>
              </a:rPr>
              <a:t>GNB</a:t>
            </a:r>
            <a:r>
              <a:rPr lang="he-IL" sz="1400" b="1" dirty="0">
                <a:solidFill>
                  <a:schemeClr val="tx1"/>
                </a:solidFill>
              </a:rPr>
              <a:t> (בצהוב) –</a:t>
            </a:r>
            <a:r>
              <a:rPr lang="he-IL" sz="1400" dirty="0">
                <a:solidFill>
                  <a:schemeClr val="tx1"/>
                </a:solidFill>
              </a:rPr>
              <a:t> עבור </a:t>
            </a:r>
            <a:r>
              <a:rPr lang="en-US" sz="1400" dirty="0">
                <a:solidFill>
                  <a:schemeClr val="tx1"/>
                </a:solidFill>
              </a:rPr>
              <a:t>K</a:t>
            </a:r>
            <a:r>
              <a:rPr lang="he-IL" sz="1400" dirty="0">
                <a:solidFill>
                  <a:schemeClr val="tx1"/>
                </a:solidFill>
              </a:rPr>
              <a:t> נמוך הצלחנו לקבל אחוזי דיוק גבוהים.</a:t>
            </a: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kern="1100" dirty="0">
                <a:solidFill>
                  <a:schemeClr val="tx1"/>
                </a:solidFill>
                <a:effectLst/>
                <a:highlight>
                  <a:srgbClr val="FFFF00"/>
                </a:highlight>
                <a:latin typeface="Tahoma" panose="020B0604030504040204" pitchFamily="34" charset="0"/>
                <a:ea typeface="Times New Roman" panose="02020603050405020304" pitchFamily="18" charset="0"/>
                <a:cs typeface="Arial" panose="020B0604020202020204" pitchFamily="34" charset="0"/>
              </a:rPr>
              <a:t>Curse of Dimensionality (LDA)</a:t>
            </a:r>
            <a:r>
              <a:rPr lang="he-IL" sz="1400" b="1" kern="1100" dirty="0">
                <a:solidFill>
                  <a:schemeClr val="tx1"/>
                </a:solidFill>
                <a:effectLst/>
                <a:highlight>
                  <a:srgbClr val="FFFF00"/>
                </a:highlight>
                <a:latin typeface="Calibri" panose="020F0502020204030204" pitchFamily="34" charset="0"/>
                <a:ea typeface="Times New Roman" panose="02020603050405020304" pitchFamily="18" charset="0"/>
                <a:cs typeface="Tahoma" panose="020B0604030504040204" pitchFamily="34" charset="0"/>
              </a:rPr>
              <a:t> -</a:t>
            </a:r>
            <a:r>
              <a:rPr lang="he-IL" sz="1400" kern="1100" dirty="0">
                <a:solidFill>
                  <a:schemeClr val="tx1"/>
                </a:solidFill>
                <a:effectLst/>
                <a:highlight>
                  <a:srgbClr val="FFFF00"/>
                </a:highlight>
                <a:latin typeface="Calibri" panose="020F0502020204030204" pitchFamily="34" charset="0"/>
                <a:ea typeface="Times New Roman" panose="02020603050405020304" pitchFamily="18" charset="0"/>
                <a:cs typeface="Tahoma" panose="020B0604030504040204" pitchFamily="34" charset="0"/>
              </a:rPr>
              <a:t> קורה מכיוון שמספר הדוגמאות (תמונות) קטן באופן יחסי למספר </a:t>
            </a:r>
            <a:r>
              <a:rPr lang="he-IL" sz="1400" kern="1100" dirty="0" err="1">
                <a:solidFill>
                  <a:schemeClr val="tx1"/>
                </a:solidFill>
                <a:effectLst/>
                <a:highlight>
                  <a:srgbClr val="FFFF00"/>
                </a:highlight>
                <a:latin typeface="Calibri" panose="020F0502020204030204" pitchFamily="34" charset="0"/>
                <a:ea typeface="Times New Roman" panose="02020603050405020304" pitchFamily="18" charset="0"/>
                <a:cs typeface="Tahoma" panose="020B0604030504040204" pitchFamily="34" charset="0"/>
              </a:rPr>
              <a:t>הקלטים</a:t>
            </a:r>
            <a:r>
              <a:rPr lang="he-IL" sz="1400" kern="1100" dirty="0">
                <a:solidFill>
                  <a:schemeClr val="tx1"/>
                </a:solidFill>
                <a:effectLst/>
                <a:highlight>
                  <a:srgbClr val="FFFF00"/>
                </a:highlight>
                <a:latin typeface="Calibri" panose="020F0502020204030204" pitchFamily="34" charset="0"/>
                <a:ea typeface="Times New Roman" panose="02020603050405020304" pitchFamily="18" charset="0"/>
                <a:cs typeface="Tahoma" panose="020B0604030504040204" pitchFamily="34" charset="0"/>
              </a:rPr>
              <a:t> (פיקסלים) של אותה פונקציה.</a:t>
            </a:r>
            <a:endParaRPr lang="he-IL" sz="1400" kern="1100" dirty="0">
              <a:solidFill>
                <a:schemeClr val="tx1"/>
              </a:solidFill>
              <a:effectLst/>
              <a:latin typeface="Tahoma" panose="020B0604030504040204" pitchFamily="34" charset="0"/>
              <a:ea typeface="Times New Roman" panose="02020603050405020304" pitchFamily="18" charset="0"/>
            </a:endParaRPr>
          </a:p>
          <a:p>
            <a:pPr marL="285750" indent="-285750" algn="r" rtl="1">
              <a:buFont typeface="Arial" panose="020B0604020202020204" pitchFamily="34" charset="0"/>
              <a:buChar char="•"/>
            </a:pPr>
            <a:r>
              <a:rPr lang="en-US" sz="1400" b="1" kern="1100" dirty="0">
                <a:solidFill>
                  <a:schemeClr val="tx1"/>
                </a:solidFill>
                <a:effectLst/>
                <a:latin typeface="Tahoma" panose="020B0604030504040204" pitchFamily="34" charset="0"/>
                <a:ea typeface="Times New Roman" panose="02020603050405020304" pitchFamily="18" charset="0"/>
              </a:rPr>
              <a:t>Variable Collinear (QDA)</a:t>
            </a:r>
            <a:r>
              <a:rPr lang="he-IL" sz="1400" b="1" kern="1100" dirty="0">
                <a:solidFill>
                  <a:schemeClr val="tx1"/>
                </a:solidFill>
                <a:effectLst/>
                <a:latin typeface="Tahoma" panose="020B0604030504040204" pitchFamily="34" charset="0"/>
                <a:ea typeface="Times New Roman" panose="02020603050405020304" pitchFamily="18" charset="0"/>
              </a:rPr>
              <a:t> - </a:t>
            </a:r>
            <a:r>
              <a:rPr lang="he-IL" sz="1400" kern="1100" dirty="0">
                <a:solidFill>
                  <a:schemeClr val="tx1"/>
                </a:solidFill>
                <a:effectLst/>
                <a:latin typeface="Tahoma" panose="020B0604030504040204" pitchFamily="34" charset="0"/>
                <a:ea typeface="Times New Roman" panose="02020603050405020304" pitchFamily="18" charset="0"/>
              </a:rPr>
              <a:t>מתרחש כתוצאה מקורלציה חזקה בין שני משתנים שונים. </a:t>
            </a:r>
          </a:p>
          <a:p>
            <a:pPr marL="0" indent="0" algn="r" rtl="1">
              <a:buFont typeface="Arial" panose="020B0604020202020204" pitchFamily="34" charset="0"/>
              <a:buNone/>
            </a:pPr>
            <a:endParaRPr lang="he-IL" dirty="0"/>
          </a:p>
        </p:txBody>
      </p:sp>
      <p:sp>
        <p:nvSpPr>
          <p:cNvPr id="4" name="Slide Number Placeholder 3"/>
          <p:cNvSpPr>
            <a:spLocks noGrp="1"/>
          </p:cNvSpPr>
          <p:nvPr>
            <p:ph type="sldNum" sz="quarter" idx="5"/>
          </p:nvPr>
        </p:nvSpPr>
        <p:spPr/>
        <p:txBody>
          <a:bodyPr/>
          <a:lstStyle/>
          <a:p>
            <a:fld id="{2C84AF58-CE63-4B5A-9F11-A1F672E0EB8C}" type="slidenum">
              <a:rPr lang="he-IL" smtClean="0"/>
              <a:t>11</a:t>
            </a:fld>
            <a:endParaRPr lang="he-IL"/>
          </a:p>
        </p:txBody>
      </p:sp>
    </p:spTree>
    <p:extLst>
      <p:ext uri="{BB962C8B-B14F-4D97-AF65-F5344CB8AC3E}">
        <p14:creationId xmlns:p14="http://schemas.microsoft.com/office/powerpoint/2010/main" val="243228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רועי</a:t>
            </a:r>
          </a:p>
          <a:p>
            <a:pPr marL="0" indent="0" algn="r" rtl="1">
              <a:buFont typeface="Arial" panose="020B0604020202020204" pitchFamily="34" charset="0"/>
              <a:buNone/>
            </a:pPr>
            <a:r>
              <a:rPr lang="he-IL" dirty="0"/>
              <a:t>להסביר על זאת בעל התוצאות הטובות ביותר לעומק.</a:t>
            </a:r>
          </a:p>
          <a:p>
            <a:pPr marL="0" indent="0" algn="r" rtl="1">
              <a:buFont typeface="Arial" panose="020B0604020202020204" pitchFamily="34" charset="0"/>
              <a:buNone/>
            </a:pPr>
            <a:r>
              <a:rPr lang="he-IL" dirty="0"/>
              <a:t>אפשר להציג </a:t>
            </a:r>
            <a:r>
              <a:rPr lang="en-US" dirty="0"/>
              <a:t>summary</a:t>
            </a:r>
            <a:r>
              <a:rPr lang="he-IL" dirty="0"/>
              <a:t> של מבנה הרשת ולהסביר מה יש בה. אפשר גם להסביר איך היא עובדת.</a:t>
            </a:r>
          </a:p>
        </p:txBody>
      </p:sp>
      <p:sp>
        <p:nvSpPr>
          <p:cNvPr id="4" name="Slide Number Placeholder 3"/>
          <p:cNvSpPr>
            <a:spLocks noGrp="1"/>
          </p:cNvSpPr>
          <p:nvPr>
            <p:ph type="sldNum" sz="quarter" idx="5"/>
          </p:nvPr>
        </p:nvSpPr>
        <p:spPr/>
        <p:txBody>
          <a:bodyPr/>
          <a:lstStyle/>
          <a:p>
            <a:fld id="{2C84AF58-CE63-4B5A-9F11-A1F672E0EB8C}" type="slidenum">
              <a:rPr lang="he-IL" smtClean="0"/>
              <a:t>12</a:t>
            </a:fld>
            <a:endParaRPr lang="he-IL"/>
          </a:p>
        </p:txBody>
      </p:sp>
    </p:spTree>
    <p:extLst>
      <p:ext uri="{BB962C8B-B14F-4D97-AF65-F5344CB8AC3E}">
        <p14:creationId xmlns:p14="http://schemas.microsoft.com/office/powerpoint/2010/main" val="3100562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רועי</a:t>
            </a:r>
          </a:p>
          <a:p>
            <a:pPr marL="0" indent="0" algn="r" rtl="1">
              <a:buFont typeface="Arial" panose="020B0604020202020204" pitchFamily="34" charset="0"/>
              <a:buNone/>
            </a:pPr>
            <a:r>
              <a:rPr lang="he-IL" dirty="0"/>
              <a:t>להסביר על זאת בעל התוצאות הטובות ביותר לעומק.</a:t>
            </a:r>
          </a:p>
          <a:p>
            <a:pPr marL="0" indent="0" algn="r" rtl="1">
              <a:buFont typeface="Arial" panose="020B0604020202020204" pitchFamily="34" charset="0"/>
              <a:buNone/>
            </a:pPr>
            <a:r>
              <a:rPr lang="he-IL" dirty="0"/>
              <a:t>אפשר להציג </a:t>
            </a:r>
            <a:r>
              <a:rPr lang="en-US" dirty="0"/>
              <a:t>summary</a:t>
            </a:r>
            <a:r>
              <a:rPr lang="he-IL" dirty="0"/>
              <a:t> של מבנה הרשת ולהסביר מה יש בה. אפשר גם להסביר איך היא עובדת.</a:t>
            </a:r>
          </a:p>
        </p:txBody>
      </p:sp>
      <p:sp>
        <p:nvSpPr>
          <p:cNvPr id="4" name="Slide Number Placeholder 3"/>
          <p:cNvSpPr>
            <a:spLocks noGrp="1"/>
          </p:cNvSpPr>
          <p:nvPr>
            <p:ph type="sldNum" sz="quarter" idx="5"/>
          </p:nvPr>
        </p:nvSpPr>
        <p:spPr/>
        <p:txBody>
          <a:bodyPr/>
          <a:lstStyle/>
          <a:p>
            <a:fld id="{2C84AF58-CE63-4B5A-9F11-A1F672E0EB8C}" type="slidenum">
              <a:rPr lang="he-IL" smtClean="0"/>
              <a:t>13</a:t>
            </a:fld>
            <a:endParaRPr lang="he-IL"/>
          </a:p>
        </p:txBody>
      </p:sp>
    </p:spTree>
    <p:extLst>
      <p:ext uri="{BB962C8B-B14F-4D97-AF65-F5344CB8AC3E}">
        <p14:creationId xmlns:p14="http://schemas.microsoft.com/office/powerpoint/2010/main" val="94940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רועי</a:t>
            </a:r>
          </a:p>
          <a:p>
            <a:pPr marL="171450" indent="-171450" algn="r" rtl="1">
              <a:buFont typeface="Arial" panose="020B0604020202020204" pitchFamily="34" charset="0"/>
              <a:buChar char="•"/>
            </a:pPr>
            <a:r>
              <a:rPr lang="he-IL" dirty="0"/>
              <a:t>32</a:t>
            </a:r>
            <a:r>
              <a:rPr lang="en-US" dirty="0"/>
              <a:t>X</a:t>
            </a:r>
            <a:r>
              <a:rPr lang="he-IL" dirty="0"/>
              <a:t>32 - ככל שיש יותר פילטרים כך אחוזי ההצלחה טובים יותר. זאת מכיוון שבעזרת יותר פילטרים ניתן לזהות יותר דפוסים.</a:t>
            </a:r>
          </a:p>
        </p:txBody>
      </p:sp>
      <p:sp>
        <p:nvSpPr>
          <p:cNvPr id="4" name="Slide Number Placeholder 3"/>
          <p:cNvSpPr>
            <a:spLocks noGrp="1"/>
          </p:cNvSpPr>
          <p:nvPr>
            <p:ph type="sldNum" sz="quarter" idx="5"/>
          </p:nvPr>
        </p:nvSpPr>
        <p:spPr/>
        <p:txBody>
          <a:bodyPr/>
          <a:lstStyle/>
          <a:p>
            <a:fld id="{2C84AF58-CE63-4B5A-9F11-A1F672E0EB8C}" type="slidenum">
              <a:rPr lang="he-IL" smtClean="0"/>
              <a:t>14</a:t>
            </a:fld>
            <a:endParaRPr lang="he-IL"/>
          </a:p>
        </p:txBody>
      </p:sp>
    </p:spTree>
    <p:extLst>
      <p:ext uri="{BB962C8B-B14F-4D97-AF65-F5344CB8AC3E}">
        <p14:creationId xmlns:p14="http://schemas.microsoft.com/office/powerpoint/2010/main" val="1337864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תומר</a:t>
            </a:r>
          </a:p>
          <a:p>
            <a:pPr marL="171450" indent="-171450" algn="r" rtl="1">
              <a:buFont typeface="Arial" panose="020B0604020202020204" pitchFamily="34" charset="0"/>
              <a:buChar char="•"/>
            </a:pPr>
            <a:r>
              <a:rPr lang="he-IL" dirty="0"/>
              <a:t>חשוב לציין שבמחקר לא פורסמו המודלים עצמם, אלא רק עקרונותיהם עליהם התבססנו – קווי הדמיון דומים אך סביר להניח שהמודלים עצמם שונים.</a:t>
            </a:r>
          </a:p>
        </p:txBody>
      </p:sp>
      <p:sp>
        <p:nvSpPr>
          <p:cNvPr id="4" name="Slide Number Placeholder 3"/>
          <p:cNvSpPr>
            <a:spLocks noGrp="1"/>
          </p:cNvSpPr>
          <p:nvPr>
            <p:ph type="sldNum" sz="quarter" idx="5"/>
          </p:nvPr>
        </p:nvSpPr>
        <p:spPr/>
        <p:txBody>
          <a:bodyPr/>
          <a:lstStyle/>
          <a:p>
            <a:fld id="{2C84AF58-CE63-4B5A-9F11-A1F672E0EB8C}" type="slidenum">
              <a:rPr lang="he-IL" smtClean="0"/>
              <a:t>15</a:t>
            </a:fld>
            <a:endParaRPr lang="he-IL"/>
          </a:p>
        </p:txBody>
      </p:sp>
    </p:spTree>
    <p:extLst>
      <p:ext uri="{BB962C8B-B14F-4D97-AF65-F5344CB8AC3E}">
        <p14:creationId xmlns:p14="http://schemas.microsoft.com/office/powerpoint/2010/main" val="875976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עדן</a:t>
            </a:r>
          </a:p>
          <a:p>
            <a:pPr algn="r" rtl="1"/>
            <a:endParaRPr lang="en-US" dirty="0"/>
          </a:p>
          <a:p>
            <a:pPr algn="r" rtl="1"/>
            <a:r>
              <a:rPr lang="he-IL" dirty="0"/>
              <a:t>מדוע סיווג </a:t>
            </a:r>
            <a:r>
              <a:rPr lang="en-US" dirty="0" err="1"/>
              <a:t>Autorun.K</a:t>
            </a:r>
            <a:r>
              <a:rPr lang="en-US" dirty="0"/>
              <a:t> &amp; </a:t>
            </a:r>
            <a:r>
              <a:rPr lang="en-US" dirty="0" err="1"/>
              <a:t>Yunar.A</a:t>
            </a:r>
            <a:r>
              <a:rPr lang="he-IL" dirty="0"/>
              <a:t> נפתר אצלנו: אין דרך קונקרטית לדעת, אבל ניתן לשער שזה נפתר בעקבות השימוש ביותר פילטרים עבור המודל.</a:t>
            </a:r>
          </a:p>
          <a:p>
            <a:pPr algn="r" rtl="1"/>
            <a:r>
              <a:rPr lang="he-IL" dirty="0"/>
              <a:t>בנוסף, אנחנו לא יכולים לדעת למה אצל המחקר הבעיה לא נפתרה.</a:t>
            </a:r>
          </a:p>
        </p:txBody>
      </p:sp>
      <p:sp>
        <p:nvSpPr>
          <p:cNvPr id="4" name="Slide Number Placeholder 3"/>
          <p:cNvSpPr>
            <a:spLocks noGrp="1"/>
          </p:cNvSpPr>
          <p:nvPr>
            <p:ph type="sldNum" sz="quarter" idx="5"/>
          </p:nvPr>
        </p:nvSpPr>
        <p:spPr/>
        <p:txBody>
          <a:bodyPr/>
          <a:lstStyle/>
          <a:p>
            <a:fld id="{2C84AF58-CE63-4B5A-9F11-A1F672E0EB8C}" type="slidenum">
              <a:rPr lang="he-IL" smtClean="0"/>
              <a:t>16</a:t>
            </a:fld>
            <a:endParaRPr lang="he-IL"/>
          </a:p>
        </p:txBody>
      </p:sp>
    </p:spTree>
    <p:extLst>
      <p:ext uri="{BB962C8B-B14F-4D97-AF65-F5344CB8AC3E}">
        <p14:creationId xmlns:p14="http://schemas.microsoft.com/office/powerpoint/2010/main" val="519628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עדן</a:t>
            </a:r>
          </a:p>
        </p:txBody>
      </p:sp>
      <p:sp>
        <p:nvSpPr>
          <p:cNvPr id="4" name="Slide Number Placeholder 3"/>
          <p:cNvSpPr>
            <a:spLocks noGrp="1"/>
          </p:cNvSpPr>
          <p:nvPr>
            <p:ph type="sldNum" sz="quarter" idx="5"/>
          </p:nvPr>
        </p:nvSpPr>
        <p:spPr/>
        <p:txBody>
          <a:bodyPr/>
          <a:lstStyle/>
          <a:p>
            <a:fld id="{2C84AF58-CE63-4B5A-9F11-A1F672E0EB8C}" type="slidenum">
              <a:rPr lang="he-IL" smtClean="0"/>
              <a:t>17</a:t>
            </a:fld>
            <a:endParaRPr lang="he-IL"/>
          </a:p>
        </p:txBody>
      </p:sp>
    </p:spTree>
    <p:extLst>
      <p:ext uri="{BB962C8B-B14F-4D97-AF65-F5344CB8AC3E}">
        <p14:creationId xmlns:p14="http://schemas.microsoft.com/office/powerpoint/2010/main" val="822975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עדן</a:t>
            </a:r>
          </a:p>
        </p:txBody>
      </p:sp>
      <p:sp>
        <p:nvSpPr>
          <p:cNvPr id="4" name="Slide Number Placeholder 3"/>
          <p:cNvSpPr>
            <a:spLocks noGrp="1"/>
          </p:cNvSpPr>
          <p:nvPr>
            <p:ph type="sldNum" sz="quarter" idx="5"/>
          </p:nvPr>
        </p:nvSpPr>
        <p:spPr/>
        <p:txBody>
          <a:bodyPr/>
          <a:lstStyle/>
          <a:p>
            <a:fld id="{2C84AF58-CE63-4B5A-9F11-A1F672E0EB8C}" type="slidenum">
              <a:rPr lang="he-IL" smtClean="0"/>
              <a:t>18</a:t>
            </a:fld>
            <a:endParaRPr lang="he-IL"/>
          </a:p>
        </p:txBody>
      </p:sp>
    </p:spTree>
    <p:extLst>
      <p:ext uri="{BB962C8B-B14F-4D97-AF65-F5344CB8AC3E}">
        <p14:creationId xmlns:p14="http://schemas.microsoft.com/office/powerpoint/2010/main" val="934851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5"/>
          </p:nvPr>
        </p:nvSpPr>
        <p:spPr/>
        <p:txBody>
          <a:bodyPr/>
          <a:lstStyle/>
          <a:p>
            <a:fld id="{2C84AF58-CE63-4B5A-9F11-A1F672E0EB8C}" type="slidenum">
              <a:rPr lang="he-IL" smtClean="0"/>
              <a:t>19</a:t>
            </a:fld>
            <a:endParaRPr lang="he-IL"/>
          </a:p>
        </p:txBody>
      </p:sp>
    </p:spTree>
    <p:extLst>
      <p:ext uri="{BB962C8B-B14F-4D97-AF65-F5344CB8AC3E}">
        <p14:creationId xmlns:p14="http://schemas.microsoft.com/office/powerpoint/2010/main" val="951475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תומר</a:t>
            </a:r>
          </a:p>
          <a:p>
            <a:pPr algn="r" rtl="1"/>
            <a:endParaRPr lang="he-IL" dirty="0"/>
          </a:p>
          <a:p>
            <a:pPr algn="r" rtl="1"/>
            <a:r>
              <a:rPr lang="he-IL" dirty="0"/>
              <a:t>רדוקציה – לקחת בעיה מעולם הסייבר </a:t>
            </a:r>
            <a:r>
              <a:rPr lang="he-IL" dirty="0" err="1"/>
              <a:t>סיקיורטי</a:t>
            </a:r>
            <a:r>
              <a:rPr lang="he-IL" dirty="0"/>
              <a:t> לעולם למידת המכונה.</a:t>
            </a:r>
          </a:p>
          <a:p>
            <a:pPr algn="r" rtl="1"/>
            <a:r>
              <a:rPr lang="he-IL" dirty="0"/>
              <a:t>                 כלומר, המרת הבעיה מזיהוי נוזקות כפי שהן, לכדי תמונות ופתירת הבעיה באמצעות למידת מכונה.</a:t>
            </a:r>
          </a:p>
          <a:p>
            <a:pPr algn="r" rtl="1"/>
            <a:r>
              <a:rPr lang="he-IL" dirty="0"/>
              <a:t>	</a:t>
            </a:r>
          </a:p>
          <a:p>
            <a:pPr algn="r" rtl="1"/>
            <a:r>
              <a:rPr lang="he-IL" sz="1800" b="1" i="0" u="none" strike="noStrike" dirty="0">
                <a:solidFill>
                  <a:srgbClr val="000000"/>
                </a:solidFill>
                <a:effectLst/>
                <a:latin typeface="Arial" panose="020B0604020202020204" pitchFamily="34" charset="0"/>
              </a:rPr>
              <a:t>המרה של </a:t>
            </a:r>
            <a:r>
              <a:rPr lang="en-US" sz="1800" b="1" i="0" u="none" strike="noStrike" dirty="0">
                <a:solidFill>
                  <a:srgbClr val="000000"/>
                </a:solidFill>
                <a:effectLst/>
                <a:latin typeface="Arial" panose="020B0604020202020204" pitchFamily="34" charset="0"/>
              </a:rPr>
              <a:t> EXE </a:t>
            </a:r>
            <a:r>
              <a:rPr lang="he-IL" sz="1800" b="1" i="0" u="none" strike="noStrike" dirty="0">
                <a:solidFill>
                  <a:srgbClr val="000000"/>
                </a:solidFill>
                <a:effectLst/>
                <a:latin typeface="Arial" panose="020B0604020202020204" pitchFamily="34" charset="0"/>
              </a:rPr>
              <a:t>לתמונה:</a:t>
            </a:r>
            <a:r>
              <a:rPr lang="he-IL" sz="1800" b="0" i="0" u="none" strike="noStrike" dirty="0">
                <a:solidFill>
                  <a:srgbClr val="000000"/>
                </a:solidFill>
                <a:effectLst/>
                <a:latin typeface="Arial" panose="020B0604020202020204" pitchFamily="34" charset="0"/>
              </a:rPr>
              <a:t> בגדול, תהליך פשוט ← לוקחים את קובץ ההרצה/</a:t>
            </a:r>
            <a:r>
              <a:rPr lang="en-US" sz="1800" b="0" i="0" u="none" strike="noStrike" dirty="0">
                <a:solidFill>
                  <a:srgbClr val="000000"/>
                </a:solidFill>
                <a:effectLst/>
                <a:latin typeface="Arial" panose="020B0604020202020204" pitchFamily="34" charset="0"/>
              </a:rPr>
              <a:t>EXE </a:t>
            </a:r>
            <a:r>
              <a:rPr lang="he-IL" sz="1800" b="0" i="0" u="none" strike="noStrike" dirty="0">
                <a:solidFill>
                  <a:srgbClr val="000000"/>
                </a:solidFill>
                <a:effectLst/>
                <a:latin typeface="Arial" panose="020B0604020202020204" pitchFamily="34" charset="0"/>
              </a:rPr>
              <a:t> ופשוט ממירים כל </a:t>
            </a:r>
            <a:r>
              <a:rPr lang="en-US" sz="1800" b="0" i="0" u="none" strike="noStrike" dirty="0">
                <a:solidFill>
                  <a:srgbClr val="000000"/>
                </a:solidFill>
                <a:effectLst/>
                <a:latin typeface="Arial" panose="020B0604020202020204" pitchFamily="34" charset="0"/>
              </a:rPr>
              <a:t>byte </a:t>
            </a:r>
            <a:r>
              <a:rPr lang="he-IL" sz="1800" b="0" i="0" u="none" strike="noStrike" dirty="0">
                <a:solidFill>
                  <a:srgbClr val="000000"/>
                </a:solidFill>
                <a:effectLst/>
                <a:latin typeface="Arial" panose="020B0604020202020204" pitchFamily="34" charset="0"/>
              </a:rPr>
              <a:t> בקובץ לכדי מספר בין 0 ל-255. בסופו של דבר קיבלנו מערך חד מימדי של פיקסלים ומה שנותר לעשות  זה להפוך אותו למערך דו-ממדי שיהווה את התמונה. אין איזו שיטה מוגדרת להמרה למערך דו מימדי.</a:t>
            </a:r>
            <a:endParaRPr lang="he-IL" dirty="0"/>
          </a:p>
        </p:txBody>
      </p:sp>
      <p:sp>
        <p:nvSpPr>
          <p:cNvPr id="4" name="Slide Number Placeholder 3"/>
          <p:cNvSpPr>
            <a:spLocks noGrp="1"/>
          </p:cNvSpPr>
          <p:nvPr>
            <p:ph type="sldNum" sz="quarter" idx="5"/>
          </p:nvPr>
        </p:nvSpPr>
        <p:spPr/>
        <p:txBody>
          <a:bodyPr/>
          <a:lstStyle/>
          <a:p>
            <a:fld id="{2C84AF58-CE63-4B5A-9F11-A1F672E0EB8C}" type="slidenum">
              <a:rPr lang="he-IL" smtClean="0"/>
              <a:t>2</a:t>
            </a:fld>
            <a:endParaRPr lang="he-IL"/>
          </a:p>
        </p:txBody>
      </p:sp>
    </p:spTree>
    <p:extLst>
      <p:ext uri="{BB962C8B-B14F-4D97-AF65-F5344CB8AC3E}">
        <p14:creationId xmlns:p14="http://schemas.microsoft.com/office/powerpoint/2010/main" val="52097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תומר</a:t>
            </a:r>
          </a:p>
          <a:p>
            <a:pPr algn="r" rtl="1"/>
            <a:endParaRPr lang="he-IL" dirty="0"/>
          </a:p>
        </p:txBody>
      </p:sp>
      <p:sp>
        <p:nvSpPr>
          <p:cNvPr id="4" name="Slide Number Placeholder 3"/>
          <p:cNvSpPr>
            <a:spLocks noGrp="1"/>
          </p:cNvSpPr>
          <p:nvPr>
            <p:ph type="sldNum" sz="quarter" idx="5"/>
          </p:nvPr>
        </p:nvSpPr>
        <p:spPr/>
        <p:txBody>
          <a:bodyPr/>
          <a:lstStyle/>
          <a:p>
            <a:fld id="{2C84AF58-CE63-4B5A-9F11-A1F672E0EB8C}" type="slidenum">
              <a:rPr lang="he-IL" smtClean="0"/>
              <a:t>3</a:t>
            </a:fld>
            <a:endParaRPr lang="he-IL"/>
          </a:p>
        </p:txBody>
      </p:sp>
    </p:spTree>
    <p:extLst>
      <p:ext uri="{BB962C8B-B14F-4D97-AF65-F5344CB8AC3E}">
        <p14:creationId xmlns:p14="http://schemas.microsoft.com/office/powerpoint/2010/main" val="73874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רועי</a:t>
            </a:r>
          </a:p>
          <a:p>
            <a:pPr algn="r" rtl="1"/>
            <a:r>
              <a:rPr lang="he-IL" dirty="0"/>
              <a:t>יש לציין בקצרה על </a:t>
            </a:r>
            <a:r>
              <a:rPr lang="en-US" dirty="0"/>
              <a:t>CNN</a:t>
            </a:r>
            <a:r>
              <a:rPr lang="he-IL" dirty="0"/>
              <a:t> ולהגיד שתכף נרחיב על כך.</a:t>
            </a:r>
          </a:p>
        </p:txBody>
      </p:sp>
      <p:sp>
        <p:nvSpPr>
          <p:cNvPr id="4" name="Slide Number Placeholder 3"/>
          <p:cNvSpPr>
            <a:spLocks noGrp="1"/>
          </p:cNvSpPr>
          <p:nvPr>
            <p:ph type="sldNum" sz="quarter" idx="5"/>
          </p:nvPr>
        </p:nvSpPr>
        <p:spPr/>
        <p:txBody>
          <a:bodyPr/>
          <a:lstStyle/>
          <a:p>
            <a:fld id="{2C84AF58-CE63-4B5A-9F11-A1F672E0EB8C}" type="slidenum">
              <a:rPr lang="he-IL" smtClean="0"/>
              <a:t>4</a:t>
            </a:fld>
            <a:endParaRPr lang="he-IL"/>
          </a:p>
        </p:txBody>
      </p:sp>
    </p:spTree>
    <p:extLst>
      <p:ext uri="{BB962C8B-B14F-4D97-AF65-F5344CB8AC3E}">
        <p14:creationId xmlns:p14="http://schemas.microsoft.com/office/powerpoint/2010/main" val="1730271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רועי</a:t>
            </a:r>
          </a:p>
          <a:p>
            <a:pPr algn="r" rtl="1"/>
            <a:endParaRPr lang="he-IL" dirty="0"/>
          </a:p>
          <a:p>
            <a:pPr algn="r" rtl="1"/>
            <a:endParaRPr lang="he-IL" dirty="0"/>
          </a:p>
          <a:p>
            <a:pPr algn="r" rtl="1"/>
            <a:r>
              <a:rPr lang="he-IL" b="1" dirty="0"/>
              <a:t>חשוב לדעת: </a:t>
            </a:r>
            <a:r>
              <a:rPr lang="he-IL" dirty="0"/>
              <a:t>למידה מונחית מתעסקת בנתינת </a:t>
            </a:r>
            <a:r>
              <a:rPr lang="he-IL" dirty="0" err="1"/>
              <a:t>לייבלים</a:t>
            </a:r>
            <a:r>
              <a:rPr lang="he-IL" dirty="0"/>
              <a:t> לכל אחד מהמשפחות שלנו (המהוות </a:t>
            </a:r>
            <a:r>
              <a:rPr lang="he-IL" dirty="0" err="1"/>
              <a:t>קלאסים</a:t>
            </a:r>
            <a:r>
              <a:rPr lang="he-IL" dirty="0"/>
              <a:t>).</a:t>
            </a:r>
          </a:p>
          <a:p>
            <a:pPr algn="r" rtl="1"/>
            <a:r>
              <a:rPr lang="he-IL" dirty="0"/>
              <a:t>בגדול:</a:t>
            </a:r>
          </a:p>
          <a:p>
            <a:pPr marL="171450" indent="-171450" algn="r" rtl="1">
              <a:buFontTx/>
              <a:buChar char="-"/>
            </a:pPr>
            <a:r>
              <a:rPr lang="he-IL" dirty="0"/>
              <a:t>מתייגים כל אחת מהתמונות למשפחה הנכונה שלה.</a:t>
            </a:r>
          </a:p>
          <a:p>
            <a:pPr marL="171450" indent="-171450" algn="r" rtl="1">
              <a:buFontTx/>
              <a:buChar char="-"/>
            </a:pPr>
            <a:r>
              <a:rPr lang="he-IL" dirty="0"/>
              <a:t>מכניסים תמונה למודל ומקבלים פלט -&gt; הסתברות להיות במשפחה מסוימת.</a:t>
            </a:r>
          </a:p>
          <a:p>
            <a:pPr marL="171450" indent="-171450" algn="r" rtl="1">
              <a:buFontTx/>
              <a:buChar char="-"/>
            </a:pPr>
            <a:r>
              <a:rPr lang="he-IL" dirty="0"/>
              <a:t>משווים את האחוזים אל מול התיוג האמיתי שבוצע קודם לכן וכך מסיקים אם תמונה סווגה נכון.</a:t>
            </a:r>
          </a:p>
          <a:p>
            <a:pPr marL="0" indent="0" algn="r" rtl="1">
              <a:buFontTx/>
              <a:buNone/>
            </a:pPr>
            <a:endParaRPr lang="he-IL" dirty="0"/>
          </a:p>
          <a:p>
            <a:pPr marL="0" indent="0" algn="r" rtl="1">
              <a:buFontTx/>
              <a:buNone/>
            </a:pPr>
            <a:r>
              <a:rPr lang="he-IL" dirty="0"/>
              <a:t>לדעת: הבדלים כלליים בין המודלים הפשוטים.</a:t>
            </a:r>
          </a:p>
        </p:txBody>
      </p:sp>
      <p:sp>
        <p:nvSpPr>
          <p:cNvPr id="4" name="Slide Number Placeholder 3"/>
          <p:cNvSpPr>
            <a:spLocks noGrp="1"/>
          </p:cNvSpPr>
          <p:nvPr>
            <p:ph type="sldNum" sz="quarter" idx="5"/>
          </p:nvPr>
        </p:nvSpPr>
        <p:spPr/>
        <p:txBody>
          <a:bodyPr/>
          <a:lstStyle/>
          <a:p>
            <a:fld id="{2C84AF58-CE63-4B5A-9F11-A1F672E0EB8C}" type="slidenum">
              <a:rPr lang="he-IL" smtClean="0"/>
              <a:t>5</a:t>
            </a:fld>
            <a:endParaRPr lang="he-IL"/>
          </a:p>
        </p:txBody>
      </p:sp>
    </p:spTree>
    <p:extLst>
      <p:ext uri="{BB962C8B-B14F-4D97-AF65-F5344CB8AC3E}">
        <p14:creationId xmlns:p14="http://schemas.microsoft.com/office/powerpoint/2010/main" val="190181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תומר</a:t>
            </a:r>
          </a:p>
          <a:p>
            <a:pPr algn="r" rtl="1"/>
            <a:r>
              <a:rPr lang="he-IL" dirty="0"/>
              <a:t>הבדלים בין עמוקה למכונה – עמוקה מתבססת על רשתות עצביות מלאכותיות ולמידת מאפיינים (האדם לא מספק למודל את המאפיינים הרלוונטיים, המודל מסיק אותם לבד).</a:t>
            </a:r>
          </a:p>
        </p:txBody>
      </p:sp>
      <p:sp>
        <p:nvSpPr>
          <p:cNvPr id="4" name="Slide Number Placeholder 3"/>
          <p:cNvSpPr>
            <a:spLocks noGrp="1"/>
          </p:cNvSpPr>
          <p:nvPr>
            <p:ph type="sldNum" sz="quarter" idx="5"/>
          </p:nvPr>
        </p:nvSpPr>
        <p:spPr/>
        <p:txBody>
          <a:bodyPr/>
          <a:lstStyle/>
          <a:p>
            <a:fld id="{2C84AF58-CE63-4B5A-9F11-A1F672E0EB8C}" type="slidenum">
              <a:rPr lang="he-IL" smtClean="0"/>
              <a:t>6</a:t>
            </a:fld>
            <a:endParaRPr lang="he-IL"/>
          </a:p>
        </p:txBody>
      </p:sp>
    </p:spTree>
    <p:extLst>
      <p:ext uri="{BB962C8B-B14F-4D97-AF65-F5344CB8AC3E}">
        <p14:creationId xmlns:p14="http://schemas.microsoft.com/office/powerpoint/2010/main" val="1857080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תומר</a:t>
            </a:r>
          </a:p>
          <a:p>
            <a:pPr marL="171450" indent="-171450" algn="r" rtl="1">
              <a:buFont typeface="Arial" panose="020B0604020202020204" pitchFamily="34" charset="0"/>
              <a:buChar char="•"/>
            </a:pPr>
            <a:r>
              <a:rPr lang="he-IL" dirty="0"/>
              <a:t>פילטר – לחדד שככל שיש יותר פילטרים ניתן לזהות יותר דפוסים בתמונה. </a:t>
            </a:r>
          </a:p>
          <a:p>
            <a:pPr marL="171450" indent="-171450" algn="r" rtl="1">
              <a:buFont typeface="Arial" panose="020B0604020202020204" pitchFamily="34" charset="0"/>
              <a:buChar char="•"/>
            </a:pPr>
            <a:r>
              <a:rPr lang="he-IL" dirty="0"/>
              <a:t>גודל פילטר – מאפשר לזהות דפוסים בגדלים שונים.</a:t>
            </a:r>
          </a:p>
          <a:p>
            <a:pPr marL="0" indent="0" algn="r" rtl="1">
              <a:buFont typeface="Arial" panose="020B0604020202020204" pitchFamily="34" charset="0"/>
              <a:buNone/>
            </a:pPr>
            <a:r>
              <a:rPr lang="he-IL" dirty="0"/>
              <a:t>בהמשך נראה איך זה בא לידי ביטוי בתוצאות.</a:t>
            </a:r>
          </a:p>
        </p:txBody>
      </p:sp>
      <p:sp>
        <p:nvSpPr>
          <p:cNvPr id="4" name="Slide Number Placeholder 3"/>
          <p:cNvSpPr>
            <a:spLocks noGrp="1"/>
          </p:cNvSpPr>
          <p:nvPr>
            <p:ph type="sldNum" sz="quarter" idx="5"/>
          </p:nvPr>
        </p:nvSpPr>
        <p:spPr/>
        <p:txBody>
          <a:bodyPr/>
          <a:lstStyle/>
          <a:p>
            <a:fld id="{2C84AF58-CE63-4B5A-9F11-A1F672E0EB8C}" type="slidenum">
              <a:rPr lang="he-IL" smtClean="0"/>
              <a:t>7</a:t>
            </a:fld>
            <a:endParaRPr lang="he-IL"/>
          </a:p>
        </p:txBody>
      </p:sp>
    </p:spTree>
    <p:extLst>
      <p:ext uri="{BB962C8B-B14F-4D97-AF65-F5344CB8AC3E}">
        <p14:creationId xmlns:p14="http://schemas.microsoft.com/office/powerpoint/2010/main" val="3789857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עדן</a:t>
            </a:r>
          </a:p>
          <a:p>
            <a:pPr algn="r" rtl="1"/>
            <a:endParaRPr lang="he-IL" b="1" dirty="0"/>
          </a:p>
          <a:p>
            <a:pPr algn="r" rtl="1"/>
            <a:r>
              <a:rPr lang="he-IL" b="1" dirty="0"/>
              <a:t>לפרט:</a:t>
            </a:r>
            <a:r>
              <a:rPr lang="he-IL" dirty="0"/>
              <a:t> חלוקה לגדלים, למה עשינו זאת ועל תהליך ה- </a:t>
            </a:r>
            <a:r>
              <a:rPr lang="en-US" dirty="0"/>
              <a:t>RESIZE</a:t>
            </a:r>
            <a:r>
              <a:rPr lang="he-IL" dirty="0"/>
              <a:t>. </a:t>
            </a:r>
          </a:p>
          <a:p>
            <a:pPr algn="r" rtl="1"/>
            <a:r>
              <a:rPr lang="en-US" b="1" dirty="0"/>
              <a:t>Resize</a:t>
            </a:r>
            <a:r>
              <a:rPr lang="he-IL" b="1" dirty="0"/>
              <a:t>:</a:t>
            </a:r>
            <a:r>
              <a:rPr lang="he-IL" dirty="0"/>
              <a:t> שינוי גודל התמונה מאפשר לשנות את גודלה מבלי לחתוך דבר ממנה. שינוי גודל התמונה משנה את הרזולוציה שלה. ולפיכך מספר הפיקסלים בה גדלים/קטנים.</a:t>
            </a:r>
          </a:p>
          <a:p>
            <a:pPr algn="r" rtl="1"/>
            <a:endParaRPr lang="he-IL" dirty="0"/>
          </a:p>
          <a:p>
            <a:pPr algn="r" rtl="1"/>
            <a:endParaRPr lang="he-IL" dirty="0"/>
          </a:p>
          <a:p>
            <a:pPr algn="r" rtl="1"/>
            <a:endParaRPr lang="he-IL" dirty="0"/>
          </a:p>
        </p:txBody>
      </p:sp>
      <p:sp>
        <p:nvSpPr>
          <p:cNvPr id="4" name="Slide Number Placeholder 3"/>
          <p:cNvSpPr>
            <a:spLocks noGrp="1"/>
          </p:cNvSpPr>
          <p:nvPr>
            <p:ph type="sldNum" sz="quarter" idx="5"/>
          </p:nvPr>
        </p:nvSpPr>
        <p:spPr/>
        <p:txBody>
          <a:bodyPr/>
          <a:lstStyle/>
          <a:p>
            <a:fld id="{2C84AF58-CE63-4B5A-9F11-A1F672E0EB8C}" type="slidenum">
              <a:rPr lang="he-IL" smtClean="0"/>
              <a:t>8</a:t>
            </a:fld>
            <a:endParaRPr lang="he-IL"/>
          </a:p>
        </p:txBody>
      </p:sp>
    </p:spTree>
    <p:extLst>
      <p:ext uri="{BB962C8B-B14F-4D97-AF65-F5344CB8AC3E}">
        <p14:creationId xmlns:p14="http://schemas.microsoft.com/office/powerpoint/2010/main" val="2733752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עדן</a:t>
            </a:r>
          </a:p>
          <a:p>
            <a:pPr algn="r" rtl="1"/>
            <a:endParaRPr lang="he-IL" b="1" dirty="0"/>
          </a:p>
          <a:p>
            <a:pPr algn="r" rtl="1"/>
            <a:r>
              <a:rPr lang="he-IL" b="1" dirty="0"/>
              <a:t>בניית המודלים: </a:t>
            </a:r>
            <a:r>
              <a:rPr lang="he-IL" dirty="0"/>
              <a:t>המודלים הפשוטים מהווים נקודות יחוס עבורנו.</a:t>
            </a:r>
          </a:p>
          <a:p>
            <a:pPr algn="r" rtl="1"/>
            <a:r>
              <a:rPr lang="he-IL" b="1" dirty="0"/>
              <a:t>אימון המודלים:</a:t>
            </a:r>
            <a:r>
              <a:rPr lang="he-IL" dirty="0"/>
              <a:t> להדגיש שבדיקת הנתונים מתבצעת על סדרת המבחן – בודקים נתונים שהמודלים לא ראו קודם לכן.</a:t>
            </a:r>
          </a:p>
          <a:p>
            <a:pPr marL="0" marR="0" lvl="0" indent="0" algn="r" defTabSz="914400" rtl="1" eaLnBrk="1" fontAlgn="auto" latinLnBrk="0" hangingPunct="1">
              <a:lnSpc>
                <a:spcPct val="100000"/>
              </a:lnSpc>
              <a:spcBef>
                <a:spcPts val="0"/>
              </a:spcBef>
              <a:spcAft>
                <a:spcPts val="0"/>
              </a:spcAft>
              <a:buClrTx/>
              <a:buSzTx/>
              <a:buFontTx/>
              <a:buNone/>
              <a:tabLst/>
              <a:defRPr/>
            </a:pPr>
            <a:r>
              <a:rPr lang="he-IL" b="1" dirty="0"/>
              <a:t>ניתוח תוצאות:</a:t>
            </a:r>
            <a:r>
              <a:rPr lang="he-IL" dirty="0"/>
              <a:t> להגיד שמבחינתנו תוצאה מהווה </a:t>
            </a:r>
            <a:r>
              <a:rPr lang="he-IL" b="1" dirty="0"/>
              <a:t>דיוק</a:t>
            </a:r>
            <a:r>
              <a:rPr lang="he-IL" dirty="0"/>
              <a:t> המודל.</a:t>
            </a:r>
          </a:p>
          <a:p>
            <a:pPr algn="r" rtl="1"/>
            <a:endParaRPr lang="he-IL" dirty="0"/>
          </a:p>
        </p:txBody>
      </p:sp>
      <p:sp>
        <p:nvSpPr>
          <p:cNvPr id="4" name="Slide Number Placeholder 3"/>
          <p:cNvSpPr>
            <a:spLocks noGrp="1"/>
          </p:cNvSpPr>
          <p:nvPr>
            <p:ph type="sldNum" sz="quarter" idx="5"/>
          </p:nvPr>
        </p:nvSpPr>
        <p:spPr/>
        <p:txBody>
          <a:bodyPr/>
          <a:lstStyle/>
          <a:p>
            <a:fld id="{2C84AF58-CE63-4B5A-9F11-A1F672E0EB8C}" type="slidenum">
              <a:rPr lang="he-IL" smtClean="0"/>
              <a:t>9</a:t>
            </a:fld>
            <a:endParaRPr lang="he-IL"/>
          </a:p>
        </p:txBody>
      </p:sp>
    </p:spTree>
    <p:extLst>
      <p:ext uri="{BB962C8B-B14F-4D97-AF65-F5344CB8AC3E}">
        <p14:creationId xmlns:p14="http://schemas.microsoft.com/office/powerpoint/2010/main" val="36759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951492-DE4F-4CD9-A31F-3E1DD746501E}" type="datetimeFigureOut">
              <a:rPr lang="he-IL" smtClean="0"/>
              <a:t>ב'.חשון.תשפ"ג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89464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ב'.חשון.תשפ"ג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3323602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ב'.חשון.תשפ"ג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73405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ב'.חשון.תשפ"ג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3911060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ב'.חשון.תשפ"ג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6256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ב'.חשון.תשפ"ג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2362416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51492-DE4F-4CD9-A31F-3E1DD746501E}" type="datetimeFigureOut">
              <a:rPr lang="he-IL" smtClean="0"/>
              <a:t>ב'.חשון.תשפ"ג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732399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51492-DE4F-4CD9-A31F-3E1DD746501E}" type="datetimeFigureOut">
              <a:rPr lang="he-IL" smtClean="0"/>
              <a:t>ב'.חשון.תשפ"ג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528888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51492-DE4F-4CD9-A31F-3E1DD746501E}" type="datetimeFigureOut">
              <a:rPr lang="he-IL" smtClean="0"/>
              <a:t>ב'.חשון.תשפ"ג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310733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51492-DE4F-4CD9-A31F-3E1DD746501E}" type="datetimeFigureOut">
              <a:rPr lang="he-IL" smtClean="0"/>
              <a:t>ב'.חשון.תשפ"ג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202876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951492-DE4F-4CD9-A31F-3E1DD746501E}" type="datetimeFigureOut">
              <a:rPr lang="he-IL" smtClean="0"/>
              <a:t>ב'.חשון.תשפ"ג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278383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951492-DE4F-4CD9-A31F-3E1DD746501E}" type="datetimeFigureOut">
              <a:rPr lang="he-IL" smtClean="0"/>
              <a:t>ב'.חשון.תשפ"ג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803004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951492-DE4F-4CD9-A31F-3E1DD746501E}" type="datetimeFigureOut">
              <a:rPr lang="he-IL" smtClean="0"/>
              <a:t>ב'.חשון.תשפ"ג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269851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951492-DE4F-4CD9-A31F-3E1DD746501E}" type="datetimeFigureOut">
              <a:rPr lang="he-IL" smtClean="0"/>
              <a:t>ב'.חשון.תשפ"ג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29665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951492-DE4F-4CD9-A31F-3E1DD746501E}" type="datetimeFigureOut">
              <a:rPr lang="he-IL" smtClean="0"/>
              <a:t>ב'.חשון.תשפ"ג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11436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951492-DE4F-4CD9-A31F-3E1DD746501E}" type="datetimeFigureOut">
              <a:rPr lang="he-IL" smtClean="0"/>
              <a:t>ב'.חשון.תשפ"ג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C753D54-CE60-4A09-8FBE-C8922DBBD14E}" type="slidenum">
              <a:rPr lang="he-IL" smtClean="0"/>
              <a:t>‹#›</a:t>
            </a:fld>
            <a:endParaRPr lang="he-IL"/>
          </a:p>
        </p:txBody>
      </p:sp>
    </p:spTree>
    <p:extLst>
      <p:ext uri="{BB962C8B-B14F-4D97-AF65-F5344CB8AC3E}">
        <p14:creationId xmlns:p14="http://schemas.microsoft.com/office/powerpoint/2010/main" val="80832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951492-DE4F-4CD9-A31F-3E1DD746501E}" type="datetimeFigureOut">
              <a:rPr lang="he-IL" smtClean="0"/>
              <a:t>ב'.חשון.תשפ"ג</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753D54-CE60-4A09-8FBE-C8922DBBD14E}" type="slidenum">
              <a:rPr lang="he-IL" smtClean="0"/>
              <a:t>‹#›</a:t>
            </a:fld>
            <a:endParaRPr lang="he-IL"/>
          </a:p>
        </p:txBody>
      </p:sp>
    </p:spTree>
    <p:extLst>
      <p:ext uri="{BB962C8B-B14F-4D97-AF65-F5344CB8AC3E}">
        <p14:creationId xmlns:p14="http://schemas.microsoft.com/office/powerpoint/2010/main" val="210265226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D718F0-7822-CABF-784E-FD010F76E1F9}"/>
              </a:ext>
            </a:extLst>
          </p:cNvPr>
          <p:cNvSpPr txBox="1"/>
          <p:nvPr/>
        </p:nvSpPr>
        <p:spPr>
          <a:xfrm>
            <a:off x="2589250" y="2954959"/>
            <a:ext cx="6103088" cy="474041"/>
          </a:xfrm>
          <a:prstGeom prst="rect">
            <a:avLst/>
          </a:prstGeom>
          <a:noFill/>
        </p:spPr>
        <p:txBody>
          <a:bodyPr wrap="square">
            <a:spAutoFit/>
          </a:bodyPr>
          <a:lstStyle/>
          <a:p>
            <a:pPr algn="ctr">
              <a:lnSpc>
                <a:spcPct val="115000"/>
              </a:lnSpc>
              <a:spcAft>
                <a:spcPts val="800"/>
              </a:spcAft>
            </a:pP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Deep Learning for Malware Classification</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1FA1888D-F152-6202-3B8D-0EA6D1D9ED2C}"/>
              </a:ext>
            </a:extLst>
          </p:cNvPr>
          <p:cNvSpPr txBox="1"/>
          <p:nvPr/>
        </p:nvSpPr>
        <p:spPr>
          <a:xfrm>
            <a:off x="4281226" y="3728923"/>
            <a:ext cx="2286000" cy="923330"/>
          </a:xfrm>
          <a:prstGeom prst="rect">
            <a:avLst/>
          </a:prstGeom>
          <a:noFill/>
        </p:spPr>
        <p:txBody>
          <a:bodyPr wrap="square" rtlCol="1">
            <a:spAutoFit/>
          </a:bodyPr>
          <a:lstStyle/>
          <a:p>
            <a:pPr lvl="1" algn="ctr"/>
            <a:r>
              <a:rPr lang="en-US" dirty="0"/>
              <a:t>Eden </a:t>
            </a:r>
            <a:r>
              <a:rPr lang="en-US" dirty="0" err="1"/>
              <a:t>Avitan</a:t>
            </a:r>
            <a:endParaRPr lang="en-US" dirty="0"/>
          </a:p>
          <a:p>
            <a:pPr lvl="1" algn="ctr"/>
            <a:r>
              <a:rPr lang="en-US" dirty="0" err="1"/>
              <a:t>Roey</a:t>
            </a:r>
            <a:r>
              <a:rPr lang="en-US" dirty="0"/>
              <a:t> </a:t>
            </a:r>
            <a:r>
              <a:rPr lang="en-US" dirty="0" err="1"/>
              <a:t>Asportas</a:t>
            </a:r>
            <a:endParaRPr lang="en-US" dirty="0"/>
          </a:p>
          <a:p>
            <a:pPr lvl="1" algn="ctr"/>
            <a:r>
              <a:rPr lang="en-US" dirty="0"/>
              <a:t>Tomer Efroni</a:t>
            </a:r>
            <a:endParaRPr lang="he-IL" dirty="0"/>
          </a:p>
        </p:txBody>
      </p:sp>
    </p:spTree>
    <p:extLst>
      <p:ext uri="{BB962C8B-B14F-4D97-AF65-F5344CB8AC3E}">
        <p14:creationId xmlns:p14="http://schemas.microsoft.com/office/powerpoint/2010/main" val="3940016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7B948E-6152-D2B0-0F4E-AABBD5149F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552" y="2479040"/>
            <a:ext cx="7870999" cy="4328160"/>
          </a:xfrm>
          <a:prstGeom prst="rect">
            <a:avLst/>
          </a:prstGeom>
          <a:noFill/>
          <a:ln>
            <a:noFill/>
          </a:ln>
        </p:spPr>
      </p:pic>
      <p:sp>
        <p:nvSpPr>
          <p:cNvPr id="5" name="TextBox 4">
            <a:extLst>
              <a:ext uri="{FF2B5EF4-FFF2-40B4-BE49-F238E27FC236}">
                <a16:creationId xmlns:a16="http://schemas.microsoft.com/office/drawing/2014/main" id="{4A87E90A-8610-868B-0996-09210631305F}"/>
              </a:ext>
            </a:extLst>
          </p:cNvPr>
          <p:cNvSpPr txBox="1"/>
          <p:nvPr/>
        </p:nvSpPr>
        <p:spPr>
          <a:xfrm>
            <a:off x="1479108" y="251528"/>
            <a:ext cx="6103088" cy="474041"/>
          </a:xfrm>
          <a:prstGeom prst="rect">
            <a:avLst/>
          </a:prstGeom>
          <a:noFill/>
        </p:spPr>
        <p:txBody>
          <a:bodyPr wrap="square">
            <a:spAutoFit/>
          </a:bodyPr>
          <a:lstStyle/>
          <a:p>
            <a:pPr algn="ctr">
              <a:lnSpc>
                <a:spcPct val="115000"/>
              </a:lnSpc>
              <a:spcAft>
                <a:spcPts val="800"/>
              </a:spcAft>
            </a:pP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K</a:t>
            </a: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Fold &amp; Data Stratify</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
        <p:nvSpPr>
          <p:cNvPr id="2" name="Content Placeholder 2">
            <a:extLst>
              <a:ext uri="{FF2B5EF4-FFF2-40B4-BE49-F238E27FC236}">
                <a16:creationId xmlns:a16="http://schemas.microsoft.com/office/drawing/2014/main" id="{21E8CF32-5618-0EC9-A3FF-0FF643E156DF}"/>
              </a:ext>
            </a:extLst>
          </p:cNvPr>
          <p:cNvSpPr txBox="1">
            <a:spLocks/>
          </p:cNvSpPr>
          <p:nvPr/>
        </p:nvSpPr>
        <p:spPr>
          <a:xfrm>
            <a:off x="1479108" y="897444"/>
            <a:ext cx="7872593" cy="16668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en-US" sz="1400" b="1" dirty="0">
                <a:solidFill>
                  <a:srgbClr val="000000"/>
                </a:solidFill>
                <a:latin typeface="Tahoma" panose="020B0604030504040204" pitchFamily="34" charset="0"/>
                <a:ea typeface="Tahoma" panose="020B0604030504040204" pitchFamily="34" charset="0"/>
                <a:cs typeface="Tahoma" panose="020B0604030504040204" pitchFamily="34" charset="0"/>
              </a:rPr>
              <a:t>Data Stratify</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זו</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טכניקה לחילוק הדאטה תוך כדי שמירה על הפרופורציות בין הקבוצות השונות בה בעת החלוקה.</a:t>
            </a:r>
            <a:endParaRPr lang="he-IL" sz="1400"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r" rtl="1">
              <a:lnSpc>
                <a:spcPct val="114000"/>
              </a:lnSpc>
              <a:buFont typeface="Wingdings" panose="05000000000000000000" pitchFamily="2" charset="2"/>
              <a:buChar char="Ø"/>
            </a:pPr>
            <a:r>
              <a:rPr lang="en-US" sz="1400" b="1" dirty="0">
                <a:solidFill>
                  <a:srgbClr val="000000"/>
                </a:solidFill>
                <a:latin typeface="Tahoma" panose="020B0604030504040204" pitchFamily="34" charset="0"/>
                <a:ea typeface="Tahoma" panose="020B0604030504040204" pitchFamily="34" charset="0"/>
                <a:cs typeface="Tahoma" panose="020B0604030504040204" pitchFamily="34" charset="0"/>
              </a:rPr>
              <a:t>K-Fold</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זו טכניקת ולידציה אשר בעזרתה אנחנו מחלקים את מאגר הנתונים שלנו ל-</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K</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חלקים, כאשר בכל פעם חלק אחד מהווה את סדרת המבחן ויתר החלקים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K-1</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חלקים) מהווים את סדרת האימון. תהליך זה חוזר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K</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פעמים כאשר בסופו נבצע ממוצע על התוצאות.</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26732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6799151" y="1287945"/>
            <a:ext cx="2559915" cy="604230"/>
          </a:xfrm>
        </p:spPr>
        <p:txBody>
          <a:bodyPr>
            <a:no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מודלים פשוטים</a:t>
            </a:r>
          </a:p>
          <a:p>
            <a:pPr marL="0" indent="0" algn="r" rtl="1">
              <a:lnSpc>
                <a:spcPct val="114000"/>
              </a:lnSpc>
              <a:buNone/>
            </a:pP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	</a:t>
            </a:r>
            <a:br>
              <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55B385B-44B4-1B3A-6D70-CCD895113A19}"/>
              </a:ext>
            </a:extLst>
          </p:cNvPr>
          <p:cNvSpPr txBox="1"/>
          <p:nvPr/>
        </p:nvSpPr>
        <p:spPr>
          <a:xfrm>
            <a:off x="2190308" y="44139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ניתוח ועיבוד תוצאות</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Table 5">
            <a:extLst>
              <a:ext uri="{FF2B5EF4-FFF2-40B4-BE49-F238E27FC236}">
                <a16:creationId xmlns:a16="http://schemas.microsoft.com/office/drawing/2014/main" id="{42788705-89AE-2A9A-233F-E1166EED1356}"/>
              </a:ext>
            </a:extLst>
          </p:cNvPr>
          <p:cNvGraphicFramePr>
            <a:graphicFrameLocks noGrp="1"/>
          </p:cNvGraphicFramePr>
          <p:nvPr>
            <p:extLst>
              <p:ext uri="{D42A27DB-BD31-4B8C-83A1-F6EECF244321}">
                <p14:modId xmlns:p14="http://schemas.microsoft.com/office/powerpoint/2010/main" val="1726957988"/>
              </p:ext>
            </p:extLst>
          </p:nvPr>
        </p:nvGraphicFramePr>
        <p:xfrm>
          <a:off x="764770" y="2196120"/>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1485918009"/>
                    </a:ext>
                  </a:extLst>
                </a:gridCol>
                <a:gridCol w="981075">
                  <a:extLst>
                    <a:ext uri="{9D8B030D-6E8A-4147-A177-3AD203B41FA5}">
                      <a16:colId xmlns:a16="http://schemas.microsoft.com/office/drawing/2014/main" val="3907725635"/>
                    </a:ext>
                  </a:extLst>
                </a:gridCol>
                <a:gridCol w="1095375">
                  <a:extLst>
                    <a:ext uri="{9D8B030D-6E8A-4147-A177-3AD203B41FA5}">
                      <a16:colId xmlns:a16="http://schemas.microsoft.com/office/drawing/2014/main" val="43098704"/>
                    </a:ext>
                  </a:extLst>
                </a:gridCol>
                <a:gridCol w="1038225">
                  <a:extLst>
                    <a:ext uri="{9D8B030D-6E8A-4147-A177-3AD203B41FA5}">
                      <a16:colId xmlns:a16="http://schemas.microsoft.com/office/drawing/2014/main" val="3251510408"/>
                    </a:ext>
                  </a:extLst>
                </a:gridCol>
                <a:gridCol w="1114425">
                  <a:extLst>
                    <a:ext uri="{9D8B030D-6E8A-4147-A177-3AD203B41FA5}">
                      <a16:colId xmlns:a16="http://schemas.microsoft.com/office/drawing/2014/main" val="1767732398"/>
                    </a:ext>
                  </a:extLst>
                </a:gridCol>
              </a:tblGrid>
              <a:tr h="190500">
                <a:tc gridSpan="5">
                  <a:txBody>
                    <a:bodyPr/>
                    <a:lstStyle/>
                    <a:p>
                      <a:pPr algn="ctr" fontAlgn="b"/>
                      <a:r>
                        <a:rPr lang="en-US" sz="1200" u="none" strike="noStrike" dirty="0">
                          <a:effectLst/>
                        </a:rPr>
                        <a:t>GNB</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56708813"/>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721760023"/>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95.258</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95.678</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15933429"/>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3</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96.467</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97.111</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552585842"/>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3</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96.887</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97.634</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045533222"/>
                  </a:ext>
                </a:extLst>
              </a:tr>
            </a:tbl>
          </a:graphicData>
        </a:graphic>
      </p:graphicFrame>
      <p:grpSp>
        <p:nvGrpSpPr>
          <p:cNvPr id="34" name="Group 33">
            <a:extLst>
              <a:ext uri="{FF2B5EF4-FFF2-40B4-BE49-F238E27FC236}">
                <a16:creationId xmlns:a16="http://schemas.microsoft.com/office/drawing/2014/main" id="{219DBBAB-3F12-E082-C34A-5792E30CEE2C}"/>
              </a:ext>
            </a:extLst>
          </p:cNvPr>
          <p:cNvGrpSpPr/>
          <p:nvPr/>
        </p:nvGrpSpPr>
        <p:grpSpPr>
          <a:xfrm>
            <a:off x="5880587" y="2508221"/>
            <a:ext cx="442086" cy="442086"/>
            <a:chOff x="5880587" y="2508221"/>
            <a:chExt cx="442086" cy="442086"/>
          </a:xfrm>
        </p:grpSpPr>
        <p:sp>
          <p:nvSpPr>
            <p:cNvPr id="4" name="Freeform: Shape 3">
              <a:extLst>
                <a:ext uri="{FF2B5EF4-FFF2-40B4-BE49-F238E27FC236}">
                  <a16:creationId xmlns:a16="http://schemas.microsoft.com/office/drawing/2014/main" id="{C3738655-70D8-1F61-AE3F-4656D894BEC5}"/>
                </a:ext>
              </a:extLst>
            </p:cNvPr>
            <p:cNvSpPr/>
            <p:nvPr/>
          </p:nvSpPr>
          <p:spPr>
            <a:xfrm>
              <a:off x="5880587" y="2508221"/>
              <a:ext cx="442086" cy="442086"/>
            </a:xfrm>
            <a:custGeom>
              <a:avLst/>
              <a:gdLst>
                <a:gd name="connsiteX0" fmla="*/ 221043 w 442086"/>
                <a:gd name="connsiteY0" fmla="*/ 0 h 442086"/>
                <a:gd name="connsiteX1" fmla="*/ 0 w 442086"/>
                <a:gd name="connsiteY1" fmla="*/ 221043 h 442086"/>
                <a:gd name="connsiteX2" fmla="*/ 221043 w 442086"/>
                <a:gd name="connsiteY2" fmla="*/ 442086 h 442086"/>
                <a:gd name="connsiteX3" fmla="*/ 442086 w 442086"/>
                <a:gd name="connsiteY3" fmla="*/ 221043 h 442086"/>
                <a:gd name="connsiteX4" fmla="*/ 221043 w 442086"/>
                <a:gd name="connsiteY4" fmla="*/ 0 h 442086"/>
                <a:gd name="connsiteX5" fmla="*/ 221043 w 442086"/>
                <a:gd name="connsiteY5" fmla="*/ 430453 h 442086"/>
                <a:gd name="connsiteX6" fmla="*/ 11634 w 442086"/>
                <a:gd name="connsiteY6" fmla="*/ 221043 h 442086"/>
                <a:gd name="connsiteX7" fmla="*/ 221043 w 442086"/>
                <a:gd name="connsiteY7" fmla="*/ 11634 h 442086"/>
                <a:gd name="connsiteX8" fmla="*/ 430453 w 442086"/>
                <a:gd name="connsiteY8" fmla="*/ 221043 h 442086"/>
                <a:gd name="connsiteX9" fmla="*/ 221043 w 442086"/>
                <a:gd name="connsiteY9" fmla="*/ 430453 h 442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086" h="442086">
                  <a:moveTo>
                    <a:pt x="221043" y="0"/>
                  </a:moveTo>
                  <a:cubicBezTo>
                    <a:pt x="98888" y="0"/>
                    <a:pt x="0" y="98888"/>
                    <a:pt x="0" y="221043"/>
                  </a:cubicBezTo>
                  <a:cubicBezTo>
                    <a:pt x="0" y="343199"/>
                    <a:pt x="98888" y="442086"/>
                    <a:pt x="221043" y="442086"/>
                  </a:cubicBezTo>
                  <a:cubicBezTo>
                    <a:pt x="343199" y="442086"/>
                    <a:pt x="442086" y="343199"/>
                    <a:pt x="442086" y="221043"/>
                  </a:cubicBezTo>
                  <a:cubicBezTo>
                    <a:pt x="442086" y="98888"/>
                    <a:pt x="343199" y="0"/>
                    <a:pt x="221043" y="0"/>
                  </a:cubicBezTo>
                  <a:close/>
                  <a:moveTo>
                    <a:pt x="221043" y="430453"/>
                  </a:moveTo>
                  <a:cubicBezTo>
                    <a:pt x="105286" y="430453"/>
                    <a:pt x="11634" y="336800"/>
                    <a:pt x="11634" y="221043"/>
                  </a:cubicBezTo>
                  <a:cubicBezTo>
                    <a:pt x="11634" y="105286"/>
                    <a:pt x="105286" y="11634"/>
                    <a:pt x="221043" y="11634"/>
                  </a:cubicBezTo>
                  <a:cubicBezTo>
                    <a:pt x="336800" y="11634"/>
                    <a:pt x="430453" y="105286"/>
                    <a:pt x="430453" y="221043"/>
                  </a:cubicBezTo>
                  <a:cubicBezTo>
                    <a:pt x="430453" y="336800"/>
                    <a:pt x="336800" y="430453"/>
                    <a:pt x="221043" y="430453"/>
                  </a:cubicBezTo>
                  <a:close/>
                </a:path>
              </a:pathLst>
            </a:custGeom>
            <a:solidFill>
              <a:srgbClr val="000000"/>
            </a:solidFill>
            <a:ln w="5755" cap="flat">
              <a:noFill/>
              <a:prstDash val="solid"/>
              <a:miter/>
            </a:ln>
          </p:spPr>
          <p:txBody>
            <a:bodyPr rtlCol="1" anchor="ctr"/>
            <a:lstStyle/>
            <a:p>
              <a:endParaRPr lang="he-IL"/>
            </a:p>
          </p:txBody>
        </p:sp>
        <p:sp>
          <p:nvSpPr>
            <p:cNvPr id="7" name="Freeform: Shape 6">
              <a:extLst>
                <a:ext uri="{FF2B5EF4-FFF2-40B4-BE49-F238E27FC236}">
                  <a16:creationId xmlns:a16="http://schemas.microsoft.com/office/drawing/2014/main" id="{F1F985D5-1CB3-A72D-191B-03B044DDDF4B}"/>
                </a:ext>
              </a:extLst>
            </p:cNvPr>
            <p:cNvSpPr/>
            <p:nvPr/>
          </p:nvSpPr>
          <p:spPr>
            <a:xfrm>
              <a:off x="5987185" y="2810673"/>
              <a:ext cx="229065" cy="63874"/>
            </a:xfrm>
            <a:custGeom>
              <a:avLst/>
              <a:gdLst>
                <a:gd name="connsiteX0" fmla="*/ 218568 w 229065"/>
                <a:gd name="connsiteY0" fmla="*/ 2354 h 63874"/>
                <a:gd name="connsiteX1" fmla="*/ 31263 w 229065"/>
                <a:gd name="connsiteY1" fmla="*/ 23295 h 63874"/>
                <a:gd name="connsiteX2" fmla="*/ 10322 w 229065"/>
                <a:gd name="connsiteY2" fmla="*/ 2354 h 63874"/>
                <a:gd name="connsiteX3" fmla="*/ 2178 w 229065"/>
                <a:gd name="connsiteY3" fmla="*/ 1191 h 63874"/>
                <a:gd name="connsiteX4" fmla="*/ 1015 w 229065"/>
                <a:gd name="connsiteY4" fmla="*/ 9335 h 63874"/>
                <a:gd name="connsiteX5" fmla="*/ 205189 w 229065"/>
                <a:gd name="connsiteY5" fmla="*/ 32021 h 63874"/>
                <a:gd name="connsiteX6" fmla="*/ 227875 w 229065"/>
                <a:gd name="connsiteY6" fmla="*/ 9335 h 63874"/>
                <a:gd name="connsiteX7" fmla="*/ 226711 w 229065"/>
                <a:gd name="connsiteY7" fmla="*/ 1191 h 63874"/>
                <a:gd name="connsiteX8" fmla="*/ 218568 w 229065"/>
                <a:gd name="connsiteY8" fmla="*/ 2354 h 63874"/>
                <a:gd name="connsiteX9" fmla="*/ 218568 w 229065"/>
                <a:gd name="connsiteY9" fmla="*/ 2354 h 63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065" h="63874">
                  <a:moveTo>
                    <a:pt x="218568" y="2354"/>
                  </a:moveTo>
                  <a:cubicBezTo>
                    <a:pt x="172614" y="59942"/>
                    <a:pt x="88850" y="69249"/>
                    <a:pt x="31263" y="23295"/>
                  </a:cubicBezTo>
                  <a:cubicBezTo>
                    <a:pt x="23701" y="16897"/>
                    <a:pt x="16720" y="9916"/>
                    <a:pt x="10322" y="2354"/>
                  </a:cubicBezTo>
                  <a:cubicBezTo>
                    <a:pt x="8577" y="28"/>
                    <a:pt x="4505" y="-554"/>
                    <a:pt x="2178" y="1191"/>
                  </a:cubicBezTo>
                  <a:cubicBezTo>
                    <a:pt x="-149" y="2936"/>
                    <a:pt x="-730" y="7008"/>
                    <a:pt x="1015" y="9335"/>
                  </a:cubicBezTo>
                  <a:cubicBezTo>
                    <a:pt x="51040" y="72157"/>
                    <a:pt x="142366" y="82046"/>
                    <a:pt x="205189" y="32021"/>
                  </a:cubicBezTo>
                  <a:cubicBezTo>
                    <a:pt x="213333" y="25040"/>
                    <a:pt x="220895" y="17478"/>
                    <a:pt x="227875" y="9335"/>
                  </a:cubicBezTo>
                  <a:cubicBezTo>
                    <a:pt x="229620" y="7008"/>
                    <a:pt x="229620" y="2936"/>
                    <a:pt x="226711" y="1191"/>
                  </a:cubicBezTo>
                  <a:cubicBezTo>
                    <a:pt x="223803" y="-554"/>
                    <a:pt x="220895" y="-554"/>
                    <a:pt x="218568" y="2354"/>
                  </a:cubicBezTo>
                  <a:lnTo>
                    <a:pt x="218568" y="2354"/>
                  </a:lnTo>
                  <a:close/>
                </a:path>
              </a:pathLst>
            </a:custGeom>
            <a:solidFill>
              <a:srgbClr val="000000"/>
            </a:solidFill>
            <a:ln w="5755" cap="flat">
              <a:noFill/>
              <a:prstDash val="solid"/>
              <a:miter/>
            </a:ln>
          </p:spPr>
          <p:txBody>
            <a:bodyPr rtlCol="1" anchor="ctr"/>
            <a:lstStyle/>
            <a:p>
              <a:endParaRPr lang="he-IL"/>
            </a:p>
          </p:txBody>
        </p:sp>
        <p:sp>
          <p:nvSpPr>
            <p:cNvPr id="8" name="Freeform: Shape 7">
              <a:extLst>
                <a:ext uri="{FF2B5EF4-FFF2-40B4-BE49-F238E27FC236}">
                  <a16:creationId xmlns:a16="http://schemas.microsoft.com/office/drawing/2014/main" id="{8A0AA39F-59E2-C752-86E3-55B9E7A5A018}"/>
                </a:ext>
              </a:extLst>
            </p:cNvPr>
            <p:cNvSpPr/>
            <p:nvPr/>
          </p:nvSpPr>
          <p:spPr>
            <a:xfrm>
              <a:off x="5973658" y="2659461"/>
              <a:ext cx="69803" cy="69803"/>
            </a:xfrm>
            <a:custGeom>
              <a:avLst/>
              <a:gdLst>
                <a:gd name="connsiteX0" fmla="*/ 69803 w 69803"/>
                <a:gd name="connsiteY0" fmla="*/ 34902 h 69803"/>
                <a:gd name="connsiteX1" fmla="*/ 34902 w 69803"/>
                <a:gd name="connsiteY1" fmla="*/ 0 h 69803"/>
                <a:gd name="connsiteX2" fmla="*/ 0 w 69803"/>
                <a:gd name="connsiteY2" fmla="*/ 34902 h 69803"/>
                <a:gd name="connsiteX3" fmla="*/ 34902 w 69803"/>
                <a:gd name="connsiteY3" fmla="*/ 69803 h 69803"/>
                <a:gd name="connsiteX4" fmla="*/ 69803 w 69803"/>
                <a:gd name="connsiteY4" fmla="*/ 34902 h 69803"/>
                <a:gd name="connsiteX5" fmla="*/ 11634 w 69803"/>
                <a:gd name="connsiteY5" fmla="*/ 34902 h 69803"/>
                <a:gd name="connsiteX6" fmla="*/ 34902 w 69803"/>
                <a:gd name="connsiteY6" fmla="*/ 11634 h 69803"/>
                <a:gd name="connsiteX7" fmla="*/ 58169 w 69803"/>
                <a:gd name="connsiteY7" fmla="*/ 34902 h 69803"/>
                <a:gd name="connsiteX8" fmla="*/ 34902 w 69803"/>
                <a:gd name="connsiteY8" fmla="*/ 58169 h 69803"/>
                <a:gd name="connsiteX9" fmla="*/ 11634 w 69803"/>
                <a:gd name="connsiteY9" fmla="*/ 34902 h 6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803" h="69803">
                  <a:moveTo>
                    <a:pt x="69803" y="34902"/>
                  </a:moveTo>
                  <a:cubicBezTo>
                    <a:pt x="69803" y="15706"/>
                    <a:pt x="54097" y="0"/>
                    <a:pt x="34902" y="0"/>
                  </a:cubicBezTo>
                  <a:cubicBezTo>
                    <a:pt x="15706" y="0"/>
                    <a:pt x="0" y="15706"/>
                    <a:pt x="0" y="34902"/>
                  </a:cubicBezTo>
                  <a:cubicBezTo>
                    <a:pt x="0" y="54097"/>
                    <a:pt x="15706" y="69803"/>
                    <a:pt x="34902" y="69803"/>
                  </a:cubicBezTo>
                  <a:cubicBezTo>
                    <a:pt x="54097" y="69803"/>
                    <a:pt x="69803" y="54097"/>
                    <a:pt x="69803" y="34902"/>
                  </a:cubicBezTo>
                  <a:close/>
                  <a:moveTo>
                    <a:pt x="11634" y="34902"/>
                  </a:moveTo>
                  <a:cubicBezTo>
                    <a:pt x="11634" y="22104"/>
                    <a:pt x="22104" y="11634"/>
                    <a:pt x="34902" y="11634"/>
                  </a:cubicBezTo>
                  <a:cubicBezTo>
                    <a:pt x="47699" y="11634"/>
                    <a:pt x="58169" y="22104"/>
                    <a:pt x="58169" y="34902"/>
                  </a:cubicBezTo>
                  <a:cubicBezTo>
                    <a:pt x="58169" y="47699"/>
                    <a:pt x="47699" y="58169"/>
                    <a:pt x="34902" y="58169"/>
                  </a:cubicBezTo>
                  <a:cubicBezTo>
                    <a:pt x="22104" y="58169"/>
                    <a:pt x="11634" y="47699"/>
                    <a:pt x="11634" y="34902"/>
                  </a:cubicBezTo>
                  <a:close/>
                </a:path>
              </a:pathLst>
            </a:custGeom>
            <a:solidFill>
              <a:srgbClr val="000000"/>
            </a:solidFill>
            <a:ln w="5755" cap="flat">
              <a:noFill/>
              <a:prstDash val="solid"/>
              <a:miter/>
            </a:ln>
          </p:spPr>
          <p:txBody>
            <a:bodyPr rtlCol="1" anchor="ctr"/>
            <a:lstStyle/>
            <a:p>
              <a:endParaRPr lang="he-IL"/>
            </a:p>
          </p:txBody>
        </p:sp>
        <p:sp>
          <p:nvSpPr>
            <p:cNvPr id="9" name="Freeform: Shape 8">
              <a:extLst>
                <a:ext uri="{FF2B5EF4-FFF2-40B4-BE49-F238E27FC236}">
                  <a16:creationId xmlns:a16="http://schemas.microsoft.com/office/drawing/2014/main" id="{403360F2-6B17-2A95-E1DA-5A82042C6B7B}"/>
                </a:ext>
              </a:extLst>
            </p:cNvPr>
            <p:cNvSpPr/>
            <p:nvPr/>
          </p:nvSpPr>
          <p:spPr>
            <a:xfrm>
              <a:off x="6159799" y="2659461"/>
              <a:ext cx="69803" cy="69803"/>
            </a:xfrm>
            <a:custGeom>
              <a:avLst/>
              <a:gdLst>
                <a:gd name="connsiteX0" fmla="*/ 34902 w 69803"/>
                <a:gd name="connsiteY0" fmla="*/ 0 h 69803"/>
                <a:gd name="connsiteX1" fmla="*/ 0 w 69803"/>
                <a:gd name="connsiteY1" fmla="*/ 34902 h 69803"/>
                <a:gd name="connsiteX2" fmla="*/ 34902 w 69803"/>
                <a:gd name="connsiteY2" fmla="*/ 69803 h 69803"/>
                <a:gd name="connsiteX3" fmla="*/ 69803 w 69803"/>
                <a:gd name="connsiteY3" fmla="*/ 34902 h 69803"/>
                <a:gd name="connsiteX4" fmla="*/ 34902 w 69803"/>
                <a:gd name="connsiteY4" fmla="*/ 0 h 69803"/>
                <a:gd name="connsiteX5" fmla="*/ 34902 w 69803"/>
                <a:gd name="connsiteY5" fmla="*/ 58169 h 69803"/>
                <a:gd name="connsiteX6" fmla="*/ 11634 w 69803"/>
                <a:gd name="connsiteY6" fmla="*/ 34902 h 69803"/>
                <a:gd name="connsiteX7" fmla="*/ 34902 w 69803"/>
                <a:gd name="connsiteY7" fmla="*/ 11634 h 69803"/>
                <a:gd name="connsiteX8" fmla="*/ 58169 w 69803"/>
                <a:gd name="connsiteY8" fmla="*/ 34902 h 69803"/>
                <a:gd name="connsiteX9" fmla="*/ 34902 w 69803"/>
                <a:gd name="connsiteY9" fmla="*/ 58169 h 69803"/>
                <a:gd name="connsiteX10" fmla="*/ 34902 w 69803"/>
                <a:gd name="connsiteY10" fmla="*/ 58169 h 69803"/>
                <a:gd name="connsiteX11" fmla="*/ 34902 w 69803"/>
                <a:gd name="connsiteY11" fmla="*/ 58169 h 6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803" h="69803">
                  <a:moveTo>
                    <a:pt x="34902" y="0"/>
                  </a:moveTo>
                  <a:cubicBezTo>
                    <a:pt x="15706" y="0"/>
                    <a:pt x="0" y="15706"/>
                    <a:pt x="0" y="34902"/>
                  </a:cubicBezTo>
                  <a:cubicBezTo>
                    <a:pt x="0" y="54097"/>
                    <a:pt x="15706" y="69803"/>
                    <a:pt x="34902" y="69803"/>
                  </a:cubicBezTo>
                  <a:cubicBezTo>
                    <a:pt x="54097" y="69803"/>
                    <a:pt x="69803" y="54097"/>
                    <a:pt x="69803" y="34902"/>
                  </a:cubicBezTo>
                  <a:cubicBezTo>
                    <a:pt x="69803" y="15706"/>
                    <a:pt x="54097" y="0"/>
                    <a:pt x="34902" y="0"/>
                  </a:cubicBezTo>
                  <a:close/>
                  <a:moveTo>
                    <a:pt x="34902" y="58169"/>
                  </a:moveTo>
                  <a:cubicBezTo>
                    <a:pt x="22104" y="58169"/>
                    <a:pt x="11634" y="47699"/>
                    <a:pt x="11634" y="34902"/>
                  </a:cubicBezTo>
                  <a:cubicBezTo>
                    <a:pt x="11634" y="22104"/>
                    <a:pt x="22104" y="11634"/>
                    <a:pt x="34902" y="11634"/>
                  </a:cubicBezTo>
                  <a:cubicBezTo>
                    <a:pt x="47699" y="11634"/>
                    <a:pt x="58169" y="22104"/>
                    <a:pt x="58169" y="34902"/>
                  </a:cubicBezTo>
                  <a:cubicBezTo>
                    <a:pt x="58169" y="47699"/>
                    <a:pt x="47699" y="58169"/>
                    <a:pt x="34902" y="58169"/>
                  </a:cubicBezTo>
                  <a:cubicBezTo>
                    <a:pt x="34902" y="58169"/>
                    <a:pt x="34902" y="58169"/>
                    <a:pt x="34902" y="58169"/>
                  </a:cubicBezTo>
                  <a:lnTo>
                    <a:pt x="34902" y="58169"/>
                  </a:lnTo>
                  <a:close/>
                </a:path>
              </a:pathLst>
            </a:custGeom>
            <a:solidFill>
              <a:srgbClr val="000000"/>
            </a:solidFill>
            <a:ln w="5755" cap="flat">
              <a:noFill/>
              <a:prstDash val="solid"/>
              <a:miter/>
            </a:ln>
          </p:spPr>
          <p:txBody>
            <a:bodyPr rtlCol="1" anchor="ctr"/>
            <a:lstStyle/>
            <a:p>
              <a:endParaRPr lang="he-IL"/>
            </a:p>
          </p:txBody>
        </p:sp>
      </p:grpSp>
      <p:graphicFrame>
        <p:nvGraphicFramePr>
          <p:cNvPr id="22" name="Table 21">
            <a:extLst>
              <a:ext uri="{FF2B5EF4-FFF2-40B4-BE49-F238E27FC236}">
                <a16:creationId xmlns:a16="http://schemas.microsoft.com/office/drawing/2014/main" id="{E830755F-BF7C-F0C0-6552-FD551C44574A}"/>
              </a:ext>
            </a:extLst>
          </p:cNvPr>
          <p:cNvGraphicFramePr>
            <a:graphicFrameLocks noGrp="1"/>
          </p:cNvGraphicFramePr>
          <p:nvPr>
            <p:extLst>
              <p:ext uri="{D42A27DB-BD31-4B8C-83A1-F6EECF244321}">
                <p14:modId xmlns:p14="http://schemas.microsoft.com/office/powerpoint/2010/main" val="317287280"/>
              </p:ext>
            </p:extLst>
          </p:nvPr>
        </p:nvGraphicFramePr>
        <p:xfrm>
          <a:off x="764770" y="3263081"/>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3908902044"/>
                    </a:ext>
                  </a:extLst>
                </a:gridCol>
                <a:gridCol w="981075">
                  <a:extLst>
                    <a:ext uri="{9D8B030D-6E8A-4147-A177-3AD203B41FA5}">
                      <a16:colId xmlns:a16="http://schemas.microsoft.com/office/drawing/2014/main" val="113855196"/>
                    </a:ext>
                  </a:extLst>
                </a:gridCol>
                <a:gridCol w="1095375">
                  <a:extLst>
                    <a:ext uri="{9D8B030D-6E8A-4147-A177-3AD203B41FA5}">
                      <a16:colId xmlns:a16="http://schemas.microsoft.com/office/drawing/2014/main" val="2694092827"/>
                    </a:ext>
                  </a:extLst>
                </a:gridCol>
                <a:gridCol w="1038225">
                  <a:extLst>
                    <a:ext uri="{9D8B030D-6E8A-4147-A177-3AD203B41FA5}">
                      <a16:colId xmlns:a16="http://schemas.microsoft.com/office/drawing/2014/main" val="4252541475"/>
                    </a:ext>
                  </a:extLst>
                </a:gridCol>
                <a:gridCol w="1114425">
                  <a:extLst>
                    <a:ext uri="{9D8B030D-6E8A-4147-A177-3AD203B41FA5}">
                      <a16:colId xmlns:a16="http://schemas.microsoft.com/office/drawing/2014/main" val="683065479"/>
                    </a:ext>
                  </a:extLst>
                </a:gridCol>
              </a:tblGrid>
              <a:tr h="190500">
                <a:tc gridSpan="5">
                  <a:txBody>
                    <a:bodyPr/>
                    <a:lstStyle/>
                    <a:p>
                      <a:pPr algn="ctr" fontAlgn="b"/>
                      <a:r>
                        <a:rPr lang="en-US" sz="1200" u="none" strike="noStrike" dirty="0">
                          <a:effectLst/>
                        </a:rPr>
                        <a:t>LDA</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35533275"/>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72275158"/>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6</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97.009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99.15</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17418484"/>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97.347</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6461689"/>
                  </a:ext>
                </a:extLst>
              </a:tr>
              <a:tr h="190500">
                <a:tc>
                  <a:txBody>
                    <a:bodyPr/>
                    <a:lstStyle/>
                    <a:p>
                      <a:pPr algn="ctr" fontAlgn="b"/>
                      <a:r>
                        <a:rPr lang="en-US" sz="1200" u="none" strike="noStrike" dirty="0">
                          <a:effectLst/>
                        </a:rPr>
                        <a:t>128x128</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3</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70.73</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dirty="0">
                          <a:effectLst/>
                        </a:rPr>
                        <a:t>ALL</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651423556"/>
                  </a:ext>
                </a:extLst>
              </a:tr>
            </a:tbl>
          </a:graphicData>
        </a:graphic>
      </p:graphicFrame>
      <p:graphicFrame>
        <p:nvGraphicFramePr>
          <p:cNvPr id="23" name="Table 22">
            <a:extLst>
              <a:ext uri="{FF2B5EF4-FFF2-40B4-BE49-F238E27FC236}">
                <a16:creationId xmlns:a16="http://schemas.microsoft.com/office/drawing/2014/main" id="{8B7C8D46-7A6D-3336-E6DF-810A62C7A99E}"/>
              </a:ext>
            </a:extLst>
          </p:cNvPr>
          <p:cNvGraphicFramePr>
            <a:graphicFrameLocks noGrp="1"/>
          </p:cNvGraphicFramePr>
          <p:nvPr>
            <p:extLst>
              <p:ext uri="{D42A27DB-BD31-4B8C-83A1-F6EECF244321}">
                <p14:modId xmlns:p14="http://schemas.microsoft.com/office/powerpoint/2010/main" val="1398480862"/>
              </p:ext>
            </p:extLst>
          </p:nvPr>
        </p:nvGraphicFramePr>
        <p:xfrm>
          <a:off x="764770" y="4323704"/>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3152108360"/>
                    </a:ext>
                  </a:extLst>
                </a:gridCol>
                <a:gridCol w="981075">
                  <a:extLst>
                    <a:ext uri="{9D8B030D-6E8A-4147-A177-3AD203B41FA5}">
                      <a16:colId xmlns:a16="http://schemas.microsoft.com/office/drawing/2014/main" val="3001326710"/>
                    </a:ext>
                  </a:extLst>
                </a:gridCol>
                <a:gridCol w="1095375">
                  <a:extLst>
                    <a:ext uri="{9D8B030D-6E8A-4147-A177-3AD203B41FA5}">
                      <a16:colId xmlns:a16="http://schemas.microsoft.com/office/drawing/2014/main" val="1500555627"/>
                    </a:ext>
                  </a:extLst>
                </a:gridCol>
                <a:gridCol w="1038225">
                  <a:extLst>
                    <a:ext uri="{9D8B030D-6E8A-4147-A177-3AD203B41FA5}">
                      <a16:colId xmlns:a16="http://schemas.microsoft.com/office/drawing/2014/main" val="4084265290"/>
                    </a:ext>
                  </a:extLst>
                </a:gridCol>
                <a:gridCol w="1114425">
                  <a:extLst>
                    <a:ext uri="{9D8B030D-6E8A-4147-A177-3AD203B41FA5}">
                      <a16:colId xmlns:a16="http://schemas.microsoft.com/office/drawing/2014/main" val="3672546305"/>
                    </a:ext>
                  </a:extLst>
                </a:gridCol>
              </a:tblGrid>
              <a:tr h="190500">
                <a:tc gridSpan="5">
                  <a:txBody>
                    <a:bodyPr/>
                    <a:lstStyle/>
                    <a:p>
                      <a:pPr algn="ctr" fontAlgn="b"/>
                      <a:r>
                        <a:rPr lang="en-US" sz="1200" u="none" strike="noStrike" dirty="0">
                          <a:effectLst/>
                        </a:rPr>
                        <a:t>QDA</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3538276875"/>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788657791"/>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58.224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2</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96.815</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00099571"/>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54.915</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ALL</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919236199"/>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7</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48.976</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ALL</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66978067"/>
                  </a:ext>
                </a:extLst>
              </a:tr>
            </a:tbl>
          </a:graphicData>
        </a:graphic>
      </p:graphicFrame>
      <p:sp>
        <p:nvSpPr>
          <p:cNvPr id="24" name="Rectangle 23">
            <a:extLst>
              <a:ext uri="{FF2B5EF4-FFF2-40B4-BE49-F238E27FC236}">
                <a16:creationId xmlns:a16="http://schemas.microsoft.com/office/drawing/2014/main" id="{D233F06F-938E-59B9-B53B-A77389E4D423}"/>
              </a:ext>
            </a:extLst>
          </p:cNvPr>
          <p:cNvSpPr/>
          <p:nvPr/>
        </p:nvSpPr>
        <p:spPr>
          <a:xfrm>
            <a:off x="2599489" y="4725545"/>
            <a:ext cx="742384" cy="5584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33" name="Group 32">
            <a:extLst>
              <a:ext uri="{FF2B5EF4-FFF2-40B4-BE49-F238E27FC236}">
                <a16:creationId xmlns:a16="http://schemas.microsoft.com/office/drawing/2014/main" id="{CD76AD7C-9212-5043-9913-E11C9F531A9F}"/>
              </a:ext>
            </a:extLst>
          </p:cNvPr>
          <p:cNvGrpSpPr/>
          <p:nvPr/>
        </p:nvGrpSpPr>
        <p:grpSpPr>
          <a:xfrm>
            <a:off x="5874956" y="3544308"/>
            <a:ext cx="442086" cy="442086"/>
            <a:chOff x="5874956" y="3544308"/>
            <a:chExt cx="442086" cy="442086"/>
          </a:xfrm>
        </p:grpSpPr>
        <p:sp>
          <p:nvSpPr>
            <p:cNvPr id="11" name="Freeform: Shape 10">
              <a:extLst>
                <a:ext uri="{FF2B5EF4-FFF2-40B4-BE49-F238E27FC236}">
                  <a16:creationId xmlns:a16="http://schemas.microsoft.com/office/drawing/2014/main" id="{2F56A0F2-EC55-97E1-B18A-0FA4C3BC8C0F}"/>
                </a:ext>
              </a:extLst>
            </p:cNvPr>
            <p:cNvSpPr/>
            <p:nvPr/>
          </p:nvSpPr>
          <p:spPr>
            <a:xfrm>
              <a:off x="5874956" y="3544308"/>
              <a:ext cx="442086" cy="442086"/>
            </a:xfrm>
            <a:custGeom>
              <a:avLst/>
              <a:gdLst>
                <a:gd name="connsiteX0" fmla="*/ 221043 w 442086"/>
                <a:gd name="connsiteY0" fmla="*/ 0 h 442086"/>
                <a:gd name="connsiteX1" fmla="*/ 0 w 442086"/>
                <a:gd name="connsiteY1" fmla="*/ 221043 h 442086"/>
                <a:gd name="connsiteX2" fmla="*/ 221043 w 442086"/>
                <a:gd name="connsiteY2" fmla="*/ 442086 h 442086"/>
                <a:gd name="connsiteX3" fmla="*/ 442086 w 442086"/>
                <a:gd name="connsiteY3" fmla="*/ 221043 h 442086"/>
                <a:gd name="connsiteX4" fmla="*/ 221043 w 442086"/>
                <a:gd name="connsiteY4" fmla="*/ 0 h 442086"/>
                <a:gd name="connsiteX5" fmla="*/ 221043 w 442086"/>
                <a:gd name="connsiteY5" fmla="*/ 430453 h 442086"/>
                <a:gd name="connsiteX6" fmla="*/ 11634 w 442086"/>
                <a:gd name="connsiteY6" fmla="*/ 221043 h 442086"/>
                <a:gd name="connsiteX7" fmla="*/ 221043 w 442086"/>
                <a:gd name="connsiteY7" fmla="*/ 11634 h 442086"/>
                <a:gd name="connsiteX8" fmla="*/ 430453 w 442086"/>
                <a:gd name="connsiteY8" fmla="*/ 221043 h 442086"/>
                <a:gd name="connsiteX9" fmla="*/ 221043 w 442086"/>
                <a:gd name="connsiteY9" fmla="*/ 430453 h 442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086" h="442086">
                  <a:moveTo>
                    <a:pt x="221043" y="0"/>
                  </a:moveTo>
                  <a:cubicBezTo>
                    <a:pt x="98965" y="0"/>
                    <a:pt x="0" y="98965"/>
                    <a:pt x="0" y="221043"/>
                  </a:cubicBezTo>
                  <a:cubicBezTo>
                    <a:pt x="0" y="343122"/>
                    <a:pt x="98965" y="442086"/>
                    <a:pt x="221043" y="442086"/>
                  </a:cubicBezTo>
                  <a:cubicBezTo>
                    <a:pt x="343122" y="442086"/>
                    <a:pt x="442086" y="343122"/>
                    <a:pt x="442086" y="221043"/>
                  </a:cubicBezTo>
                  <a:cubicBezTo>
                    <a:pt x="442086" y="98965"/>
                    <a:pt x="343122" y="0"/>
                    <a:pt x="221043" y="0"/>
                  </a:cubicBezTo>
                  <a:close/>
                  <a:moveTo>
                    <a:pt x="221043" y="430453"/>
                  </a:moveTo>
                  <a:cubicBezTo>
                    <a:pt x="105389" y="430453"/>
                    <a:pt x="11634" y="336697"/>
                    <a:pt x="11634" y="221043"/>
                  </a:cubicBezTo>
                  <a:cubicBezTo>
                    <a:pt x="11634" y="105389"/>
                    <a:pt x="105389" y="11634"/>
                    <a:pt x="221043" y="11634"/>
                  </a:cubicBezTo>
                  <a:cubicBezTo>
                    <a:pt x="336697" y="11634"/>
                    <a:pt x="430453" y="105389"/>
                    <a:pt x="430453" y="221043"/>
                  </a:cubicBezTo>
                  <a:cubicBezTo>
                    <a:pt x="430321" y="336642"/>
                    <a:pt x="336642" y="430321"/>
                    <a:pt x="221043" y="430453"/>
                  </a:cubicBezTo>
                  <a:close/>
                </a:path>
              </a:pathLst>
            </a:custGeom>
            <a:solidFill>
              <a:srgbClr val="000000"/>
            </a:solidFill>
            <a:ln w="5755" cap="flat">
              <a:noFill/>
              <a:prstDash val="solid"/>
              <a:miter/>
            </a:ln>
          </p:spPr>
          <p:txBody>
            <a:bodyPr rtlCol="1" anchor="ctr"/>
            <a:lstStyle/>
            <a:p>
              <a:endParaRPr lang="he-IL"/>
            </a:p>
          </p:txBody>
        </p:sp>
        <p:sp>
          <p:nvSpPr>
            <p:cNvPr id="12" name="Freeform: Shape 11">
              <a:extLst>
                <a:ext uri="{FF2B5EF4-FFF2-40B4-BE49-F238E27FC236}">
                  <a16:creationId xmlns:a16="http://schemas.microsoft.com/office/drawing/2014/main" id="{67F30352-53C1-546D-3486-54D85A15E51B}"/>
                </a:ext>
              </a:extLst>
            </p:cNvPr>
            <p:cNvSpPr/>
            <p:nvPr/>
          </p:nvSpPr>
          <p:spPr>
            <a:xfrm>
              <a:off x="5968027" y="3695618"/>
              <a:ext cx="69803" cy="69803"/>
            </a:xfrm>
            <a:custGeom>
              <a:avLst/>
              <a:gdLst>
                <a:gd name="connsiteX0" fmla="*/ 69803 w 69803"/>
                <a:gd name="connsiteY0" fmla="*/ 34902 h 69803"/>
                <a:gd name="connsiteX1" fmla="*/ 34902 w 69803"/>
                <a:gd name="connsiteY1" fmla="*/ 0 h 69803"/>
                <a:gd name="connsiteX2" fmla="*/ 0 w 69803"/>
                <a:gd name="connsiteY2" fmla="*/ 34902 h 69803"/>
                <a:gd name="connsiteX3" fmla="*/ 34902 w 69803"/>
                <a:gd name="connsiteY3" fmla="*/ 69803 h 69803"/>
                <a:gd name="connsiteX4" fmla="*/ 69803 w 69803"/>
                <a:gd name="connsiteY4" fmla="*/ 34902 h 69803"/>
                <a:gd name="connsiteX5" fmla="*/ 34902 w 69803"/>
                <a:gd name="connsiteY5" fmla="*/ 58169 h 69803"/>
                <a:gd name="connsiteX6" fmla="*/ 11634 w 69803"/>
                <a:gd name="connsiteY6" fmla="*/ 34902 h 69803"/>
                <a:gd name="connsiteX7" fmla="*/ 34902 w 69803"/>
                <a:gd name="connsiteY7" fmla="*/ 11634 h 69803"/>
                <a:gd name="connsiteX8" fmla="*/ 58169 w 69803"/>
                <a:gd name="connsiteY8" fmla="*/ 34902 h 69803"/>
                <a:gd name="connsiteX9" fmla="*/ 34902 w 69803"/>
                <a:gd name="connsiteY9" fmla="*/ 58175 h 6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803" h="69803">
                  <a:moveTo>
                    <a:pt x="69803" y="34902"/>
                  </a:moveTo>
                  <a:cubicBezTo>
                    <a:pt x="69803" y="15626"/>
                    <a:pt x="54177" y="0"/>
                    <a:pt x="34902" y="0"/>
                  </a:cubicBezTo>
                  <a:cubicBezTo>
                    <a:pt x="15626" y="0"/>
                    <a:pt x="0" y="15626"/>
                    <a:pt x="0" y="34902"/>
                  </a:cubicBezTo>
                  <a:cubicBezTo>
                    <a:pt x="0" y="54177"/>
                    <a:pt x="15626" y="69803"/>
                    <a:pt x="34902" y="69803"/>
                  </a:cubicBezTo>
                  <a:cubicBezTo>
                    <a:pt x="54177" y="69803"/>
                    <a:pt x="69803" y="54177"/>
                    <a:pt x="69803" y="34902"/>
                  </a:cubicBezTo>
                  <a:close/>
                  <a:moveTo>
                    <a:pt x="34902" y="58169"/>
                  </a:moveTo>
                  <a:cubicBezTo>
                    <a:pt x="22051" y="58169"/>
                    <a:pt x="11634" y="47752"/>
                    <a:pt x="11634" y="34902"/>
                  </a:cubicBezTo>
                  <a:cubicBezTo>
                    <a:pt x="11634" y="22051"/>
                    <a:pt x="22051" y="11634"/>
                    <a:pt x="34902" y="11634"/>
                  </a:cubicBezTo>
                  <a:cubicBezTo>
                    <a:pt x="47752" y="11634"/>
                    <a:pt x="58169" y="22051"/>
                    <a:pt x="58169" y="34902"/>
                  </a:cubicBezTo>
                  <a:cubicBezTo>
                    <a:pt x="58153" y="47746"/>
                    <a:pt x="47746" y="58156"/>
                    <a:pt x="34902" y="58175"/>
                  </a:cubicBezTo>
                  <a:close/>
                </a:path>
              </a:pathLst>
            </a:custGeom>
            <a:solidFill>
              <a:srgbClr val="000000"/>
            </a:solidFill>
            <a:ln w="5755" cap="flat">
              <a:noFill/>
              <a:prstDash val="solid"/>
              <a:miter/>
            </a:ln>
          </p:spPr>
          <p:txBody>
            <a:bodyPr rtlCol="1" anchor="ctr"/>
            <a:lstStyle/>
            <a:p>
              <a:endParaRPr lang="he-IL"/>
            </a:p>
          </p:txBody>
        </p:sp>
        <p:sp>
          <p:nvSpPr>
            <p:cNvPr id="13" name="Freeform: Shape 12">
              <a:extLst>
                <a:ext uri="{FF2B5EF4-FFF2-40B4-BE49-F238E27FC236}">
                  <a16:creationId xmlns:a16="http://schemas.microsoft.com/office/drawing/2014/main" id="{886CA31B-765E-3095-409B-CFAC71B91792}"/>
                </a:ext>
              </a:extLst>
            </p:cNvPr>
            <p:cNvSpPr/>
            <p:nvPr/>
          </p:nvSpPr>
          <p:spPr>
            <a:xfrm>
              <a:off x="6154168" y="3695606"/>
              <a:ext cx="69803" cy="69803"/>
            </a:xfrm>
            <a:custGeom>
              <a:avLst/>
              <a:gdLst>
                <a:gd name="connsiteX0" fmla="*/ 34902 w 69803"/>
                <a:gd name="connsiteY0" fmla="*/ 0 h 69803"/>
                <a:gd name="connsiteX1" fmla="*/ 0 w 69803"/>
                <a:gd name="connsiteY1" fmla="*/ 34902 h 69803"/>
                <a:gd name="connsiteX2" fmla="*/ 34902 w 69803"/>
                <a:gd name="connsiteY2" fmla="*/ 69803 h 69803"/>
                <a:gd name="connsiteX3" fmla="*/ 69803 w 69803"/>
                <a:gd name="connsiteY3" fmla="*/ 34902 h 69803"/>
                <a:gd name="connsiteX4" fmla="*/ 34902 w 69803"/>
                <a:gd name="connsiteY4" fmla="*/ 0 h 69803"/>
                <a:gd name="connsiteX5" fmla="*/ 34902 w 69803"/>
                <a:gd name="connsiteY5" fmla="*/ 58169 h 69803"/>
                <a:gd name="connsiteX6" fmla="*/ 11634 w 69803"/>
                <a:gd name="connsiteY6" fmla="*/ 34902 h 69803"/>
                <a:gd name="connsiteX7" fmla="*/ 34902 w 69803"/>
                <a:gd name="connsiteY7" fmla="*/ 11634 h 69803"/>
                <a:gd name="connsiteX8" fmla="*/ 58169 w 69803"/>
                <a:gd name="connsiteY8" fmla="*/ 34902 h 69803"/>
                <a:gd name="connsiteX9" fmla="*/ 34919 w 69803"/>
                <a:gd name="connsiteY9" fmla="*/ 58187 h 69803"/>
                <a:gd name="connsiteX10" fmla="*/ 34902 w 69803"/>
                <a:gd name="connsiteY10" fmla="*/ 58187 h 6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03" h="69803">
                  <a:moveTo>
                    <a:pt x="34902" y="0"/>
                  </a:moveTo>
                  <a:cubicBezTo>
                    <a:pt x="15626" y="0"/>
                    <a:pt x="0" y="15626"/>
                    <a:pt x="0" y="34902"/>
                  </a:cubicBezTo>
                  <a:cubicBezTo>
                    <a:pt x="0" y="54177"/>
                    <a:pt x="15626" y="69803"/>
                    <a:pt x="34902" y="69803"/>
                  </a:cubicBezTo>
                  <a:cubicBezTo>
                    <a:pt x="54177" y="69803"/>
                    <a:pt x="69803" y="54177"/>
                    <a:pt x="69803" y="34902"/>
                  </a:cubicBezTo>
                  <a:cubicBezTo>
                    <a:pt x="69803" y="15626"/>
                    <a:pt x="54177" y="0"/>
                    <a:pt x="34902" y="0"/>
                  </a:cubicBezTo>
                  <a:close/>
                  <a:moveTo>
                    <a:pt x="34902" y="58169"/>
                  </a:moveTo>
                  <a:cubicBezTo>
                    <a:pt x="22051" y="58169"/>
                    <a:pt x="11634" y="47752"/>
                    <a:pt x="11634" y="34902"/>
                  </a:cubicBezTo>
                  <a:cubicBezTo>
                    <a:pt x="11634" y="22051"/>
                    <a:pt x="22051" y="11634"/>
                    <a:pt x="34902" y="11634"/>
                  </a:cubicBezTo>
                  <a:cubicBezTo>
                    <a:pt x="47752" y="11634"/>
                    <a:pt x="58169" y="22051"/>
                    <a:pt x="58169" y="34902"/>
                  </a:cubicBezTo>
                  <a:cubicBezTo>
                    <a:pt x="58179" y="47752"/>
                    <a:pt x="47769" y="58177"/>
                    <a:pt x="34919" y="58187"/>
                  </a:cubicBezTo>
                  <a:cubicBezTo>
                    <a:pt x="34913" y="58187"/>
                    <a:pt x="34907" y="58187"/>
                    <a:pt x="34902" y="58187"/>
                  </a:cubicBezTo>
                  <a:close/>
                </a:path>
              </a:pathLst>
            </a:custGeom>
            <a:solidFill>
              <a:srgbClr val="000000"/>
            </a:solidFill>
            <a:ln w="5755" cap="flat">
              <a:noFill/>
              <a:prstDash val="solid"/>
              <a:miter/>
            </a:ln>
          </p:spPr>
          <p:txBody>
            <a:bodyPr rtlCol="1" anchor="ctr"/>
            <a:lstStyle/>
            <a:p>
              <a:endParaRPr lang="he-IL"/>
            </a:p>
          </p:txBody>
        </p:sp>
        <p:sp>
          <p:nvSpPr>
            <p:cNvPr id="14" name="Freeform: Shape 13">
              <a:extLst>
                <a:ext uri="{FF2B5EF4-FFF2-40B4-BE49-F238E27FC236}">
                  <a16:creationId xmlns:a16="http://schemas.microsoft.com/office/drawing/2014/main" id="{EB3BC77D-EEA7-89B0-53FB-0D11149A3A04}"/>
                </a:ext>
              </a:extLst>
            </p:cNvPr>
            <p:cNvSpPr/>
            <p:nvPr/>
          </p:nvSpPr>
          <p:spPr>
            <a:xfrm>
              <a:off x="6026809" y="3825207"/>
              <a:ext cx="153924" cy="68105"/>
            </a:xfrm>
            <a:custGeom>
              <a:avLst/>
              <a:gdLst>
                <a:gd name="connsiteX0" fmla="*/ 148108 w 153924"/>
                <a:gd name="connsiteY0" fmla="*/ 0 h 68105"/>
                <a:gd name="connsiteX1" fmla="*/ 94319 w 153924"/>
                <a:gd name="connsiteY1" fmla="*/ 0 h 68105"/>
                <a:gd name="connsiteX2" fmla="*/ 730 w 153924"/>
                <a:gd name="connsiteY2" fmla="*/ 59466 h 68105"/>
                <a:gd name="connsiteX3" fmla="*/ 2998 w 153924"/>
                <a:gd name="connsiteY3" fmla="*/ 67374 h 68105"/>
                <a:gd name="connsiteX4" fmla="*/ 3005 w 153924"/>
                <a:gd name="connsiteY4" fmla="*/ 67377 h 68105"/>
                <a:gd name="connsiteX5" fmla="*/ 10910 w 153924"/>
                <a:gd name="connsiteY5" fmla="*/ 65103 h 68105"/>
                <a:gd name="connsiteX6" fmla="*/ 94319 w 153924"/>
                <a:gd name="connsiteY6" fmla="*/ 11634 h 68105"/>
                <a:gd name="connsiteX7" fmla="*/ 148108 w 153924"/>
                <a:gd name="connsiteY7" fmla="*/ 11634 h 68105"/>
                <a:gd name="connsiteX8" fmla="*/ 153925 w 153924"/>
                <a:gd name="connsiteY8" fmla="*/ 5817 h 68105"/>
                <a:gd name="connsiteX9" fmla="*/ 148108 w 153924"/>
                <a:gd name="connsiteY9" fmla="*/ 0 h 6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24" h="68105">
                  <a:moveTo>
                    <a:pt x="148108" y="0"/>
                  </a:moveTo>
                  <a:lnTo>
                    <a:pt x="94319" y="0"/>
                  </a:lnTo>
                  <a:cubicBezTo>
                    <a:pt x="49528" y="0"/>
                    <a:pt x="15918" y="32034"/>
                    <a:pt x="730" y="59466"/>
                  </a:cubicBezTo>
                  <a:cubicBezTo>
                    <a:pt x="-827" y="62277"/>
                    <a:pt x="189" y="65817"/>
                    <a:pt x="2998" y="67374"/>
                  </a:cubicBezTo>
                  <a:cubicBezTo>
                    <a:pt x="3000" y="67375"/>
                    <a:pt x="3002" y="67376"/>
                    <a:pt x="3005" y="67377"/>
                  </a:cubicBezTo>
                  <a:cubicBezTo>
                    <a:pt x="5816" y="68932"/>
                    <a:pt x="9355" y="67914"/>
                    <a:pt x="10910" y="65103"/>
                  </a:cubicBezTo>
                  <a:cubicBezTo>
                    <a:pt x="25644" y="38491"/>
                    <a:pt x="57148" y="11634"/>
                    <a:pt x="94319" y="11634"/>
                  </a:cubicBezTo>
                  <a:lnTo>
                    <a:pt x="148108" y="11634"/>
                  </a:lnTo>
                  <a:cubicBezTo>
                    <a:pt x="151320" y="11634"/>
                    <a:pt x="153925" y="9030"/>
                    <a:pt x="153925" y="5817"/>
                  </a:cubicBezTo>
                  <a:cubicBezTo>
                    <a:pt x="153925" y="2604"/>
                    <a:pt x="151320" y="0"/>
                    <a:pt x="148108" y="0"/>
                  </a:cubicBezTo>
                  <a:close/>
                </a:path>
              </a:pathLst>
            </a:custGeom>
            <a:solidFill>
              <a:srgbClr val="000000"/>
            </a:solidFill>
            <a:ln w="5755" cap="flat">
              <a:noFill/>
              <a:prstDash val="solid"/>
              <a:miter/>
            </a:ln>
          </p:spPr>
          <p:txBody>
            <a:bodyPr rtlCol="1" anchor="ctr"/>
            <a:lstStyle/>
            <a:p>
              <a:endParaRPr lang="he-IL"/>
            </a:p>
          </p:txBody>
        </p:sp>
      </p:grpSp>
      <p:grpSp>
        <p:nvGrpSpPr>
          <p:cNvPr id="21" name="Group 20">
            <a:extLst>
              <a:ext uri="{FF2B5EF4-FFF2-40B4-BE49-F238E27FC236}">
                <a16:creationId xmlns:a16="http://schemas.microsoft.com/office/drawing/2014/main" id="{A795171E-2D27-6D6D-3AB4-852C36D9BDC4}"/>
              </a:ext>
            </a:extLst>
          </p:cNvPr>
          <p:cNvGrpSpPr/>
          <p:nvPr/>
        </p:nvGrpSpPr>
        <p:grpSpPr>
          <a:xfrm>
            <a:off x="5880586" y="4569896"/>
            <a:ext cx="442087" cy="442087"/>
            <a:chOff x="5880586" y="4569896"/>
            <a:chExt cx="442087" cy="442087"/>
          </a:xfrm>
        </p:grpSpPr>
        <p:sp>
          <p:nvSpPr>
            <p:cNvPr id="16" name="Freeform: Shape 15">
              <a:extLst>
                <a:ext uri="{FF2B5EF4-FFF2-40B4-BE49-F238E27FC236}">
                  <a16:creationId xmlns:a16="http://schemas.microsoft.com/office/drawing/2014/main" id="{C985A796-98A8-CC5B-A369-1378BA46ACDD}"/>
                </a:ext>
              </a:extLst>
            </p:cNvPr>
            <p:cNvSpPr/>
            <p:nvPr/>
          </p:nvSpPr>
          <p:spPr>
            <a:xfrm>
              <a:off x="5880586" y="4569896"/>
              <a:ext cx="442087" cy="442087"/>
            </a:xfrm>
            <a:custGeom>
              <a:avLst/>
              <a:gdLst>
                <a:gd name="connsiteX0" fmla="*/ 221044 w 442087"/>
                <a:gd name="connsiteY0" fmla="*/ 0 h 442087"/>
                <a:gd name="connsiteX1" fmla="*/ 0 w 442087"/>
                <a:gd name="connsiteY1" fmla="*/ 221044 h 442087"/>
                <a:gd name="connsiteX2" fmla="*/ 221044 w 442087"/>
                <a:gd name="connsiteY2" fmla="*/ 442087 h 442087"/>
                <a:gd name="connsiteX3" fmla="*/ 442087 w 442087"/>
                <a:gd name="connsiteY3" fmla="*/ 221044 h 442087"/>
                <a:gd name="connsiteX4" fmla="*/ 221044 w 442087"/>
                <a:gd name="connsiteY4" fmla="*/ 0 h 442087"/>
                <a:gd name="connsiteX5" fmla="*/ 221044 w 442087"/>
                <a:gd name="connsiteY5" fmla="*/ 430453 h 442087"/>
                <a:gd name="connsiteX6" fmla="*/ 11634 w 442087"/>
                <a:gd name="connsiteY6" fmla="*/ 221044 h 442087"/>
                <a:gd name="connsiteX7" fmla="*/ 221044 w 442087"/>
                <a:gd name="connsiteY7" fmla="*/ 11634 h 442087"/>
                <a:gd name="connsiteX8" fmla="*/ 430453 w 442087"/>
                <a:gd name="connsiteY8" fmla="*/ 221044 h 442087"/>
                <a:gd name="connsiteX9" fmla="*/ 221044 w 442087"/>
                <a:gd name="connsiteY9" fmla="*/ 430453 h 442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087" h="442087">
                  <a:moveTo>
                    <a:pt x="221044" y="0"/>
                  </a:moveTo>
                  <a:cubicBezTo>
                    <a:pt x="98965" y="0"/>
                    <a:pt x="0" y="98965"/>
                    <a:pt x="0" y="221044"/>
                  </a:cubicBezTo>
                  <a:cubicBezTo>
                    <a:pt x="0" y="343123"/>
                    <a:pt x="98965" y="442087"/>
                    <a:pt x="221044" y="442087"/>
                  </a:cubicBezTo>
                  <a:cubicBezTo>
                    <a:pt x="343123" y="442087"/>
                    <a:pt x="442087" y="343123"/>
                    <a:pt x="442087" y="221044"/>
                  </a:cubicBezTo>
                  <a:cubicBezTo>
                    <a:pt x="442087" y="98965"/>
                    <a:pt x="343123" y="0"/>
                    <a:pt x="221044" y="0"/>
                  </a:cubicBezTo>
                  <a:close/>
                  <a:moveTo>
                    <a:pt x="221044" y="430453"/>
                  </a:moveTo>
                  <a:cubicBezTo>
                    <a:pt x="105390" y="430453"/>
                    <a:pt x="11634" y="336697"/>
                    <a:pt x="11634" y="221044"/>
                  </a:cubicBezTo>
                  <a:cubicBezTo>
                    <a:pt x="11634" y="105390"/>
                    <a:pt x="105390" y="11634"/>
                    <a:pt x="221044" y="11634"/>
                  </a:cubicBezTo>
                  <a:cubicBezTo>
                    <a:pt x="336697" y="11634"/>
                    <a:pt x="430453" y="105390"/>
                    <a:pt x="430453" y="221044"/>
                  </a:cubicBezTo>
                  <a:cubicBezTo>
                    <a:pt x="430322" y="336643"/>
                    <a:pt x="336643" y="430322"/>
                    <a:pt x="221044" y="430453"/>
                  </a:cubicBezTo>
                  <a:close/>
                </a:path>
              </a:pathLst>
            </a:custGeom>
            <a:solidFill>
              <a:srgbClr val="000000"/>
            </a:solidFill>
            <a:ln w="5755" cap="flat">
              <a:noFill/>
              <a:prstDash val="solid"/>
              <a:miter/>
            </a:ln>
          </p:spPr>
          <p:txBody>
            <a:bodyPr rtlCol="1" anchor="ctr"/>
            <a:lstStyle/>
            <a:p>
              <a:endParaRPr lang="he-IL"/>
            </a:p>
          </p:txBody>
        </p:sp>
        <p:sp>
          <p:nvSpPr>
            <p:cNvPr id="17" name="Freeform: Shape 16">
              <a:extLst>
                <a:ext uri="{FF2B5EF4-FFF2-40B4-BE49-F238E27FC236}">
                  <a16:creationId xmlns:a16="http://schemas.microsoft.com/office/drawing/2014/main" id="{4941ACD9-12F4-5F3B-E925-6B019D511366}"/>
                </a:ext>
              </a:extLst>
            </p:cNvPr>
            <p:cNvSpPr/>
            <p:nvPr/>
          </p:nvSpPr>
          <p:spPr>
            <a:xfrm>
              <a:off x="5986919" y="4854926"/>
              <a:ext cx="229445" cy="63987"/>
            </a:xfrm>
            <a:custGeom>
              <a:avLst/>
              <a:gdLst>
                <a:gd name="connsiteX0" fmla="*/ 114711 w 229445"/>
                <a:gd name="connsiteY0" fmla="*/ 0 h 63987"/>
                <a:gd name="connsiteX1" fmla="*/ 1281 w 229445"/>
                <a:gd name="connsiteY1" fmla="*/ 54528 h 63987"/>
                <a:gd name="connsiteX2" fmla="*/ 2176 w 229445"/>
                <a:gd name="connsiteY2" fmla="*/ 62707 h 63987"/>
                <a:gd name="connsiteX3" fmla="*/ 10355 w 229445"/>
                <a:gd name="connsiteY3" fmla="*/ 61811 h 63987"/>
                <a:gd name="connsiteX4" fmla="*/ 198179 w 229445"/>
                <a:gd name="connsiteY4" fmla="*/ 40900 h 63987"/>
                <a:gd name="connsiteX5" fmla="*/ 219090 w 229445"/>
                <a:gd name="connsiteY5" fmla="*/ 61811 h 63987"/>
                <a:gd name="connsiteX6" fmla="*/ 227269 w 229445"/>
                <a:gd name="connsiteY6" fmla="*/ 62707 h 63987"/>
                <a:gd name="connsiteX7" fmla="*/ 228165 w 229445"/>
                <a:gd name="connsiteY7" fmla="*/ 54528 h 63987"/>
                <a:gd name="connsiteX8" fmla="*/ 114711 w 229445"/>
                <a:gd name="connsiteY8" fmla="*/ 0 h 63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445" h="63987">
                  <a:moveTo>
                    <a:pt x="114711" y="0"/>
                  </a:moveTo>
                  <a:cubicBezTo>
                    <a:pt x="70567" y="-59"/>
                    <a:pt x="28806" y="20017"/>
                    <a:pt x="1281" y="54528"/>
                  </a:cubicBezTo>
                  <a:cubicBezTo>
                    <a:pt x="-730" y="57034"/>
                    <a:pt x="-329" y="60696"/>
                    <a:pt x="2176" y="62707"/>
                  </a:cubicBezTo>
                  <a:cubicBezTo>
                    <a:pt x="4682" y="64718"/>
                    <a:pt x="8344" y="64317"/>
                    <a:pt x="10355" y="61811"/>
                  </a:cubicBezTo>
                  <a:cubicBezTo>
                    <a:pt x="56447" y="4170"/>
                    <a:pt x="140539" y="-5191"/>
                    <a:pt x="198179" y="40900"/>
                  </a:cubicBezTo>
                  <a:cubicBezTo>
                    <a:pt x="205902" y="47075"/>
                    <a:pt x="212915" y="54088"/>
                    <a:pt x="219090" y="61811"/>
                  </a:cubicBezTo>
                  <a:cubicBezTo>
                    <a:pt x="221101" y="64317"/>
                    <a:pt x="224763" y="64718"/>
                    <a:pt x="227269" y="62707"/>
                  </a:cubicBezTo>
                  <a:cubicBezTo>
                    <a:pt x="229775" y="60696"/>
                    <a:pt x="230175" y="57034"/>
                    <a:pt x="228165" y="54528"/>
                  </a:cubicBezTo>
                  <a:cubicBezTo>
                    <a:pt x="200634" y="20010"/>
                    <a:pt x="158863" y="-66"/>
                    <a:pt x="114711" y="0"/>
                  </a:cubicBezTo>
                  <a:close/>
                </a:path>
              </a:pathLst>
            </a:custGeom>
            <a:solidFill>
              <a:srgbClr val="000000"/>
            </a:solidFill>
            <a:ln w="5755" cap="flat">
              <a:noFill/>
              <a:prstDash val="solid"/>
              <a:miter/>
            </a:ln>
          </p:spPr>
          <p:txBody>
            <a:bodyPr rtlCol="1" anchor="ctr"/>
            <a:lstStyle/>
            <a:p>
              <a:endParaRPr lang="he-IL"/>
            </a:p>
          </p:txBody>
        </p:sp>
        <p:sp>
          <p:nvSpPr>
            <p:cNvPr id="18" name="Freeform: Shape 17">
              <a:extLst>
                <a:ext uri="{FF2B5EF4-FFF2-40B4-BE49-F238E27FC236}">
                  <a16:creationId xmlns:a16="http://schemas.microsoft.com/office/drawing/2014/main" id="{FDE9F392-5063-47EC-FEE7-0B6A1D0641D3}"/>
                </a:ext>
              </a:extLst>
            </p:cNvPr>
            <p:cNvSpPr/>
            <p:nvPr/>
          </p:nvSpPr>
          <p:spPr>
            <a:xfrm>
              <a:off x="5973657" y="4721206"/>
              <a:ext cx="69803" cy="69803"/>
            </a:xfrm>
            <a:custGeom>
              <a:avLst/>
              <a:gdLst>
                <a:gd name="connsiteX0" fmla="*/ 69803 w 69803"/>
                <a:gd name="connsiteY0" fmla="*/ 34902 h 69803"/>
                <a:gd name="connsiteX1" fmla="*/ 34902 w 69803"/>
                <a:gd name="connsiteY1" fmla="*/ 0 h 69803"/>
                <a:gd name="connsiteX2" fmla="*/ 0 w 69803"/>
                <a:gd name="connsiteY2" fmla="*/ 34902 h 69803"/>
                <a:gd name="connsiteX3" fmla="*/ 34902 w 69803"/>
                <a:gd name="connsiteY3" fmla="*/ 69803 h 69803"/>
                <a:gd name="connsiteX4" fmla="*/ 69803 w 69803"/>
                <a:gd name="connsiteY4" fmla="*/ 34902 h 69803"/>
                <a:gd name="connsiteX5" fmla="*/ 11634 w 69803"/>
                <a:gd name="connsiteY5" fmla="*/ 34902 h 69803"/>
                <a:gd name="connsiteX6" fmla="*/ 34902 w 69803"/>
                <a:gd name="connsiteY6" fmla="*/ 11634 h 69803"/>
                <a:gd name="connsiteX7" fmla="*/ 58169 w 69803"/>
                <a:gd name="connsiteY7" fmla="*/ 34902 h 69803"/>
                <a:gd name="connsiteX8" fmla="*/ 34902 w 69803"/>
                <a:gd name="connsiteY8" fmla="*/ 58169 h 69803"/>
                <a:gd name="connsiteX9" fmla="*/ 11634 w 69803"/>
                <a:gd name="connsiteY9" fmla="*/ 34902 h 6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803" h="69803">
                  <a:moveTo>
                    <a:pt x="69803" y="34902"/>
                  </a:moveTo>
                  <a:cubicBezTo>
                    <a:pt x="69803" y="15626"/>
                    <a:pt x="54177" y="0"/>
                    <a:pt x="34902" y="0"/>
                  </a:cubicBezTo>
                  <a:cubicBezTo>
                    <a:pt x="15626" y="0"/>
                    <a:pt x="0" y="15626"/>
                    <a:pt x="0" y="34902"/>
                  </a:cubicBezTo>
                  <a:cubicBezTo>
                    <a:pt x="0" y="54177"/>
                    <a:pt x="15626" y="69803"/>
                    <a:pt x="34902" y="69803"/>
                  </a:cubicBezTo>
                  <a:cubicBezTo>
                    <a:pt x="54177" y="69803"/>
                    <a:pt x="69803" y="54177"/>
                    <a:pt x="69803" y="34902"/>
                  </a:cubicBezTo>
                  <a:close/>
                  <a:moveTo>
                    <a:pt x="11634" y="34902"/>
                  </a:moveTo>
                  <a:cubicBezTo>
                    <a:pt x="11634" y="22051"/>
                    <a:pt x="22051" y="11634"/>
                    <a:pt x="34902" y="11634"/>
                  </a:cubicBezTo>
                  <a:cubicBezTo>
                    <a:pt x="47752" y="11634"/>
                    <a:pt x="58169" y="22051"/>
                    <a:pt x="58169" y="34902"/>
                  </a:cubicBezTo>
                  <a:cubicBezTo>
                    <a:pt x="58169" y="47752"/>
                    <a:pt x="47752" y="58169"/>
                    <a:pt x="34902" y="58169"/>
                  </a:cubicBezTo>
                  <a:cubicBezTo>
                    <a:pt x="22059" y="58150"/>
                    <a:pt x="11653" y="47744"/>
                    <a:pt x="11634" y="34902"/>
                  </a:cubicBezTo>
                  <a:close/>
                </a:path>
              </a:pathLst>
            </a:custGeom>
            <a:solidFill>
              <a:srgbClr val="000000"/>
            </a:solidFill>
            <a:ln w="5755" cap="flat">
              <a:noFill/>
              <a:prstDash val="solid"/>
              <a:miter/>
            </a:ln>
          </p:spPr>
          <p:txBody>
            <a:bodyPr rtlCol="1" anchor="ctr"/>
            <a:lstStyle/>
            <a:p>
              <a:endParaRPr lang="he-IL"/>
            </a:p>
          </p:txBody>
        </p:sp>
        <p:sp>
          <p:nvSpPr>
            <p:cNvPr id="20" name="Freeform: Shape 19">
              <a:extLst>
                <a:ext uri="{FF2B5EF4-FFF2-40B4-BE49-F238E27FC236}">
                  <a16:creationId xmlns:a16="http://schemas.microsoft.com/office/drawing/2014/main" id="{FF9CA88E-ECB0-BEE0-B322-DCCB8978C20C}"/>
                </a:ext>
              </a:extLst>
            </p:cNvPr>
            <p:cNvSpPr/>
            <p:nvPr/>
          </p:nvSpPr>
          <p:spPr>
            <a:xfrm>
              <a:off x="6159799" y="4721194"/>
              <a:ext cx="69803" cy="69803"/>
            </a:xfrm>
            <a:custGeom>
              <a:avLst/>
              <a:gdLst>
                <a:gd name="connsiteX0" fmla="*/ 34902 w 69803"/>
                <a:gd name="connsiteY0" fmla="*/ 0 h 69803"/>
                <a:gd name="connsiteX1" fmla="*/ 0 w 69803"/>
                <a:gd name="connsiteY1" fmla="*/ 34902 h 69803"/>
                <a:gd name="connsiteX2" fmla="*/ 34902 w 69803"/>
                <a:gd name="connsiteY2" fmla="*/ 69803 h 69803"/>
                <a:gd name="connsiteX3" fmla="*/ 69803 w 69803"/>
                <a:gd name="connsiteY3" fmla="*/ 34902 h 69803"/>
                <a:gd name="connsiteX4" fmla="*/ 34902 w 69803"/>
                <a:gd name="connsiteY4" fmla="*/ 0 h 69803"/>
                <a:gd name="connsiteX5" fmla="*/ 34902 w 69803"/>
                <a:gd name="connsiteY5" fmla="*/ 58169 h 69803"/>
                <a:gd name="connsiteX6" fmla="*/ 11634 w 69803"/>
                <a:gd name="connsiteY6" fmla="*/ 34902 h 69803"/>
                <a:gd name="connsiteX7" fmla="*/ 34902 w 69803"/>
                <a:gd name="connsiteY7" fmla="*/ 11634 h 69803"/>
                <a:gd name="connsiteX8" fmla="*/ 58169 w 69803"/>
                <a:gd name="connsiteY8" fmla="*/ 34902 h 69803"/>
                <a:gd name="connsiteX9" fmla="*/ 34919 w 69803"/>
                <a:gd name="connsiteY9" fmla="*/ 58187 h 69803"/>
                <a:gd name="connsiteX10" fmla="*/ 34902 w 69803"/>
                <a:gd name="connsiteY10" fmla="*/ 58187 h 6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03" h="69803">
                  <a:moveTo>
                    <a:pt x="34902" y="0"/>
                  </a:moveTo>
                  <a:cubicBezTo>
                    <a:pt x="15626" y="0"/>
                    <a:pt x="0" y="15626"/>
                    <a:pt x="0" y="34902"/>
                  </a:cubicBezTo>
                  <a:cubicBezTo>
                    <a:pt x="0" y="54177"/>
                    <a:pt x="15626" y="69803"/>
                    <a:pt x="34902" y="69803"/>
                  </a:cubicBezTo>
                  <a:cubicBezTo>
                    <a:pt x="54177" y="69803"/>
                    <a:pt x="69803" y="54177"/>
                    <a:pt x="69803" y="34902"/>
                  </a:cubicBezTo>
                  <a:cubicBezTo>
                    <a:pt x="69803" y="15626"/>
                    <a:pt x="54177" y="0"/>
                    <a:pt x="34902" y="0"/>
                  </a:cubicBezTo>
                  <a:close/>
                  <a:moveTo>
                    <a:pt x="34902" y="58169"/>
                  </a:moveTo>
                  <a:cubicBezTo>
                    <a:pt x="22051" y="58169"/>
                    <a:pt x="11634" y="47752"/>
                    <a:pt x="11634" y="34902"/>
                  </a:cubicBezTo>
                  <a:cubicBezTo>
                    <a:pt x="11634" y="22051"/>
                    <a:pt x="22051" y="11634"/>
                    <a:pt x="34902" y="11634"/>
                  </a:cubicBezTo>
                  <a:cubicBezTo>
                    <a:pt x="47752" y="11634"/>
                    <a:pt x="58169" y="22051"/>
                    <a:pt x="58169" y="34902"/>
                  </a:cubicBezTo>
                  <a:cubicBezTo>
                    <a:pt x="58179" y="47752"/>
                    <a:pt x="47769" y="58177"/>
                    <a:pt x="34919" y="58187"/>
                  </a:cubicBezTo>
                  <a:cubicBezTo>
                    <a:pt x="34913" y="58187"/>
                    <a:pt x="34907" y="58187"/>
                    <a:pt x="34902" y="58187"/>
                  </a:cubicBezTo>
                  <a:close/>
                </a:path>
              </a:pathLst>
            </a:custGeom>
            <a:solidFill>
              <a:srgbClr val="000000"/>
            </a:solidFill>
            <a:ln w="5755" cap="flat">
              <a:noFill/>
              <a:prstDash val="solid"/>
              <a:miter/>
            </a:ln>
          </p:spPr>
          <p:txBody>
            <a:bodyPr rtlCol="1" anchor="ctr"/>
            <a:lstStyle/>
            <a:p>
              <a:endParaRPr lang="he-IL"/>
            </a:p>
          </p:txBody>
        </p:sp>
      </p:grpSp>
      <p:sp>
        <p:nvSpPr>
          <p:cNvPr id="27" name="Rectangle 26">
            <a:extLst>
              <a:ext uri="{FF2B5EF4-FFF2-40B4-BE49-F238E27FC236}">
                <a16:creationId xmlns:a16="http://schemas.microsoft.com/office/drawing/2014/main" id="{3BC1A220-898D-CD52-6DF0-E84ED8B0B83A}"/>
              </a:ext>
            </a:extLst>
          </p:cNvPr>
          <p:cNvSpPr/>
          <p:nvPr/>
        </p:nvSpPr>
        <p:spPr>
          <a:xfrm>
            <a:off x="2607740" y="3660708"/>
            <a:ext cx="742384" cy="55842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 name="Rectangle 27">
            <a:extLst>
              <a:ext uri="{FF2B5EF4-FFF2-40B4-BE49-F238E27FC236}">
                <a16:creationId xmlns:a16="http://schemas.microsoft.com/office/drawing/2014/main" id="{7A489A4A-0A6F-1AA4-8E1F-EE62B8A9346C}"/>
              </a:ext>
            </a:extLst>
          </p:cNvPr>
          <p:cNvSpPr/>
          <p:nvPr/>
        </p:nvSpPr>
        <p:spPr>
          <a:xfrm>
            <a:off x="2599489" y="2599720"/>
            <a:ext cx="742384" cy="55842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Content Placeholder 2">
            <a:extLst>
              <a:ext uri="{FF2B5EF4-FFF2-40B4-BE49-F238E27FC236}">
                <a16:creationId xmlns:a16="http://schemas.microsoft.com/office/drawing/2014/main" id="{947D95C6-1600-D67C-A7AB-339B09107823}"/>
              </a:ext>
            </a:extLst>
          </p:cNvPr>
          <p:cNvSpPr txBox="1">
            <a:spLocks/>
          </p:cNvSpPr>
          <p:nvPr/>
        </p:nvSpPr>
        <p:spPr>
          <a:xfrm>
            <a:off x="6734587" y="2427149"/>
            <a:ext cx="2559915"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יציבות	</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0" name="Content Placeholder 2">
            <a:extLst>
              <a:ext uri="{FF2B5EF4-FFF2-40B4-BE49-F238E27FC236}">
                <a16:creationId xmlns:a16="http://schemas.microsoft.com/office/drawing/2014/main" id="{45B952E8-1534-FFD5-C457-5B0975E3B327}"/>
              </a:ext>
            </a:extLst>
          </p:cNvPr>
          <p:cNvSpPr txBox="1">
            <a:spLocks/>
          </p:cNvSpPr>
          <p:nvPr/>
        </p:nvSpPr>
        <p:spPr>
          <a:xfrm>
            <a:off x="6734589" y="3481066"/>
            <a:ext cx="2559915"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דיוק עבור מעט מאפיינים</a:t>
            </a:r>
          </a:p>
        </p:txBody>
      </p:sp>
      <p:sp>
        <p:nvSpPr>
          <p:cNvPr id="31" name="Content Placeholder 2">
            <a:extLst>
              <a:ext uri="{FF2B5EF4-FFF2-40B4-BE49-F238E27FC236}">
                <a16:creationId xmlns:a16="http://schemas.microsoft.com/office/drawing/2014/main" id="{7A38A27C-C7F9-5A3C-87D6-53CD7ABC949B}"/>
              </a:ext>
            </a:extLst>
          </p:cNvPr>
          <p:cNvSpPr txBox="1">
            <a:spLocks/>
          </p:cNvSpPr>
          <p:nvPr/>
        </p:nvSpPr>
        <p:spPr>
          <a:xfrm>
            <a:off x="6734587" y="4511727"/>
            <a:ext cx="2559915"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פשוט לא..</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2" name="Rectangle 31">
            <a:extLst>
              <a:ext uri="{FF2B5EF4-FFF2-40B4-BE49-F238E27FC236}">
                <a16:creationId xmlns:a16="http://schemas.microsoft.com/office/drawing/2014/main" id="{2ECE7D7D-8EA5-783E-4F1F-3D0E82AAA799}"/>
              </a:ext>
            </a:extLst>
          </p:cNvPr>
          <p:cNvSpPr/>
          <p:nvPr/>
        </p:nvSpPr>
        <p:spPr>
          <a:xfrm>
            <a:off x="1783532" y="2780651"/>
            <a:ext cx="316871" cy="36844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5" name="TextBox 34">
            <a:extLst>
              <a:ext uri="{FF2B5EF4-FFF2-40B4-BE49-F238E27FC236}">
                <a16:creationId xmlns:a16="http://schemas.microsoft.com/office/drawing/2014/main" id="{8A4AECA5-B6EE-3CA6-7BEC-675C3187FB88}"/>
              </a:ext>
            </a:extLst>
          </p:cNvPr>
          <p:cNvSpPr txBox="1"/>
          <p:nvPr/>
        </p:nvSpPr>
        <p:spPr>
          <a:xfrm>
            <a:off x="1526044" y="2726901"/>
            <a:ext cx="316871" cy="523220"/>
          </a:xfrm>
          <a:prstGeom prst="rect">
            <a:avLst/>
          </a:prstGeom>
          <a:noFill/>
        </p:spPr>
        <p:txBody>
          <a:bodyPr wrap="square" rtlCol="1">
            <a:spAutoFit/>
          </a:bodyPr>
          <a:lstStyle/>
          <a:p>
            <a:r>
              <a:rPr lang="en-US" sz="2800" b="1" dirty="0">
                <a:solidFill>
                  <a:srgbClr val="FFFF00"/>
                </a:solidFill>
              </a:rPr>
              <a:t>!</a:t>
            </a:r>
            <a:endParaRPr lang="he-IL" sz="2800" b="1" dirty="0">
              <a:solidFill>
                <a:srgbClr val="FFFF00"/>
              </a:solidFill>
            </a:endParaRPr>
          </a:p>
        </p:txBody>
      </p:sp>
    </p:spTree>
    <p:extLst>
      <p:ext uri="{BB962C8B-B14F-4D97-AF65-F5344CB8AC3E}">
        <p14:creationId xmlns:p14="http://schemas.microsoft.com/office/powerpoint/2010/main" val="1660465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6898736" y="762847"/>
            <a:ext cx="2559915" cy="604230"/>
          </a:xfrm>
        </p:spPr>
        <p:txBody>
          <a:bodyPr>
            <a:no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מודלי </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CNN</a:t>
            </a: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	</a:t>
            </a:r>
            <a:br>
              <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55B385B-44B4-1B3A-6D70-CCD895113A19}"/>
              </a:ext>
            </a:extLst>
          </p:cNvPr>
          <p:cNvSpPr txBox="1"/>
          <p:nvPr/>
        </p:nvSpPr>
        <p:spPr>
          <a:xfrm>
            <a:off x="2190308" y="196956"/>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ניתוח ועיבוד תוצאות</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
        <p:nvSpPr>
          <p:cNvPr id="31" name="Content Placeholder 2">
            <a:extLst>
              <a:ext uri="{FF2B5EF4-FFF2-40B4-BE49-F238E27FC236}">
                <a16:creationId xmlns:a16="http://schemas.microsoft.com/office/drawing/2014/main" id="{7A38A27C-C7F9-5A3C-87D6-53CD7ABC949B}"/>
              </a:ext>
            </a:extLst>
          </p:cNvPr>
          <p:cNvSpPr txBox="1">
            <a:spLocks/>
          </p:cNvSpPr>
          <p:nvPr/>
        </p:nvSpPr>
        <p:spPr>
          <a:xfrm>
            <a:off x="6409786" y="5614210"/>
            <a:ext cx="2689742"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מורכבות המודל אינה מצדיקה את ביצועיו</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Table 3">
            <a:extLst>
              <a:ext uri="{FF2B5EF4-FFF2-40B4-BE49-F238E27FC236}">
                <a16:creationId xmlns:a16="http://schemas.microsoft.com/office/drawing/2014/main" id="{11F07B7D-AAAD-2ED7-0041-01B0AA99463B}"/>
              </a:ext>
            </a:extLst>
          </p:cNvPr>
          <p:cNvGraphicFramePr>
            <a:graphicFrameLocks noGrp="1"/>
          </p:cNvGraphicFramePr>
          <p:nvPr>
            <p:extLst>
              <p:ext uri="{D42A27DB-BD31-4B8C-83A1-F6EECF244321}">
                <p14:modId xmlns:p14="http://schemas.microsoft.com/office/powerpoint/2010/main" val="45427537"/>
              </p:ext>
            </p:extLst>
          </p:nvPr>
        </p:nvGraphicFramePr>
        <p:xfrm>
          <a:off x="602948" y="1083436"/>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1263876605"/>
                    </a:ext>
                  </a:extLst>
                </a:gridCol>
                <a:gridCol w="981075">
                  <a:extLst>
                    <a:ext uri="{9D8B030D-6E8A-4147-A177-3AD203B41FA5}">
                      <a16:colId xmlns:a16="http://schemas.microsoft.com/office/drawing/2014/main" val="453755884"/>
                    </a:ext>
                  </a:extLst>
                </a:gridCol>
                <a:gridCol w="1095375">
                  <a:extLst>
                    <a:ext uri="{9D8B030D-6E8A-4147-A177-3AD203B41FA5}">
                      <a16:colId xmlns:a16="http://schemas.microsoft.com/office/drawing/2014/main" val="3086903579"/>
                    </a:ext>
                  </a:extLst>
                </a:gridCol>
                <a:gridCol w="1038225">
                  <a:extLst>
                    <a:ext uri="{9D8B030D-6E8A-4147-A177-3AD203B41FA5}">
                      <a16:colId xmlns:a16="http://schemas.microsoft.com/office/drawing/2014/main" val="144464295"/>
                    </a:ext>
                  </a:extLst>
                </a:gridCol>
                <a:gridCol w="1114425">
                  <a:extLst>
                    <a:ext uri="{9D8B030D-6E8A-4147-A177-3AD203B41FA5}">
                      <a16:colId xmlns:a16="http://schemas.microsoft.com/office/drawing/2014/main" val="360662144"/>
                    </a:ext>
                  </a:extLst>
                </a:gridCol>
              </a:tblGrid>
              <a:tr h="190500">
                <a:tc gridSpan="5">
                  <a:txBody>
                    <a:bodyPr/>
                    <a:lstStyle/>
                    <a:p>
                      <a:pPr algn="ctr" fontAlgn="b"/>
                      <a:r>
                        <a:rPr lang="en-US" sz="1200" u="none" strike="noStrike" dirty="0">
                          <a:effectLst/>
                        </a:rPr>
                        <a:t>CNN (1 Layer, 32 Filter, 11 Epochs)</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583400101"/>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034204853"/>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8</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98.71</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8</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99.188</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8388406"/>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8</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99.754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8</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99.997</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04143749"/>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99.816</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18137839"/>
                  </a:ext>
                </a:extLst>
              </a:tr>
            </a:tbl>
          </a:graphicData>
        </a:graphic>
      </p:graphicFrame>
      <p:graphicFrame>
        <p:nvGraphicFramePr>
          <p:cNvPr id="7" name="Table 6">
            <a:extLst>
              <a:ext uri="{FF2B5EF4-FFF2-40B4-BE49-F238E27FC236}">
                <a16:creationId xmlns:a16="http://schemas.microsoft.com/office/drawing/2014/main" id="{A5FE1132-1ED9-2B71-BA95-116158D6F58C}"/>
              </a:ext>
            </a:extLst>
          </p:cNvPr>
          <p:cNvGraphicFramePr>
            <a:graphicFrameLocks noGrp="1"/>
          </p:cNvGraphicFramePr>
          <p:nvPr>
            <p:extLst>
              <p:ext uri="{D42A27DB-BD31-4B8C-83A1-F6EECF244321}">
                <p14:modId xmlns:p14="http://schemas.microsoft.com/office/powerpoint/2010/main" val="366860436"/>
              </p:ext>
            </p:extLst>
          </p:nvPr>
        </p:nvGraphicFramePr>
        <p:xfrm>
          <a:off x="602948" y="2136325"/>
          <a:ext cx="4914900" cy="962025"/>
        </p:xfrm>
        <a:graphic>
          <a:graphicData uri="http://schemas.openxmlformats.org/drawingml/2006/table">
            <a:tbl>
              <a:tblPr>
                <a:tableStyleId>{69C7853C-536D-4A76-A0AE-DD22124D55A5}</a:tableStyleId>
              </a:tblPr>
              <a:tblGrid>
                <a:gridCol w="657756">
                  <a:extLst>
                    <a:ext uri="{9D8B030D-6E8A-4147-A177-3AD203B41FA5}">
                      <a16:colId xmlns:a16="http://schemas.microsoft.com/office/drawing/2014/main" val="3242600170"/>
                    </a:ext>
                  </a:extLst>
                </a:gridCol>
                <a:gridCol w="1050582">
                  <a:extLst>
                    <a:ext uri="{9D8B030D-6E8A-4147-A177-3AD203B41FA5}">
                      <a16:colId xmlns:a16="http://schemas.microsoft.com/office/drawing/2014/main" val="3162970556"/>
                    </a:ext>
                  </a:extLst>
                </a:gridCol>
                <a:gridCol w="1068854">
                  <a:extLst>
                    <a:ext uri="{9D8B030D-6E8A-4147-A177-3AD203B41FA5}">
                      <a16:colId xmlns:a16="http://schemas.microsoft.com/office/drawing/2014/main" val="1756327947"/>
                    </a:ext>
                  </a:extLst>
                </a:gridCol>
                <a:gridCol w="1068854">
                  <a:extLst>
                    <a:ext uri="{9D8B030D-6E8A-4147-A177-3AD203B41FA5}">
                      <a16:colId xmlns:a16="http://schemas.microsoft.com/office/drawing/2014/main" val="2207958020"/>
                    </a:ext>
                  </a:extLst>
                </a:gridCol>
                <a:gridCol w="1068854">
                  <a:extLst>
                    <a:ext uri="{9D8B030D-6E8A-4147-A177-3AD203B41FA5}">
                      <a16:colId xmlns:a16="http://schemas.microsoft.com/office/drawing/2014/main" val="3309695550"/>
                    </a:ext>
                  </a:extLst>
                </a:gridCol>
              </a:tblGrid>
              <a:tr h="190500">
                <a:tc gridSpan="5">
                  <a:txBody>
                    <a:bodyPr/>
                    <a:lstStyle/>
                    <a:p>
                      <a:pPr algn="ctr" fontAlgn="b"/>
                      <a:r>
                        <a:rPr lang="en-US" sz="1200" u="none" strike="noStrike" dirty="0">
                          <a:effectLst/>
                        </a:rPr>
                        <a:t>CNN (1 Layer, 64 Filter, 11 Epochs)</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2515922123"/>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15071707"/>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99.15</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99.466</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937589908"/>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99.826</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82684161"/>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99.775</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19124694"/>
                  </a:ext>
                </a:extLst>
              </a:tr>
            </a:tbl>
          </a:graphicData>
        </a:graphic>
      </p:graphicFrame>
      <p:graphicFrame>
        <p:nvGraphicFramePr>
          <p:cNvPr id="8" name="Table 7">
            <a:extLst>
              <a:ext uri="{FF2B5EF4-FFF2-40B4-BE49-F238E27FC236}">
                <a16:creationId xmlns:a16="http://schemas.microsoft.com/office/drawing/2014/main" id="{A8D9212F-FDC8-8F29-F686-BFD011DC3FFC}"/>
              </a:ext>
            </a:extLst>
          </p:cNvPr>
          <p:cNvGraphicFramePr>
            <a:graphicFrameLocks noGrp="1"/>
          </p:cNvGraphicFramePr>
          <p:nvPr>
            <p:extLst>
              <p:ext uri="{D42A27DB-BD31-4B8C-83A1-F6EECF244321}">
                <p14:modId xmlns:p14="http://schemas.microsoft.com/office/powerpoint/2010/main" val="315169078"/>
              </p:ext>
            </p:extLst>
          </p:nvPr>
        </p:nvGraphicFramePr>
        <p:xfrm>
          <a:off x="602948" y="4205023"/>
          <a:ext cx="4914900" cy="962025"/>
        </p:xfrm>
        <a:graphic>
          <a:graphicData uri="http://schemas.openxmlformats.org/drawingml/2006/table">
            <a:tbl>
              <a:tblPr>
                <a:tableStyleId>{69C7853C-536D-4A76-A0AE-DD22124D55A5}</a:tableStyleId>
              </a:tblPr>
              <a:tblGrid>
                <a:gridCol w="657756">
                  <a:extLst>
                    <a:ext uri="{9D8B030D-6E8A-4147-A177-3AD203B41FA5}">
                      <a16:colId xmlns:a16="http://schemas.microsoft.com/office/drawing/2014/main" val="2825824531"/>
                    </a:ext>
                  </a:extLst>
                </a:gridCol>
                <a:gridCol w="1050582">
                  <a:extLst>
                    <a:ext uri="{9D8B030D-6E8A-4147-A177-3AD203B41FA5}">
                      <a16:colId xmlns:a16="http://schemas.microsoft.com/office/drawing/2014/main" val="3774264094"/>
                    </a:ext>
                  </a:extLst>
                </a:gridCol>
                <a:gridCol w="1068854">
                  <a:extLst>
                    <a:ext uri="{9D8B030D-6E8A-4147-A177-3AD203B41FA5}">
                      <a16:colId xmlns:a16="http://schemas.microsoft.com/office/drawing/2014/main" val="2998623252"/>
                    </a:ext>
                  </a:extLst>
                </a:gridCol>
                <a:gridCol w="1068854">
                  <a:extLst>
                    <a:ext uri="{9D8B030D-6E8A-4147-A177-3AD203B41FA5}">
                      <a16:colId xmlns:a16="http://schemas.microsoft.com/office/drawing/2014/main" val="68167337"/>
                    </a:ext>
                  </a:extLst>
                </a:gridCol>
                <a:gridCol w="1068854">
                  <a:extLst>
                    <a:ext uri="{9D8B030D-6E8A-4147-A177-3AD203B41FA5}">
                      <a16:colId xmlns:a16="http://schemas.microsoft.com/office/drawing/2014/main" val="4203468859"/>
                    </a:ext>
                  </a:extLst>
                </a:gridCol>
              </a:tblGrid>
              <a:tr h="190500">
                <a:tc gridSpan="5">
                  <a:txBody>
                    <a:bodyPr/>
                    <a:lstStyle/>
                    <a:p>
                      <a:pPr algn="ctr" fontAlgn="b"/>
                      <a:r>
                        <a:rPr lang="en-US" sz="1200" u="none" strike="noStrike" dirty="0">
                          <a:effectLst/>
                        </a:rPr>
                        <a:t>CNN (2 Layers, 64 Filter, 11 Epochs)</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3607837200"/>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74010500"/>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99.529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99.764</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11038914"/>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99.754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836667692"/>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99.734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94235832"/>
                  </a:ext>
                </a:extLst>
              </a:tr>
            </a:tbl>
          </a:graphicData>
        </a:graphic>
      </p:graphicFrame>
      <p:graphicFrame>
        <p:nvGraphicFramePr>
          <p:cNvPr id="9" name="Table 8">
            <a:extLst>
              <a:ext uri="{FF2B5EF4-FFF2-40B4-BE49-F238E27FC236}">
                <a16:creationId xmlns:a16="http://schemas.microsoft.com/office/drawing/2014/main" id="{CB232A3A-BBC6-FDED-9143-D25617344ED8}"/>
              </a:ext>
            </a:extLst>
          </p:cNvPr>
          <p:cNvGraphicFramePr>
            <a:graphicFrameLocks noGrp="1"/>
          </p:cNvGraphicFramePr>
          <p:nvPr>
            <p:extLst>
              <p:ext uri="{D42A27DB-BD31-4B8C-83A1-F6EECF244321}">
                <p14:modId xmlns:p14="http://schemas.microsoft.com/office/powerpoint/2010/main" val="3307793583"/>
              </p:ext>
            </p:extLst>
          </p:nvPr>
        </p:nvGraphicFramePr>
        <p:xfrm>
          <a:off x="602948" y="3170674"/>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3711786757"/>
                    </a:ext>
                  </a:extLst>
                </a:gridCol>
                <a:gridCol w="981075">
                  <a:extLst>
                    <a:ext uri="{9D8B030D-6E8A-4147-A177-3AD203B41FA5}">
                      <a16:colId xmlns:a16="http://schemas.microsoft.com/office/drawing/2014/main" val="1234326399"/>
                    </a:ext>
                  </a:extLst>
                </a:gridCol>
                <a:gridCol w="1095375">
                  <a:extLst>
                    <a:ext uri="{9D8B030D-6E8A-4147-A177-3AD203B41FA5}">
                      <a16:colId xmlns:a16="http://schemas.microsoft.com/office/drawing/2014/main" val="3800903295"/>
                    </a:ext>
                  </a:extLst>
                </a:gridCol>
                <a:gridCol w="1038225">
                  <a:extLst>
                    <a:ext uri="{9D8B030D-6E8A-4147-A177-3AD203B41FA5}">
                      <a16:colId xmlns:a16="http://schemas.microsoft.com/office/drawing/2014/main" val="860290249"/>
                    </a:ext>
                  </a:extLst>
                </a:gridCol>
                <a:gridCol w="1114425">
                  <a:extLst>
                    <a:ext uri="{9D8B030D-6E8A-4147-A177-3AD203B41FA5}">
                      <a16:colId xmlns:a16="http://schemas.microsoft.com/office/drawing/2014/main" val="1226324178"/>
                    </a:ext>
                  </a:extLst>
                </a:gridCol>
              </a:tblGrid>
              <a:tr h="190500">
                <a:tc gridSpan="5">
                  <a:txBody>
                    <a:bodyPr/>
                    <a:lstStyle/>
                    <a:p>
                      <a:pPr algn="ctr" fontAlgn="b"/>
                      <a:r>
                        <a:rPr lang="en-US" sz="1200" u="none" strike="noStrike" dirty="0">
                          <a:effectLst/>
                        </a:rPr>
                        <a:t>CNN (2 Layers, 32 Filter, 11 Epochs)</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935359772"/>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70505221"/>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99.386</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99.702</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929963317"/>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99.724</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100</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72757757"/>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99.775</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100</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09624692"/>
                  </a:ext>
                </a:extLst>
              </a:tr>
            </a:tbl>
          </a:graphicData>
        </a:graphic>
      </p:graphicFrame>
      <p:graphicFrame>
        <p:nvGraphicFramePr>
          <p:cNvPr id="10" name="Table 9">
            <a:extLst>
              <a:ext uri="{FF2B5EF4-FFF2-40B4-BE49-F238E27FC236}">
                <a16:creationId xmlns:a16="http://schemas.microsoft.com/office/drawing/2014/main" id="{4E34ED1C-9DE6-FDB3-EC2A-9869875E0E31}"/>
              </a:ext>
            </a:extLst>
          </p:cNvPr>
          <p:cNvGraphicFramePr>
            <a:graphicFrameLocks noGrp="1"/>
          </p:cNvGraphicFramePr>
          <p:nvPr>
            <p:extLst>
              <p:ext uri="{D42A27DB-BD31-4B8C-83A1-F6EECF244321}">
                <p14:modId xmlns:p14="http://schemas.microsoft.com/office/powerpoint/2010/main" val="2509081100"/>
              </p:ext>
            </p:extLst>
          </p:nvPr>
        </p:nvGraphicFramePr>
        <p:xfrm>
          <a:off x="602948" y="5239372"/>
          <a:ext cx="4914900" cy="962025"/>
        </p:xfrm>
        <a:graphic>
          <a:graphicData uri="http://schemas.openxmlformats.org/drawingml/2006/table">
            <a:tbl>
              <a:tblPr>
                <a:tableStyleId>{69C7853C-536D-4A76-A0AE-DD22124D55A5}</a:tableStyleId>
              </a:tblPr>
              <a:tblGrid>
                <a:gridCol w="685800">
                  <a:extLst>
                    <a:ext uri="{9D8B030D-6E8A-4147-A177-3AD203B41FA5}">
                      <a16:colId xmlns:a16="http://schemas.microsoft.com/office/drawing/2014/main" val="2168431612"/>
                    </a:ext>
                  </a:extLst>
                </a:gridCol>
                <a:gridCol w="981075">
                  <a:extLst>
                    <a:ext uri="{9D8B030D-6E8A-4147-A177-3AD203B41FA5}">
                      <a16:colId xmlns:a16="http://schemas.microsoft.com/office/drawing/2014/main" val="4075425050"/>
                    </a:ext>
                  </a:extLst>
                </a:gridCol>
                <a:gridCol w="1095375">
                  <a:extLst>
                    <a:ext uri="{9D8B030D-6E8A-4147-A177-3AD203B41FA5}">
                      <a16:colId xmlns:a16="http://schemas.microsoft.com/office/drawing/2014/main" val="133671610"/>
                    </a:ext>
                  </a:extLst>
                </a:gridCol>
                <a:gridCol w="1038225">
                  <a:extLst>
                    <a:ext uri="{9D8B030D-6E8A-4147-A177-3AD203B41FA5}">
                      <a16:colId xmlns:a16="http://schemas.microsoft.com/office/drawing/2014/main" val="1953789084"/>
                    </a:ext>
                  </a:extLst>
                </a:gridCol>
                <a:gridCol w="1114425">
                  <a:extLst>
                    <a:ext uri="{9D8B030D-6E8A-4147-A177-3AD203B41FA5}">
                      <a16:colId xmlns:a16="http://schemas.microsoft.com/office/drawing/2014/main" val="2138632348"/>
                    </a:ext>
                  </a:extLst>
                </a:gridCol>
              </a:tblGrid>
              <a:tr h="190500">
                <a:tc gridSpan="5">
                  <a:txBody>
                    <a:bodyPr/>
                    <a:lstStyle/>
                    <a:p>
                      <a:pPr algn="ctr" fontAlgn="b"/>
                      <a:r>
                        <a:rPr lang="en-US" sz="1200" u="none" strike="noStrike" dirty="0">
                          <a:effectLst/>
                        </a:rPr>
                        <a:t>CNN  (Complex Model, 11 Epochs, 100 Batch Size, &lt;size&gt; Filter)</a:t>
                      </a:r>
                      <a:endParaRPr lang="en-US" sz="12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3838628244"/>
                  </a:ext>
                </a:extLst>
              </a:tr>
              <a:tr h="190500">
                <a:tc>
                  <a:txBody>
                    <a:bodyPr/>
                    <a:lstStyle/>
                    <a:p>
                      <a:pPr algn="ctr" fontAlgn="b"/>
                      <a:r>
                        <a:rPr lang="en-US" sz="1200" u="none" strike="noStrike">
                          <a:effectLst/>
                        </a:rPr>
                        <a:t>Size</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Test</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Test Accuracy </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Best K - Train</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200" u="none" strike="noStrike">
                          <a:effectLst/>
                        </a:rPr>
                        <a:t>Train Accuracy</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009300528"/>
                  </a:ext>
                </a:extLst>
              </a:tr>
              <a:tr h="190500">
                <a:tc>
                  <a:txBody>
                    <a:bodyPr/>
                    <a:lstStyle/>
                    <a:p>
                      <a:pPr algn="ctr" fontAlgn="b"/>
                      <a:r>
                        <a:rPr lang="en-US" sz="1200" u="none" strike="noStrike">
                          <a:effectLst/>
                        </a:rPr>
                        <a:t>32x32</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98.525</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98.804</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90589740"/>
                  </a:ext>
                </a:extLst>
              </a:tr>
              <a:tr h="190500">
                <a:tc>
                  <a:txBody>
                    <a:bodyPr/>
                    <a:lstStyle/>
                    <a:p>
                      <a:pPr algn="ctr" fontAlgn="b"/>
                      <a:r>
                        <a:rPr lang="en-US" sz="1200" u="none" strike="noStrike">
                          <a:effectLst/>
                        </a:rPr>
                        <a:t>64x64</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10</a:t>
                      </a:r>
                      <a:endParaRPr lang="he-IL"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98.833</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10</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99.107</a:t>
                      </a:r>
                      <a:endParaRPr lang="he-IL"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765058080"/>
                  </a:ext>
                </a:extLst>
              </a:tr>
              <a:tr h="190500">
                <a:tc>
                  <a:txBody>
                    <a:bodyPr/>
                    <a:lstStyle/>
                    <a:p>
                      <a:pPr algn="ctr" fontAlgn="b"/>
                      <a:r>
                        <a:rPr lang="en-US" sz="1200" u="none" strike="noStrike">
                          <a:effectLst/>
                        </a:rPr>
                        <a:t>128x128</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99.109</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a:effectLst/>
                        </a:rPr>
                        <a:t>7</a:t>
                      </a:r>
                      <a:endParaRPr lang="he-IL" sz="12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he-IL" sz="1200" u="none" strike="noStrike" dirty="0">
                          <a:effectLst/>
                        </a:rPr>
                        <a:t>99.447</a:t>
                      </a:r>
                      <a:endParaRPr lang="he-IL"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7270777"/>
                  </a:ext>
                </a:extLst>
              </a:tr>
            </a:tbl>
          </a:graphicData>
        </a:graphic>
      </p:graphicFrame>
      <p:pic>
        <p:nvPicPr>
          <p:cNvPr id="11" name="Graphic 10" descr="Smiling face outline outline">
            <a:extLst>
              <a:ext uri="{FF2B5EF4-FFF2-40B4-BE49-F238E27FC236}">
                <a16:creationId xmlns:a16="http://schemas.microsoft.com/office/drawing/2014/main" id="{ADDC1782-0560-BD4A-DFBF-3127907B2B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22123" y="4406822"/>
            <a:ext cx="558425" cy="558425"/>
          </a:xfrm>
          <a:prstGeom prst="rect">
            <a:avLst/>
          </a:prstGeom>
        </p:spPr>
      </p:pic>
      <p:sp>
        <p:nvSpPr>
          <p:cNvPr id="14" name="Rectangle 13">
            <a:extLst>
              <a:ext uri="{FF2B5EF4-FFF2-40B4-BE49-F238E27FC236}">
                <a16:creationId xmlns:a16="http://schemas.microsoft.com/office/drawing/2014/main" id="{EC974533-140A-F227-3BE0-6003EEDC205B}"/>
              </a:ext>
            </a:extLst>
          </p:cNvPr>
          <p:cNvSpPr/>
          <p:nvPr/>
        </p:nvSpPr>
        <p:spPr>
          <a:xfrm>
            <a:off x="2462212" y="5631255"/>
            <a:ext cx="742384" cy="57014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8" name="Graphic 17" descr="Nervous face outline outline">
            <a:extLst>
              <a:ext uri="{FF2B5EF4-FFF2-40B4-BE49-F238E27FC236}">
                <a16:creationId xmlns:a16="http://schemas.microsoft.com/office/drawing/2014/main" id="{1C30B73F-3800-5C07-8753-2C4CF611A0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22124" y="5481825"/>
            <a:ext cx="558425" cy="558425"/>
          </a:xfrm>
          <a:prstGeom prst="rect">
            <a:avLst/>
          </a:prstGeom>
        </p:spPr>
      </p:pic>
      <p:sp>
        <p:nvSpPr>
          <p:cNvPr id="21" name="Rectangle 20">
            <a:extLst>
              <a:ext uri="{FF2B5EF4-FFF2-40B4-BE49-F238E27FC236}">
                <a16:creationId xmlns:a16="http://schemas.microsoft.com/office/drawing/2014/main" id="{DCCDFFF6-E9DC-D8C5-FE51-F05379998CE9}"/>
              </a:ext>
            </a:extLst>
          </p:cNvPr>
          <p:cNvSpPr/>
          <p:nvPr/>
        </p:nvSpPr>
        <p:spPr>
          <a:xfrm>
            <a:off x="2462212" y="4608623"/>
            <a:ext cx="742384" cy="55842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Rectangle 32">
            <a:extLst>
              <a:ext uri="{FF2B5EF4-FFF2-40B4-BE49-F238E27FC236}">
                <a16:creationId xmlns:a16="http://schemas.microsoft.com/office/drawing/2014/main" id="{0BE3003C-0179-B005-E481-DA53E3627530}"/>
              </a:ext>
            </a:extLst>
          </p:cNvPr>
          <p:cNvSpPr/>
          <p:nvPr/>
        </p:nvSpPr>
        <p:spPr>
          <a:xfrm>
            <a:off x="2462212" y="2716040"/>
            <a:ext cx="742384" cy="19012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34" name="Graphic 33" descr="Smiling face outline outline">
            <a:extLst>
              <a:ext uri="{FF2B5EF4-FFF2-40B4-BE49-F238E27FC236}">
                <a16:creationId xmlns:a16="http://schemas.microsoft.com/office/drawing/2014/main" id="{1EEADC20-862C-25DC-438F-746E5DE766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22122" y="2436827"/>
            <a:ext cx="558425" cy="558425"/>
          </a:xfrm>
          <a:prstGeom prst="rect">
            <a:avLst/>
          </a:prstGeom>
        </p:spPr>
      </p:pic>
      <p:sp>
        <p:nvSpPr>
          <p:cNvPr id="36" name="Content Placeholder 2">
            <a:extLst>
              <a:ext uri="{FF2B5EF4-FFF2-40B4-BE49-F238E27FC236}">
                <a16:creationId xmlns:a16="http://schemas.microsoft.com/office/drawing/2014/main" id="{501C2FED-7166-1407-C458-727A37BD0121}"/>
              </a:ext>
            </a:extLst>
          </p:cNvPr>
          <p:cNvSpPr txBox="1">
            <a:spLocks/>
          </p:cNvSpPr>
          <p:nvPr/>
        </p:nvSpPr>
        <p:spPr>
          <a:xfrm>
            <a:off x="6409786" y="4406822"/>
            <a:ext cx="2689742"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בעל הביצועים הממוצעים הטובים ביותר</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7" name="Content Placeholder 2">
            <a:extLst>
              <a:ext uri="{FF2B5EF4-FFF2-40B4-BE49-F238E27FC236}">
                <a16:creationId xmlns:a16="http://schemas.microsoft.com/office/drawing/2014/main" id="{CCBE10B4-0BF1-9F74-464E-8555F2945B07}"/>
              </a:ext>
            </a:extLst>
          </p:cNvPr>
          <p:cNvSpPr txBox="1">
            <a:spLocks/>
          </p:cNvSpPr>
          <p:nvPr/>
        </p:nvSpPr>
        <p:spPr>
          <a:xfrm>
            <a:off x="6409786" y="2472181"/>
            <a:ext cx="2689742" cy="604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בעל הביצועים הטובים ביותר</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35224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19D2D44C-309A-01A6-E647-64A8C85A558C}"/>
              </a:ext>
            </a:extLst>
          </p:cNvPr>
          <p:cNvPicPr>
            <a:picLocks noChangeAspect="1"/>
          </p:cNvPicPr>
          <p:nvPr/>
        </p:nvPicPr>
        <p:blipFill>
          <a:blip r:embed="rId3"/>
          <a:stretch>
            <a:fillRect/>
          </a:stretch>
        </p:blipFill>
        <p:spPr>
          <a:xfrm>
            <a:off x="484204" y="2312096"/>
            <a:ext cx="7366422" cy="3275208"/>
          </a:xfrm>
          <a:prstGeom prst="rect">
            <a:avLst/>
          </a:prstGeom>
        </p:spPr>
      </p:pic>
      <p:sp>
        <p:nvSpPr>
          <p:cNvPr id="26" name="Content Placeholder 2">
            <a:extLst>
              <a:ext uri="{FF2B5EF4-FFF2-40B4-BE49-F238E27FC236}">
                <a16:creationId xmlns:a16="http://schemas.microsoft.com/office/drawing/2014/main" id="{4C7AD964-200E-736A-9252-103363A4CE1D}"/>
              </a:ext>
            </a:extLst>
          </p:cNvPr>
          <p:cNvSpPr>
            <a:spLocks noGrp="1"/>
          </p:cNvSpPr>
          <p:nvPr>
            <p:ph idx="1"/>
          </p:nvPr>
        </p:nvSpPr>
        <p:spPr>
          <a:xfrm>
            <a:off x="1282701" y="331047"/>
            <a:ext cx="8063466" cy="604230"/>
          </a:xfrm>
        </p:spPr>
        <p:txBody>
          <a:bodyPr>
            <a:noAutofit/>
          </a:bodyPr>
          <a:lstStyle/>
          <a:p>
            <a:pPr algn="r" rtl="1">
              <a:lnSpc>
                <a:spcPct val="114000"/>
              </a:lnSpc>
            </a:pPr>
            <a:r>
              <a:rPr lang="he-IL" sz="2000"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מבנה כללי של רשת</a:t>
            </a:r>
            <a:r>
              <a:rPr lang="en-US" sz="2000"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CNN 64x64 2 Conv Layers, 64 Filters </a:t>
            </a: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b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20760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E887091-DD85-4586-EF3F-1F32A96CA64A}"/>
              </a:ext>
            </a:extLst>
          </p:cNvPr>
          <p:cNvSpPr txBox="1">
            <a:spLocks/>
          </p:cNvSpPr>
          <p:nvPr/>
        </p:nvSpPr>
        <p:spPr>
          <a:xfrm>
            <a:off x="5576939" y="4669365"/>
            <a:ext cx="3562609" cy="174048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עבור שני המקבצים המוקפים בשחור, ניתן לראות כל מקבץ מתפזר על פני טווח ערכים קטן מאוד. לכן, במקרה זה לא נוכל לקבוע כי קיימת מגמה/סידור מסוים בין המודלים השונים. </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5" name="Content Placeholder 2">
            <a:extLst>
              <a:ext uri="{FF2B5EF4-FFF2-40B4-BE49-F238E27FC236}">
                <a16:creationId xmlns:a16="http://schemas.microsoft.com/office/drawing/2014/main" id="{66869A3C-82CF-5214-1BD6-2725DC7F0511}"/>
              </a:ext>
            </a:extLst>
          </p:cNvPr>
          <p:cNvSpPr txBox="1">
            <a:spLocks/>
          </p:cNvSpPr>
          <p:nvPr/>
        </p:nvSpPr>
        <p:spPr>
          <a:xfrm>
            <a:off x="624686" y="4695018"/>
            <a:ext cx="4421170" cy="174048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באדום, ניתן לראות פיזור על פני טווח ערכים רחב יחסית (1%~).</a:t>
            </a:r>
          </a:p>
          <a:p>
            <a:pPr algn="r" rtl="1">
              <a:lnSpc>
                <a:spcPct val="114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בסגול, ניתן לראות כי עבור ארבעת המודלים הלא מורכבים, המודלים בעל 64 פילטרים מספק באופן עקבי תוצאות טובות יותר מזה של המודלים בעלי 32 פילטרים (שכבת אחת, שתי שכבות).</a:t>
            </a:r>
            <a:endPar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grpSp>
        <p:nvGrpSpPr>
          <p:cNvPr id="19" name="Group 18">
            <a:extLst>
              <a:ext uri="{FF2B5EF4-FFF2-40B4-BE49-F238E27FC236}">
                <a16:creationId xmlns:a16="http://schemas.microsoft.com/office/drawing/2014/main" id="{1D6B4199-5891-7269-D166-14C6330D479D}"/>
              </a:ext>
            </a:extLst>
          </p:cNvPr>
          <p:cNvGrpSpPr/>
          <p:nvPr/>
        </p:nvGrpSpPr>
        <p:grpSpPr>
          <a:xfrm>
            <a:off x="733331" y="271535"/>
            <a:ext cx="8434295" cy="4136320"/>
            <a:chOff x="733331" y="470706"/>
            <a:chExt cx="8434295" cy="4136320"/>
          </a:xfrm>
        </p:grpSpPr>
        <p:pic>
          <p:nvPicPr>
            <p:cNvPr id="7" name="Picture 6" descr="Chart, line chart&#10;&#10;Description automatically generated">
              <a:extLst>
                <a:ext uri="{FF2B5EF4-FFF2-40B4-BE49-F238E27FC236}">
                  <a16:creationId xmlns:a16="http://schemas.microsoft.com/office/drawing/2014/main" id="{BA1DF234-C08C-A76B-ADFF-FF215F8EF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331" y="470706"/>
              <a:ext cx="8434295" cy="4136320"/>
            </a:xfrm>
            <a:prstGeom prst="rect">
              <a:avLst/>
            </a:prstGeom>
          </p:spPr>
        </p:pic>
        <p:sp>
          <p:nvSpPr>
            <p:cNvPr id="12" name="Oval 11">
              <a:extLst>
                <a:ext uri="{FF2B5EF4-FFF2-40B4-BE49-F238E27FC236}">
                  <a16:creationId xmlns:a16="http://schemas.microsoft.com/office/drawing/2014/main" id="{9978F758-EAAB-9ABA-90F5-5D96F94F4B6C}"/>
                </a:ext>
              </a:extLst>
            </p:cNvPr>
            <p:cNvSpPr/>
            <p:nvPr/>
          </p:nvSpPr>
          <p:spPr>
            <a:xfrm>
              <a:off x="4879818" y="900819"/>
              <a:ext cx="393495" cy="42097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Oval 12">
              <a:extLst>
                <a:ext uri="{FF2B5EF4-FFF2-40B4-BE49-F238E27FC236}">
                  <a16:creationId xmlns:a16="http://schemas.microsoft.com/office/drawing/2014/main" id="{CA5C4174-90B8-2A7D-3857-DA6ED516FDCA}"/>
                </a:ext>
              </a:extLst>
            </p:cNvPr>
            <p:cNvSpPr/>
            <p:nvPr/>
          </p:nvSpPr>
          <p:spPr>
            <a:xfrm>
              <a:off x="8509291" y="873660"/>
              <a:ext cx="393495" cy="39382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Oval 16">
              <a:extLst>
                <a:ext uri="{FF2B5EF4-FFF2-40B4-BE49-F238E27FC236}">
                  <a16:creationId xmlns:a16="http://schemas.microsoft.com/office/drawing/2014/main" id="{BA3AA301-FE8F-6A02-E80F-A03538B67728}"/>
                </a:ext>
              </a:extLst>
            </p:cNvPr>
            <p:cNvSpPr/>
            <p:nvPr/>
          </p:nvSpPr>
          <p:spPr>
            <a:xfrm>
              <a:off x="1358021" y="1439504"/>
              <a:ext cx="162961" cy="202797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Oval 17">
              <a:extLst>
                <a:ext uri="{FF2B5EF4-FFF2-40B4-BE49-F238E27FC236}">
                  <a16:creationId xmlns:a16="http://schemas.microsoft.com/office/drawing/2014/main" id="{ACC48D56-2899-68D3-E25D-9818626CE8D8}"/>
                </a:ext>
              </a:extLst>
            </p:cNvPr>
            <p:cNvSpPr/>
            <p:nvPr/>
          </p:nvSpPr>
          <p:spPr>
            <a:xfrm>
              <a:off x="1294649" y="1276533"/>
              <a:ext cx="285820" cy="259835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3543968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5B385B-44B4-1B3A-6D70-CCD895113A19}"/>
              </a:ext>
            </a:extLst>
          </p:cNvPr>
          <p:cNvSpPr txBox="1"/>
          <p:nvPr/>
        </p:nvSpPr>
        <p:spPr>
          <a:xfrm>
            <a:off x="2190308" y="35086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השוואה אל מול המחקר</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Chart 6">
            <a:extLst>
              <a:ext uri="{FF2B5EF4-FFF2-40B4-BE49-F238E27FC236}">
                <a16:creationId xmlns:a16="http://schemas.microsoft.com/office/drawing/2014/main" id="{AF94ED38-B4F6-1D4B-BA5F-736F5125EB1D}"/>
              </a:ext>
            </a:extLst>
          </p:cNvPr>
          <p:cNvGraphicFramePr/>
          <p:nvPr>
            <p:extLst>
              <p:ext uri="{D42A27DB-BD31-4B8C-83A1-F6EECF244321}">
                <p14:modId xmlns:p14="http://schemas.microsoft.com/office/powerpoint/2010/main" val="1361450729"/>
              </p:ext>
            </p:extLst>
          </p:nvPr>
        </p:nvGraphicFramePr>
        <p:xfrm>
          <a:off x="153920" y="1348236"/>
          <a:ext cx="4750565" cy="32509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32469701-4F64-7415-339D-40AC39B17C1B}"/>
              </a:ext>
            </a:extLst>
          </p:cNvPr>
          <p:cNvGraphicFramePr/>
          <p:nvPr>
            <p:extLst>
              <p:ext uri="{D42A27DB-BD31-4B8C-83A1-F6EECF244321}">
                <p14:modId xmlns:p14="http://schemas.microsoft.com/office/powerpoint/2010/main" val="842205518"/>
              </p:ext>
            </p:extLst>
          </p:nvPr>
        </p:nvGraphicFramePr>
        <p:xfrm>
          <a:off x="4959210" y="1348236"/>
          <a:ext cx="4750565" cy="3250931"/>
        </p:xfrm>
        <a:graphic>
          <a:graphicData uri="http://schemas.openxmlformats.org/drawingml/2006/chart">
            <c:chart xmlns:c="http://schemas.openxmlformats.org/drawingml/2006/chart" xmlns:r="http://schemas.openxmlformats.org/officeDocument/2006/relationships" r:id="rId4"/>
          </a:graphicData>
        </a:graphic>
      </p:graphicFrame>
      <p:sp>
        <p:nvSpPr>
          <p:cNvPr id="11" name="Content Placeholder 2">
            <a:extLst>
              <a:ext uri="{FF2B5EF4-FFF2-40B4-BE49-F238E27FC236}">
                <a16:creationId xmlns:a16="http://schemas.microsoft.com/office/drawing/2014/main" id="{7120C0FB-6369-F9B1-9182-74E79ADE0CA0}"/>
              </a:ext>
            </a:extLst>
          </p:cNvPr>
          <p:cNvSpPr txBox="1">
            <a:spLocks/>
          </p:cNvSpPr>
          <p:nvPr/>
        </p:nvSpPr>
        <p:spPr>
          <a:xfrm>
            <a:off x="742585" y="4771903"/>
            <a:ext cx="8569180" cy="160246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r" rtl="1">
              <a:lnSpc>
                <a:spcPct val="114000"/>
              </a:lnSpc>
              <a:buNone/>
            </a:pPr>
            <a:r>
              <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ביחס למחקר בתחום, עליו ביססנו את הפרויקט, ניתן לראות כי הצלחנו לשפר את כלל המודלים שנבדקו במספר אחוזים. </a:t>
            </a:r>
          </a:p>
          <a:p>
            <a:pPr algn="r" rtl="1">
              <a:lnSpc>
                <a:spcPct val="114000"/>
              </a:lnSpc>
              <a:buFont typeface="Wingdings" panose="05000000000000000000" pitchFamily="2" charset="2"/>
              <a:buChar char="Ø"/>
            </a:pPr>
            <a:r>
              <a:rPr lang="he-IL" sz="1400" kern="11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עבור רשת CNN </a:t>
            </a:r>
            <a:r>
              <a:rPr lang="en-US" sz="1400" kern="1100" dirty="0">
                <a:solidFill>
                  <a:srgbClr val="000000"/>
                </a:solidFill>
                <a:effectLst/>
                <a:latin typeface="Tahoma" panose="020B0604030504040204" pitchFamily="34" charset="0"/>
                <a:ea typeface="Tahoma" panose="020B0604030504040204" pitchFamily="34" charset="0"/>
                <a:cs typeface="Tahoma" panose="020B0604030504040204" pitchFamily="34" charset="0"/>
              </a:rPr>
              <a:t>128x128</a:t>
            </a:r>
            <a:r>
              <a:rPr lang="he-IL" sz="1400" kern="11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בעלת 2 שכבות קונבולוציה ו-64 פילטרים, המחקר השיג כ-95.7 אחוזי הצלחה (המודל בעל הביצועים הטובים ביותר במחקר). אילו מנגד, אנו, בפרויקט זה, הצלחנו להשיג כ-99.7 אחוזי הצלחה. </a:t>
            </a:r>
            <a:endParaRPr lang="he-IL" sz="1400" dirty="0">
              <a:effectLst/>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76078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5B385B-44B4-1B3A-6D70-CCD895113A19}"/>
              </a:ext>
            </a:extLst>
          </p:cNvPr>
          <p:cNvSpPr txBox="1"/>
          <p:nvPr/>
        </p:nvSpPr>
        <p:spPr>
          <a:xfrm>
            <a:off x="2190308" y="124520"/>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תמונות בעלות דמיון</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pSp>
        <p:nvGrpSpPr>
          <p:cNvPr id="2" name="Group 1">
            <a:extLst>
              <a:ext uri="{FF2B5EF4-FFF2-40B4-BE49-F238E27FC236}">
                <a16:creationId xmlns:a16="http://schemas.microsoft.com/office/drawing/2014/main" id="{5C077A19-465B-C205-E64F-5122520E2F3E}"/>
              </a:ext>
            </a:extLst>
          </p:cNvPr>
          <p:cNvGrpSpPr/>
          <p:nvPr/>
        </p:nvGrpSpPr>
        <p:grpSpPr>
          <a:xfrm>
            <a:off x="186095" y="1239312"/>
            <a:ext cx="3392805" cy="2018665"/>
            <a:chOff x="0" y="0"/>
            <a:chExt cx="3392805" cy="2018665"/>
          </a:xfrm>
        </p:grpSpPr>
        <p:pic>
          <p:nvPicPr>
            <p:cNvPr id="3" name="Picture 2">
              <a:extLst>
                <a:ext uri="{FF2B5EF4-FFF2-40B4-BE49-F238E27FC236}">
                  <a16:creationId xmlns:a16="http://schemas.microsoft.com/office/drawing/2014/main" id="{4E55377A-B75C-79C7-03D2-8AF15BD6702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0725" y="0"/>
              <a:ext cx="1402080" cy="1725295"/>
            </a:xfrm>
            <a:prstGeom prst="rect">
              <a:avLst/>
            </a:prstGeom>
            <a:noFill/>
            <a:ln>
              <a:noFill/>
            </a:ln>
          </p:spPr>
        </p:pic>
        <p:sp>
          <p:nvSpPr>
            <p:cNvPr id="4" name="Text Box 2">
              <a:extLst>
                <a:ext uri="{FF2B5EF4-FFF2-40B4-BE49-F238E27FC236}">
                  <a16:creationId xmlns:a16="http://schemas.microsoft.com/office/drawing/2014/main" id="{4E3F59B5-A691-B0FB-D821-C6094D5BF0B7}"/>
                </a:ext>
              </a:extLst>
            </p:cNvPr>
            <p:cNvSpPr txBox="1">
              <a:spLocks noChangeArrowheads="1"/>
            </p:cNvSpPr>
            <p:nvPr/>
          </p:nvSpPr>
          <p:spPr bwMode="auto">
            <a:xfrm>
              <a:off x="2124075" y="1743075"/>
              <a:ext cx="115252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Swizzor.gen!E</a:t>
              </a:r>
            </a:p>
          </p:txBody>
        </p:sp>
        <p:pic>
          <p:nvPicPr>
            <p:cNvPr id="7" name="Picture 6">
              <a:extLst>
                <a:ext uri="{FF2B5EF4-FFF2-40B4-BE49-F238E27FC236}">
                  <a16:creationId xmlns:a16="http://schemas.microsoft.com/office/drawing/2014/main" id="{21375FE6-0BCD-0BDF-E848-46D84F7743F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9525"/>
              <a:ext cx="1417955" cy="1706245"/>
            </a:xfrm>
            <a:prstGeom prst="rect">
              <a:avLst/>
            </a:prstGeom>
            <a:noFill/>
            <a:ln>
              <a:noFill/>
            </a:ln>
          </p:spPr>
        </p:pic>
        <p:sp>
          <p:nvSpPr>
            <p:cNvPr id="8" name="Text Box 2">
              <a:extLst>
                <a:ext uri="{FF2B5EF4-FFF2-40B4-BE49-F238E27FC236}">
                  <a16:creationId xmlns:a16="http://schemas.microsoft.com/office/drawing/2014/main" id="{8AC4DE32-F516-DDC1-3497-E09E69639F68}"/>
                </a:ext>
              </a:extLst>
            </p:cNvPr>
            <p:cNvSpPr txBox="1">
              <a:spLocks noChangeArrowheads="1"/>
            </p:cNvSpPr>
            <p:nvPr/>
          </p:nvSpPr>
          <p:spPr bwMode="auto">
            <a:xfrm>
              <a:off x="133350" y="1733550"/>
              <a:ext cx="115252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Swizzor.gen!I</a:t>
              </a:r>
            </a:p>
          </p:txBody>
        </p:sp>
      </p:grpSp>
      <p:grpSp>
        <p:nvGrpSpPr>
          <p:cNvPr id="9" name="Group 8">
            <a:extLst>
              <a:ext uri="{FF2B5EF4-FFF2-40B4-BE49-F238E27FC236}">
                <a16:creationId xmlns:a16="http://schemas.microsoft.com/office/drawing/2014/main" id="{EA68A374-DC66-84DA-6559-3CB88D39569C}"/>
              </a:ext>
            </a:extLst>
          </p:cNvPr>
          <p:cNvGrpSpPr/>
          <p:nvPr/>
        </p:nvGrpSpPr>
        <p:grpSpPr>
          <a:xfrm>
            <a:off x="480101" y="4331735"/>
            <a:ext cx="2804794" cy="2336800"/>
            <a:chOff x="0" y="0"/>
            <a:chExt cx="2805047" cy="2337303"/>
          </a:xfrm>
        </p:grpSpPr>
        <p:pic>
          <p:nvPicPr>
            <p:cNvPr id="10" name="Picture 9">
              <a:extLst>
                <a:ext uri="{FF2B5EF4-FFF2-40B4-BE49-F238E27FC236}">
                  <a16:creationId xmlns:a16="http://schemas.microsoft.com/office/drawing/2014/main" id="{4FE0AC18-4ED4-735D-68DC-E0F2A59157C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716657" y="0"/>
              <a:ext cx="1088390" cy="2040255"/>
            </a:xfrm>
            <a:prstGeom prst="rect">
              <a:avLst/>
            </a:prstGeom>
            <a:noFill/>
            <a:ln>
              <a:noFill/>
            </a:ln>
          </p:spPr>
        </p:pic>
        <p:sp>
          <p:nvSpPr>
            <p:cNvPr id="11" name="Text Box 2">
              <a:extLst>
                <a:ext uri="{FF2B5EF4-FFF2-40B4-BE49-F238E27FC236}">
                  <a16:creationId xmlns:a16="http://schemas.microsoft.com/office/drawing/2014/main" id="{F3B54B99-529E-55AC-4B9D-610CAA2C9FC3}"/>
                </a:ext>
              </a:extLst>
            </p:cNvPr>
            <p:cNvSpPr txBox="1">
              <a:spLocks noChangeArrowheads="1"/>
            </p:cNvSpPr>
            <p:nvPr/>
          </p:nvSpPr>
          <p:spPr bwMode="auto">
            <a:xfrm>
              <a:off x="1733910" y="2061713"/>
              <a:ext cx="106870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C2LOP.gen!g</a:t>
              </a:r>
            </a:p>
          </p:txBody>
        </p:sp>
        <p:pic>
          <p:nvPicPr>
            <p:cNvPr id="12" name="Picture 11">
              <a:extLst>
                <a:ext uri="{FF2B5EF4-FFF2-40B4-BE49-F238E27FC236}">
                  <a16:creationId xmlns:a16="http://schemas.microsoft.com/office/drawing/2014/main" id="{6FB7EF34-8E58-7BDA-2467-5A49858DA400}"/>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1104900" cy="2040255"/>
            </a:xfrm>
            <a:prstGeom prst="rect">
              <a:avLst/>
            </a:prstGeom>
            <a:noFill/>
            <a:ln>
              <a:noFill/>
            </a:ln>
          </p:spPr>
        </p:pic>
        <p:sp>
          <p:nvSpPr>
            <p:cNvPr id="13" name="Text Box 2">
              <a:extLst>
                <a:ext uri="{FF2B5EF4-FFF2-40B4-BE49-F238E27FC236}">
                  <a16:creationId xmlns:a16="http://schemas.microsoft.com/office/drawing/2014/main" id="{7DCB9D37-29EB-BC10-C180-D579DECE31AD}"/>
                </a:ext>
              </a:extLst>
            </p:cNvPr>
            <p:cNvSpPr txBox="1">
              <a:spLocks noChangeArrowheads="1"/>
            </p:cNvSpPr>
            <p:nvPr/>
          </p:nvSpPr>
          <p:spPr bwMode="auto">
            <a:xfrm>
              <a:off x="17253" y="2061713"/>
              <a:ext cx="106870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dirty="0">
                  <a:effectLst/>
                  <a:latin typeface="Times New Roman" panose="02020603050405020304" pitchFamily="18" charset="0"/>
                  <a:ea typeface="Times New Roman" panose="02020603050405020304" pitchFamily="18" charset="0"/>
                </a:rPr>
                <a:t>C2LOP.P</a:t>
              </a:r>
            </a:p>
          </p:txBody>
        </p:sp>
      </p:grpSp>
      <p:grpSp>
        <p:nvGrpSpPr>
          <p:cNvPr id="14" name="Group 13">
            <a:extLst>
              <a:ext uri="{FF2B5EF4-FFF2-40B4-BE49-F238E27FC236}">
                <a16:creationId xmlns:a16="http://schemas.microsoft.com/office/drawing/2014/main" id="{64A0F727-4188-645D-D2F6-D969C98783B4}"/>
              </a:ext>
            </a:extLst>
          </p:cNvPr>
          <p:cNvGrpSpPr/>
          <p:nvPr/>
        </p:nvGrpSpPr>
        <p:grpSpPr>
          <a:xfrm>
            <a:off x="4617267" y="4866405"/>
            <a:ext cx="3992244" cy="1802130"/>
            <a:chOff x="0" y="0"/>
            <a:chExt cx="3992616" cy="1802465"/>
          </a:xfrm>
        </p:grpSpPr>
        <p:pic>
          <p:nvPicPr>
            <p:cNvPr id="15" name="Picture 14">
              <a:extLst>
                <a:ext uri="{FF2B5EF4-FFF2-40B4-BE49-F238E27FC236}">
                  <a16:creationId xmlns:a16="http://schemas.microsoft.com/office/drawing/2014/main" id="{B64CBBC0-AF41-A1BF-9689-7A7F5F39C224}"/>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94626" y="0"/>
              <a:ext cx="1697990" cy="1510030"/>
            </a:xfrm>
            <a:prstGeom prst="rect">
              <a:avLst/>
            </a:prstGeom>
            <a:noFill/>
            <a:ln>
              <a:noFill/>
            </a:ln>
          </p:spPr>
        </p:pic>
        <p:pic>
          <p:nvPicPr>
            <p:cNvPr id="16" name="Picture 15">
              <a:extLst>
                <a:ext uri="{FF2B5EF4-FFF2-40B4-BE49-F238E27FC236}">
                  <a16:creationId xmlns:a16="http://schemas.microsoft.com/office/drawing/2014/main" id="{B7205445-60E5-8CDA-D36C-65E6676F8818}"/>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1706880" cy="1517650"/>
            </a:xfrm>
            <a:prstGeom prst="rect">
              <a:avLst/>
            </a:prstGeom>
            <a:noFill/>
            <a:ln>
              <a:noFill/>
            </a:ln>
          </p:spPr>
        </p:pic>
        <p:sp>
          <p:nvSpPr>
            <p:cNvPr id="17" name="Text Box 2">
              <a:extLst>
                <a:ext uri="{FF2B5EF4-FFF2-40B4-BE49-F238E27FC236}">
                  <a16:creationId xmlns:a16="http://schemas.microsoft.com/office/drawing/2014/main" id="{9394D57B-0610-17B0-CC3E-52627109F73C}"/>
                </a:ext>
              </a:extLst>
            </p:cNvPr>
            <p:cNvSpPr txBox="1">
              <a:spLocks noChangeArrowheads="1"/>
            </p:cNvSpPr>
            <p:nvPr/>
          </p:nvSpPr>
          <p:spPr bwMode="auto">
            <a:xfrm>
              <a:off x="336430" y="1526875"/>
              <a:ext cx="95694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Autorun.K</a:t>
              </a:r>
            </a:p>
          </p:txBody>
        </p:sp>
        <p:sp>
          <p:nvSpPr>
            <p:cNvPr id="18" name="Text Box 2">
              <a:extLst>
                <a:ext uri="{FF2B5EF4-FFF2-40B4-BE49-F238E27FC236}">
                  <a16:creationId xmlns:a16="http://schemas.microsoft.com/office/drawing/2014/main" id="{4366730F-8B7A-64CA-D9EC-E088680C1DF0}"/>
                </a:ext>
              </a:extLst>
            </p:cNvPr>
            <p:cNvSpPr txBox="1">
              <a:spLocks noChangeArrowheads="1"/>
            </p:cNvSpPr>
            <p:nvPr/>
          </p:nvSpPr>
          <p:spPr bwMode="auto">
            <a:xfrm>
              <a:off x="2674188" y="1518249"/>
              <a:ext cx="956945" cy="27559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r>
                <a:rPr lang="en-US" sz="1200">
                  <a:effectLst/>
                  <a:latin typeface="Times New Roman" panose="02020603050405020304" pitchFamily="18" charset="0"/>
                  <a:ea typeface="Times New Roman" panose="02020603050405020304" pitchFamily="18" charset="0"/>
                </a:rPr>
                <a:t>Yunar.A</a:t>
              </a:r>
            </a:p>
          </p:txBody>
        </p:sp>
      </p:grpSp>
      <p:sp>
        <p:nvSpPr>
          <p:cNvPr id="19" name="Content Placeholder 2">
            <a:extLst>
              <a:ext uri="{FF2B5EF4-FFF2-40B4-BE49-F238E27FC236}">
                <a16:creationId xmlns:a16="http://schemas.microsoft.com/office/drawing/2014/main" id="{929D6135-9CAE-DC47-86CC-92017060C983}"/>
              </a:ext>
            </a:extLst>
          </p:cNvPr>
          <p:cNvSpPr txBox="1">
            <a:spLocks/>
          </p:cNvSpPr>
          <p:nvPr/>
        </p:nvSpPr>
        <p:spPr>
          <a:xfrm>
            <a:off x="3851332" y="995354"/>
            <a:ext cx="5962624" cy="329234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בתמונות אלו ניתן לראות שתי משפחות אשר בכל המודלים (גם אצלנו וגם במחקר) הייתה בעיה בסיווגן. דבר זה לא מפתיע, זאת מכיוון כי מדובר בווריאנטים מאותה המשפחה.</a:t>
            </a:r>
          </a:p>
          <a:p>
            <a:pPr marL="0" indent="0" algn="r" rtl="1">
              <a:lnSpc>
                <a:spcPct val="114000"/>
              </a:lnSpc>
              <a:buNone/>
            </a:pPr>
            <a:endPar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endPar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None/>
            </a:pPr>
            <a:endPar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r" rtl="1">
              <a:lnSpc>
                <a:spcPct val="114000"/>
              </a:lnSpc>
              <a:buFont typeface="Wingdings" panose="05000000000000000000" pitchFamily="2" charset="2"/>
              <a:buChar char="Ø"/>
            </a:pPr>
            <a:r>
              <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עבור אלגוריתם </a:t>
            </a:r>
            <a:r>
              <a:rPr lang="en-US"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CNN</a:t>
            </a:r>
            <a:r>
              <a:rPr lang="he-IL" sz="1400" kern="1100" dirty="0">
                <a:solidFill>
                  <a:srgbClr val="000000"/>
                </a:solidFill>
                <a:latin typeface="Tahoma" panose="020B0604030504040204" pitchFamily="34" charset="0"/>
                <a:ea typeface="Tahoma" panose="020B0604030504040204" pitchFamily="34" charset="0"/>
                <a:cs typeface="Tahoma" panose="020B0604030504040204" pitchFamily="34" charset="0"/>
              </a:rPr>
              <a:t> זיהינו שתי משפחות אשר קיימת בעיה בסיווגן ברוב המודלים ואילו ביתר המודלים המקבלים יותר פיצ'רים (אלו מודלים בעלי אחוזי הצלחה גבוהים יותר), בעיה זו נפתרה אצלנו. חוסר היכולת בסיווג משפחות אלה היה מפתיע וזאת מכיוון שמדובר בשתי משפחות שונות לחלוטין האחת מהשנייה.</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21" name="Connector: Curved 20">
            <a:extLst>
              <a:ext uri="{FF2B5EF4-FFF2-40B4-BE49-F238E27FC236}">
                <a16:creationId xmlns:a16="http://schemas.microsoft.com/office/drawing/2014/main" id="{C78B0E77-587B-58CE-CEFD-B1D942BDDD1A}"/>
              </a:ext>
            </a:extLst>
          </p:cNvPr>
          <p:cNvCxnSpPr>
            <a:stCxn id="3" idx="0"/>
            <a:endCxn id="7" idx="0"/>
          </p:cNvCxnSpPr>
          <p:nvPr/>
        </p:nvCxnSpPr>
        <p:spPr>
          <a:xfrm rot="16200000" flipH="1" flipV="1">
            <a:off x="1881704" y="252680"/>
            <a:ext cx="9525" cy="1982787"/>
          </a:xfrm>
          <a:prstGeom prst="curvedConnector3">
            <a:avLst>
              <a:gd name="adj1" fmla="val -8863360"/>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7C42AF71-03EC-0580-F192-8B6AB29FA289}"/>
              </a:ext>
            </a:extLst>
          </p:cNvPr>
          <p:cNvCxnSpPr>
            <a:cxnSpLocks/>
            <a:stCxn id="7" idx="0"/>
            <a:endCxn id="3" idx="0"/>
          </p:cNvCxnSpPr>
          <p:nvPr/>
        </p:nvCxnSpPr>
        <p:spPr>
          <a:xfrm rot="5400000" flipH="1" flipV="1">
            <a:off x="1881704" y="252682"/>
            <a:ext cx="9525" cy="1982787"/>
          </a:xfrm>
          <a:prstGeom prst="curvedConnector3">
            <a:avLst>
              <a:gd name="adj1" fmla="val 6967328"/>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59E60141-764F-5472-F9A0-E4FFC638B8FE}"/>
              </a:ext>
            </a:extLst>
          </p:cNvPr>
          <p:cNvCxnSpPr>
            <a:cxnSpLocks/>
            <a:stCxn id="12" idx="0"/>
            <a:endCxn id="10" idx="0"/>
          </p:cNvCxnSpPr>
          <p:nvPr/>
        </p:nvCxnSpPr>
        <p:spPr>
          <a:xfrm rot="5400000" flipH="1" flipV="1">
            <a:off x="1886625" y="3477611"/>
            <a:ext cx="12700" cy="1708248"/>
          </a:xfrm>
          <a:prstGeom prst="curvedConnector3">
            <a:avLst>
              <a:gd name="adj1" fmla="val 4936638"/>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09B0A3B8-C9E2-F34D-A41F-E25AA2E03DD0}"/>
              </a:ext>
            </a:extLst>
          </p:cNvPr>
          <p:cNvCxnSpPr>
            <a:cxnSpLocks/>
            <a:stCxn id="16" idx="0"/>
            <a:endCxn id="15" idx="0"/>
          </p:cNvCxnSpPr>
          <p:nvPr/>
        </p:nvCxnSpPr>
        <p:spPr>
          <a:xfrm rot="5400000" flipH="1" flipV="1">
            <a:off x="6615611" y="3721422"/>
            <a:ext cx="12700" cy="2289967"/>
          </a:xfrm>
          <a:prstGeom prst="curvedConnector3">
            <a:avLst>
              <a:gd name="adj1" fmla="val 3368315"/>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039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5B385B-44B4-1B3A-6D70-CCD895113A19}"/>
              </a:ext>
            </a:extLst>
          </p:cNvPr>
          <p:cNvSpPr txBox="1"/>
          <p:nvPr/>
        </p:nvSpPr>
        <p:spPr>
          <a:xfrm>
            <a:off x="6953050" y="79120"/>
            <a:ext cx="4342595" cy="1001364"/>
          </a:xfrm>
          <a:prstGeom prst="rect">
            <a:avLst/>
          </a:prstGeom>
          <a:noFill/>
        </p:spPr>
        <p:txBody>
          <a:bodyPr wrap="square">
            <a:spAutoFit/>
          </a:bodyPr>
          <a:lstStyle/>
          <a:p>
            <a:pPr algn="r" rtl="1">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המוד</a:t>
            </a: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ל הטוב ביותר –</a:t>
            </a:r>
          </a:p>
          <a:p>
            <a:pPr algn="r" rtl="1">
              <a:lnSpc>
                <a:spcPct val="115000"/>
              </a:lnSpc>
              <a:spcAft>
                <a:spcPts val="800"/>
              </a:spcAft>
            </a:pPr>
            <a:r>
              <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rPr>
              <a:t>CNN 1 Layer 64 Filters 64x64</a:t>
            </a: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 </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pSp>
        <p:nvGrpSpPr>
          <p:cNvPr id="4" name="Group 3">
            <a:extLst>
              <a:ext uri="{FF2B5EF4-FFF2-40B4-BE49-F238E27FC236}">
                <a16:creationId xmlns:a16="http://schemas.microsoft.com/office/drawing/2014/main" id="{BF38D3CC-D1D2-6B56-76A9-92C6CD587171}"/>
              </a:ext>
            </a:extLst>
          </p:cNvPr>
          <p:cNvGrpSpPr/>
          <p:nvPr/>
        </p:nvGrpSpPr>
        <p:grpSpPr>
          <a:xfrm>
            <a:off x="5313806" y="2509573"/>
            <a:ext cx="6743558" cy="4192774"/>
            <a:chOff x="124547" y="117698"/>
            <a:chExt cx="6335749" cy="3440318"/>
          </a:xfrm>
        </p:grpSpPr>
        <p:pic>
          <p:nvPicPr>
            <p:cNvPr id="9" name="Picture 8">
              <a:extLst>
                <a:ext uri="{FF2B5EF4-FFF2-40B4-BE49-F238E27FC236}">
                  <a16:creationId xmlns:a16="http://schemas.microsoft.com/office/drawing/2014/main" id="{A50182BA-5CDC-EE01-5BB9-2D4037662F7F}"/>
                </a:ext>
              </a:extLst>
            </p:cNvPr>
            <p:cNvPicPr>
              <a:picLocks noChangeAspect="1"/>
            </p:cNvPicPr>
            <p:nvPr/>
          </p:nvPicPr>
          <p:blipFill rotWithShape="1">
            <a:blip r:embed="rId3"/>
            <a:srcRect t="1031" b="1013"/>
            <a:stretch/>
          </p:blipFill>
          <p:spPr>
            <a:xfrm>
              <a:off x="124547" y="117698"/>
              <a:ext cx="6335749" cy="3440318"/>
            </a:xfrm>
            <a:prstGeom prst="rect">
              <a:avLst/>
            </a:prstGeom>
          </p:spPr>
        </p:pic>
        <p:sp>
          <p:nvSpPr>
            <p:cNvPr id="10" name="Oval 9">
              <a:extLst>
                <a:ext uri="{FF2B5EF4-FFF2-40B4-BE49-F238E27FC236}">
                  <a16:creationId xmlns:a16="http://schemas.microsoft.com/office/drawing/2014/main" id="{01D9F17B-CD1A-465E-76FF-6AA1114D44D8}"/>
                </a:ext>
              </a:extLst>
            </p:cNvPr>
            <p:cNvSpPr/>
            <p:nvPr/>
          </p:nvSpPr>
          <p:spPr>
            <a:xfrm>
              <a:off x="6003774" y="335356"/>
              <a:ext cx="288384" cy="4251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grpSp>
        <p:nvGrpSpPr>
          <p:cNvPr id="2" name="Group 1">
            <a:extLst>
              <a:ext uri="{FF2B5EF4-FFF2-40B4-BE49-F238E27FC236}">
                <a16:creationId xmlns:a16="http://schemas.microsoft.com/office/drawing/2014/main" id="{9F23B68B-9075-97D2-12D0-5EC92EE2811A}"/>
              </a:ext>
            </a:extLst>
          </p:cNvPr>
          <p:cNvGrpSpPr/>
          <p:nvPr/>
        </p:nvGrpSpPr>
        <p:grpSpPr>
          <a:xfrm>
            <a:off x="134636" y="244144"/>
            <a:ext cx="5306736" cy="3674417"/>
            <a:chOff x="900938" y="3548963"/>
            <a:chExt cx="4782966" cy="3236028"/>
          </a:xfrm>
        </p:grpSpPr>
        <p:pic>
          <p:nvPicPr>
            <p:cNvPr id="7" name="Picture 6">
              <a:extLst>
                <a:ext uri="{FF2B5EF4-FFF2-40B4-BE49-F238E27FC236}">
                  <a16:creationId xmlns:a16="http://schemas.microsoft.com/office/drawing/2014/main" id="{988A2E82-A6DC-D496-D10F-0884B7A1F670}"/>
                </a:ext>
              </a:extLst>
            </p:cNvPr>
            <p:cNvPicPr>
              <a:picLocks noChangeAspect="1"/>
            </p:cNvPicPr>
            <p:nvPr/>
          </p:nvPicPr>
          <p:blipFill>
            <a:blip r:embed="rId4"/>
            <a:stretch>
              <a:fillRect/>
            </a:stretch>
          </p:blipFill>
          <p:spPr>
            <a:xfrm>
              <a:off x="900938" y="3548963"/>
              <a:ext cx="4782966" cy="3236028"/>
            </a:xfrm>
            <a:prstGeom prst="rect">
              <a:avLst/>
            </a:prstGeom>
          </p:spPr>
        </p:pic>
        <p:sp>
          <p:nvSpPr>
            <p:cNvPr id="11" name="TextBox 10">
              <a:extLst>
                <a:ext uri="{FF2B5EF4-FFF2-40B4-BE49-F238E27FC236}">
                  <a16:creationId xmlns:a16="http://schemas.microsoft.com/office/drawing/2014/main" id="{9A288D7C-A916-72DF-28E0-2BE3B47D1537}"/>
                </a:ext>
              </a:extLst>
            </p:cNvPr>
            <p:cNvSpPr txBox="1"/>
            <p:nvPr/>
          </p:nvSpPr>
          <p:spPr>
            <a:xfrm>
              <a:off x="2626657" y="4706235"/>
              <a:ext cx="1587422" cy="646331"/>
            </a:xfrm>
            <a:prstGeom prst="rect">
              <a:avLst/>
            </a:prstGeom>
            <a:solidFill>
              <a:schemeClr val="bg1"/>
            </a:solidFill>
          </p:spPr>
          <p:txBody>
            <a:bodyPr wrap="none" rtlCol="1">
              <a:spAutoFit/>
            </a:bodyPr>
            <a:lstStyle/>
            <a:p>
              <a:r>
                <a:rPr lang="en-US" dirty="0"/>
                <a:t>Test: 99.826%</a:t>
              </a:r>
            </a:p>
            <a:p>
              <a:r>
                <a:rPr lang="en-US" dirty="0"/>
                <a:t>Train: 100%</a:t>
              </a:r>
              <a:endParaRPr lang="he-IL" dirty="0"/>
            </a:p>
          </p:txBody>
        </p:sp>
      </p:grpSp>
    </p:spTree>
    <p:extLst>
      <p:ext uri="{BB962C8B-B14F-4D97-AF65-F5344CB8AC3E}">
        <p14:creationId xmlns:p14="http://schemas.microsoft.com/office/powerpoint/2010/main" val="964158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48FD82-C14D-0B1E-2894-C7DC43FEB566}"/>
              </a:ext>
            </a:extLst>
          </p:cNvPr>
          <p:cNvPicPr>
            <a:picLocks noChangeAspect="1"/>
          </p:cNvPicPr>
          <p:nvPr/>
        </p:nvPicPr>
        <p:blipFill>
          <a:blip r:embed="rId3"/>
          <a:stretch>
            <a:fillRect/>
          </a:stretch>
        </p:blipFill>
        <p:spPr>
          <a:xfrm>
            <a:off x="1558635" y="926"/>
            <a:ext cx="7124421" cy="6857074"/>
          </a:xfrm>
          <a:prstGeom prst="rect">
            <a:avLst/>
          </a:prstGeom>
        </p:spPr>
      </p:pic>
    </p:spTree>
    <p:extLst>
      <p:ext uri="{BB962C8B-B14F-4D97-AF65-F5344CB8AC3E}">
        <p14:creationId xmlns:p14="http://schemas.microsoft.com/office/powerpoint/2010/main" val="1000910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Smiling face outline outline">
            <a:extLst>
              <a:ext uri="{FF2B5EF4-FFF2-40B4-BE49-F238E27FC236}">
                <a16:creationId xmlns:a16="http://schemas.microsoft.com/office/drawing/2014/main" id="{EC720053-85FE-A9E0-2DC7-5A0342CA46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7751" y="540944"/>
            <a:ext cx="5776111" cy="5776111"/>
          </a:xfrm>
          <a:prstGeom prst="rect">
            <a:avLst/>
          </a:prstGeom>
        </p:spPr>
      </p:pic>
      <p:sp>
        <p:nvSpPr>
          <p:cNvPr id="7" name="TextBox 6">
            <a:extLst>
              <a:ext uri="{FF2B5EF4-FFF2-40B4-BE49-F238E27FC236}">
                <a16:creationId xmlns:a16="http://schemas.microsoft.com/office/drawing/2014/main" id="{837063F5-0A5E-E6A1-F71A-FFFFF746A5B8}"/>
              </a:ext>
            </a:extLst>
          </p:cNvPr>
          <p:cNvSpPr txBox="1"/>
          <p:nvPr/>
        </p:nvSpPr>
        <p:spPr>
          <a:xfrm>
            <a:off x="2975116" y="174318"/>
            <a:ext cx="3286408" cy="769441"/>
          </a:xfrm>
          <a:prstGeom prst="rect">
            <a:avLst/>
          </a:prstGeom>
          <a:noFill/>
        </p:spPr>
        <p:txBody>
          <a:bodyPr wrap="square">
            <a:spAutoFit/>
          </a:bodyPr>
          <a:lstStyle/>
          <a:p>
            <a:pPr algn="r" rtl="1"/>
            <a:r>
              <a:rPr lang="he-IL" sz="4400" dirty="0"/>
              <a:t>תודה רבה!</a:t>
            </a:r>
          </a:p>
        </p:txBody>
      </p:sp>
    </p:spTree>
    <p:extLst>
      <p:ext uri="{BB962C8B-B14F-4D97-AF65-F5344CB8AC3E}">
        <p14:creationId xmlns:p14="http://schemas.microsoft.com/office/powerpoint/2010/main" val="314081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656070" y="1084521"/>
            <a:ext cx="8596668" cy="5095065"/>
          </a:xfrm>
        </p:spPr>
        <p:txBody>
          <a:bodyPr>
            <a:normAutofit lnSpcReduction="10000"/>
          </a:bodyPr>
          <a:lstStyle/>
          <a:p>
            <a:pPr marL="0"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בעולמנו כיום עולה השימוש בטכנולוגיה בצורה כבירה ועם עלייה זו, צצים אין ספור איומים על המשתמשים השונים. מתקפות הסייבר בעולם מהוות סיכון מרכזי לפגיעה במרחב הקיברנטי של היעד במטרה לגנוב ממנו מידע ואף להסב לו נזק.</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50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הגדרת הבעיה</a:t>
            </a:r>
          </a:p>
          <a:p>
            <a:pPr marL="400050" lvl="1"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הבעיה אותה הפרויקט בא לפתור היא בעיית סיווג נוזקות (תוכנות מזיקות) למשפחות באמצעות למידת מכונה. כלומר, סיווג </a:t>
            </a:r>
            <a:r>
              <a:rPr lang="he-IL" sz="1400" b="1" dirty="0">
                <a:solidFill>
                  <a:srgbClr val="000000"/>
                </a:solidFill>
                <a:latin typeface="Tahoma" panose="020B0604030504040204" pitchFamily="34" charset="0"/>
                <a:ea typeface="Tahoma" panose="020B0604030504040204" pitchFamily="34" charset="0"/>
                <a:cs typeface="Tahoma" panose="020B0604030504040204" pitchFamily="34" charset="0"/>
              </a:rPr>
              <a:t>שיטתי</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של איומים אלו, המאיימים על מערכות תקשורת ואינטרנט המהוות תשתית עבור ארגונים רבים. ביצוע והצלחה בפתירת בעיה זו, כרוך בקשיים רבים והתאמות משמעותיות.</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50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הפרויקט שלנו</a:t>
            </a:r>
          </a:p>
          <a:p>
            <a:pPr marL="400050" lvl="1"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באמצעות מודלים מעולמות למידת המכונה והלמידה העמוקה נפתח יכולת שיטתית לסיווג נוזקות לפי משפחותיהן על-ידי מעבר מהסתכלות על נוזקה כ״קובץ הרצה״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.exe file</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לתמונה, אשר אותה נוכל לסווג לפי מודלים ושיטות ידועים מעולמות אלה.</a:t>
            </a:r>
          </a:p>
          <a:p>
            <a:pPr marL="0" indent="0" algn="r" defTabSz="457200" rtl="1" eaLnBrk="1" latinLnBrk="0" hangingPunct="1">
              <a:lnSpc>
                <a:spcPct val="150000"/>
              </a:lnSpc>
              <a:spcBef>
                <a:spcPts val="1000"/>
              </a:spcBef>
              <a:spcAft>
                <a:spcPts val="0"/>
              </a:spcAft>
              <a:buClr>
                <a:schemeClr val="accent1"/>
              </a:buClr>
              <a:buSzPct val="80000"/>
              <a:buNone/>
            </a:pPr>
            <a:endParaRPr lang="en-IL" dirty="0"/>
          </a:p>
        </p:txBody>
      </p:sp>
      <p:sp>
        <p:nvSpPr>
          <p:cNvPr id="6" name="TextBox 5">
            <a:extLst>
              <a:ext uri="{FF2B5EF4-FFF2-40B4-BE49-F238E27FC236}">
                <a16:creationId xmlns:a16="http://schemas.microsoft.com/office/drawing/2014/main" id="{79E2F78B-C437-7252-4A4E-8FAD7F894100}"/>
              </a:ext>
            </a:extLst>
          </p:cNvPr>
          <p:cNvSpPr txBox="1"/>
          <p:nvPr/>
        </p:nvSpPr>
        <p:spPr>
          <a:xfrm>
            <a:off x="2190308" y="44139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רקע על הפרויקט</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17803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668770" y="576521"/>
            <a:ext cx="8596668" cy="1569779"/>
          </a:xfrm>
        </p:spPr>
        <p:txBody>
          <a:bodyPr>
            <a:normAutofit/>
          </a:bodyPr>
          <a:lstStyle/>
          <a:p>
            <a:pPr algn="r" rtl="1">
              <a:lnSpc>
                <a:spcPct val="150000"/>
              </a:lnSpc>
              <a:buFont typeface="Wingdings" panose="05000000000000000000" pitchFamily="2" charset="2"/>
              <a:buChar char="Ø"/>
            </a:pPr>
            <a:r>
              <a:rPr lang="he-IL" sz="1400" b="1" dirty="0">
                <a:solidFill>
                  <a:srgbClr val="000000"/>
                </a:solidFill>
                <a:latin typeface="Tahoma" panose="020B0604030504040204" pitchFamily="34" charset="0"/>
                <a:ea typeface="Tahoma" panose="020B0604030504040204" pitchFamily="34" charset="0"/>
                <a:cs typeface="Tahoma" panose="020B0604030504040204" pitchFamily="34" charset="0"/>
              </a:rPr>
              <a:t>המרת </a:t>
            </a:r>
            <a:r>
              <a:rPr lang="en-US" sz="1400" b="1" dirty="0">
                <a:solidFill>
                  <a:srgbClr val="000000"/>
                </a:solidFill>
                <a:latin typeface="Tahoma" panose="020B0604030504040204" pitchFamily="34" charset="0"/>
                <a:ea typeface="Tahoma" panose="020B0604030504040204" pitchFamily="34" charset="0"/>
                <a:cs typeface="Tahoma" panose="020B0604030504040204" pitchFamily="34" charset="0"/>
              </a:rPr>
              <a:t>Exe</a:t>
            </a:r>
            <a:r>
              <a:rPr lang="he-IL" sz="1400" b="1" dirty="0">
                <a:solidFill>
                  <a:srgbClr val="000000"/>
                </a:solidFill>
                <a:latin typeface="Tahoma" panose="020B0604030504040204" pitchFamily="34" charset="0"/>
                <a:ea typeface="Tahoma" panose="020B0604030504040204" pitchFamily="34" charset="0"/>
                <a:cs typeface="Tahoma" panose="020B0604030504040204" pitchFamily="34" charset="0"/>
              </a:rPr>
              <a:t> לתמונה – </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ממירים כל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Byte</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של קובץ ה-</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Exe</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למספר בין 0 ל-255. לבסוף נקבל מערך חד מימדי של פיקסלים כך שמה שנותר לעשות זה להפוך אותו למערך דו-ממדי שיהווה את התמונה.</a:t>
            </a:r>
          </a:p>
          <a:p>
            <a:pPr algn="r" rtl="1">
              <a:lnSpc>
                <a:spcPct val="150000"/>
              </a:lnSpc>
              <a:buFont typeface="Wingdings" panose="05000000000000000000" pitchFamily="2" charset="2"/>
              <a:buChar char="Ø"/>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מאגר הנתונים בוא נשתמש נקרא </a:t>
            </a:r>
            <a:r>
              <a:rPr lang="en-US" sz="1400" b="1" dirty="0" err="1">
                <a:solidFill>
                  <a:srgbClr val="000000"/>
                </a:solidFill>
                <a:latin typeface="Tahoma" panose="020B0604030504040204" pitchFamily="34" charset="0"/>
                <a:ea typeface="Tahoma" panose="020B0604030504040204" pitchFamily="34" charset="0"/>
                <a:cs typeface="Tahoma" panose="020B0604030504040204" pitchFamily="34" charset="0"/>
              </a:rPr>
              <a:t>Malimg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אשר מכיל כ-9,764 תמונות מ-25 משפחות שונות של נוזקות.</a:t>
            </a:r>
          </a:p>
        </p:txBody>
      </p:sp>
      <p:pic>
        <p:nvPicPr>
          <p:cNvPr id="4" name="Picture 3" descr="A picture containing outdoor&#10;&#10;Description automatically generated">
            <a:extLst>
              <a:ext uri="{FF2B5EF4-FFF2-40B4-BE49-F238E27FC236}">
                <a16:creationId xmlns:a16="http://schemas.microsoft.com/office/drawing/2014/main" id="{A412CD90-2EA8-E751-864D-0DBA57A39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58" y="3812756"/>
            <a:ext cx="2722924" cy="2062323"/>
          </a:xfrm>
          <a:prstGeom prst="rect">
            <a:avLst/>
          </a:prstGeom>
        </p:spPr>
      </p:pic>
      <p:pic>
        <p:nvPicPr>
          <p:cNvPr id="5" name="Picture 4">
            <a:extLst>
              <a:ext uri="{FF2B5EF4-FFF2-40B4-BE49-F238E27FC236}">
                <a16:creationId xmlns:a16="http://schemas.microsoft.com/office/drawing/2014/main" id="{7C58474F-BAD1-1F9F-08C3-1A7888BD76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7016" y="3139470"/>
            <a:ext cx="829758" cy="2735609"/>
          </a:xfrm>
          <a:prstGeom prst="rect">
            <a:avLst/>
          </a:prstGeom>
        </p:spPr>
      </p:pic>
      <p:pic>
        <p:nvPicPr>
          <p:cNvPr id="7" name="Picture 6" descr="A picture containing text, outdoor&#10;&#10;Description automatically generated">
            <a:extLst>
              <a:ext uri="{FF2B5EF4-FFF2-40B4-BE49-F238E27FC236}">
                <a16:creationId xmlns:a16="http://schemas.microsoft.com/office/drawing/2014/main" id="{A12BC554-44D4-81BE-490C-891791F3D5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1023" y="3446204"/>
            <a:ext cx="1689652" cy="2428875"/>
          </a:xfrm>
          <a:prstGeom prst="rect">
            <a:avLst/>
          </a:prstGeom>
        </p:spPr>
      </p:pic>
      <p:pic>
        <p:nvPicPr>
          <p:cNvPr id="9" name="Picture 8" descr="A picture containing background pattern&#10;&#10;Description automatically generated">
            <a:extLst>
              <a:ext uri="{FF2B5EF4-FFF2-40B4-BE49-F238E27FC236}">
                <a16:creationId xmlns:a16="http://schemas.microsoft.com/office/drawing/2014/main" id="{284811A8-948B-6CAF-6796-3D131D9156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63115" y="2522279"/>
            <a:ext cx="1996085" cy="3352800"/>
          </a:xfrm>
          <a:prstGeom prst="rect">
            <a:avLst/>
          </a:prstGeom>
        </p:spPr>
      </p:pic>
    </p:spTree>
    <p:extLst>
      <p:ext uri="{BB962C8B-B14F-4D97-AF65-F5344CB8AC3E}">
        <p14:creationId xmlns:p14="http://schemas.microsoft.com/office/powerpoint/2010/main" val="58507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836824" y="1573619"/>
            <a:ext cx="8596668" cy="3253563"/>
          </a:xfrm>
        </p:spPr>
        <p:txBody>
          <a:bodyPr>
            <a:normAutofit/>
          </a:bodyPr>
          <a:lstStyle/>
          <a:p>
            <a:pPr marL="342900" indent="-342900" algn="r" defTabSz="457200" rtl="1" eaLnBrk="1" latinLnBrk="0" hangingPunct="1">
              <a:lnSpc>
                <a:spcPct val="150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השוואה למחקר </a:t>
            </a:r>
          </a:p>
          <a:p>
            <a:pPr marL="400050" lvl="1"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פרויקט זה מתבסס על מחקר קיים אשר נעשה בתחום. נרצה לנסות ולפתח מודלי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CNN</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(רשת נוירונים קונבולוציונית) בעלי קווי דמיון משותף למודלים המוצגים במחקר ולהשוות את תוצאותינו לתוצאותיו.</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50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השוואה בין מודלים שונים</a:t>
            </a:r>
          </a:p>
          <a:p>
            <a:pPr marL="400050" lvl="1" indent="0" algn="r" rtl="1">
              <a:lnSpc>
                <a:spcPct val="150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נרצה להשוות את מודלי ה-</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CNN</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שפיתחנו למודלים שונים, פשוטים יותר, על מנת לבדוק האם קיימת הצדקה לפתרון בעיה זו בדרכים אותם מציג המחקר או לחלופין מציאת דרכים פשוטות יותר. </a:t>
            </a:r>
            <a:endParaRPr lang="en-IL" dirty="0"/>
          </a:p>
        </p:txBody>
      </p:sp>
      <p:sp>
        <p:nvSpPr>
          <p:cNvPr id="6" name="TextBox 5">
            <a:extLst>
              <a:ext uri="{FF2B5EF4-FFF2-40B4-BE49-F238E27FC236}">
                <a16:creationId xmlns:a16="http://schemas.microsoft.com/office/drawing/2014/main" id="{79E2F78B-C437-7252-4A4E-8FAD7F894100}"/>
              </a:ext>
            </a:extLst>
          </p:cNvPr>
          <p:cNvSpPr txBox="1"/>
          <p:nvPr/>
        </p:nvSpPr>
        <p:spPr>
          <a:xfrm>
            <a:off x="2190308" y="44139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מטרות על</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0752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287079" y="1000499"/>
            <a:ext cx="8965659" cy="5634222"/>
          </a:xfrm>
        </p:spPr>
        <p:txBody>
          <a:bodyPr>
            <a:normAutofit/>
          </a:bodyPr>
          <a:lstStyle/>
          <a:p>
            <a:pPr marL="342900" indent="-342900" algn="r" defTabSz="457200" rtl="1" eaLnBrk="1" latinLnBrk="0" hangingPunct="1">
              <a:lnSpc>
                <a:spcPct val="124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למידת מכונה</a:t>
            </a:r>
          </a:p>
          <a:p>
            <a:pPr marL="400050" lvl="1" indent="0" algn="r" rtl="1">
              <a:lnSpc>
                <a:spcPct val="12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התחום עוסק בפיתוח אלגוריתמים המיועדים לאפשר למחשב ללמוד מתוך דוגמאות, ופועל במגוון משימות חישוביות בהן התכנות הקלאסי אינו אפשרי. תחום זה מכיל שלושה סוגי למידה עיקריים והם: למידת חיזוק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Reinforcement Learning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למידה בלתי מונחית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Unsupervised Learning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למידה מונחית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Supervised Learning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בה בחרנו להשתמש בפרויקט זה.</a:t>
            </a:r>
          </a:p>
          <a:p>
            <a:pPr lvl="1" indent="-342900" algn="r" rtl="1">
              <a:lnSpc>
                <a:spcPct val="124000"/>
              </a:lnSpc>
              <a:buFont typeface="Wingdings" pitchFamily="2" charset="2"/>
              <a:buChar char="Ø"/>
            </a:pPr>
            <a:r>
              <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rPr>
              <a:t>מודלי למידת מכונה (פשוטים)</a:t>
            </a:r>
          </a:p>
          <a:p>
            <a:pPr marL="800100" lvl="2" indent="0" algn="r" rtl="1">
              <a:lnSpc>
                <a:spcPct val="124000"/>
              </a:lnSpc>
              <a:buNone/>
            </a:pP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הינם אלגוריתמים ושיטות פתרון אשר מנסות, בעזרת כלים מתמטיים וסטטיסטיים פשוטים לפתור מגוון רחב של בעיות מעולם זה. אלגוריתמים אלו זקוקים להתערבות חיצונית שתקבע עבורם אילו מאפיינים הם הרלוונטיים ביותר. בסיסם של אלגוריתמים אלה הוא </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Naïve Bayes</a:t>
            </a: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 דוגמא למודלים אלה: </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LDA, QDA, GNB </a:t>
            </a: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 (בהם השתמשנו בפרויקט).</a:t>
            </a:r>
          </a:p>
          <a:p>
            <a:pPr marL="800100" lvl="2" indent="0" algn="r" rtl="1">
              <a:lnSpc>
                <a:spcPct val="124000"/>
              </a:lnSpc>
              <a:buNone/>
            </a:pPr>
            <a:endPar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24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בעיית הסיווג</a:t>
            </a:r>
          </a:p>
          <a:p>
            <a:pPr marL="400050" lvl="1" indent="0" algn="r" rtl="1">
              <a:lnSpc>
                <a:spcPct val="12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בעיית הסיווג היא בעיה הנגזרת מתחום הלמידה המונחית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Supervised Learning</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אשר לפיה, בהינתן קלט אל המודל נרצה להחליט לאיזו מחלקה הוא שייך.  </a:t>
            </a:r>
            <a:endParaRPr lang="en-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24000"/>
              </a:lnSpc>
              <a:buNone/>
            </a:pPr>
            <a:endParaRPr lang="he-IL" sz="15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defTabSz="457200" rtl="1" eaLnBrk="1" latinLnBrk="0" hangingPunct="1">
              <a:lnSpc>
                <a:spcPct val="124000"/>
              </a:lnSpc>
              <a:spcBef>
                <a:spcPts val="1000"/>
              </a:spcBef>
              <a:spcAft>
                <a:spcPts val="0"/>
              </a:spcAft>
              <a:buClr>
                <a:schemeClr val="accent1"/>
              </a:buClr>
              <a:buSzPct val="80000"/>
              <a:buNone/>
            </a:pPr>
            <a:endParaRPr lang="en-IL" dirty="0"/>
          </a:p>
        </p:txBody>
      </p:sp>
      <p:sp>
        <p:nvSpPr>
          <p:cNvPr id="6" name="TextBox 5">
            <a:extLst>
              <a:ext uri="{FF2B5EF4-FFF2-40B4-BE49-F238E27FC236}">
                <a16:creationId xmlns:a16="http://schemas.microsoft.com/office/drawing/2014/main" id="{79E2F78B-C437-7252-4A4E-8FAD7F894100}"/>
              </a:ext>
            </a:extLst>
          </p:cNvPr>
          <p:cNvSpPr txBox="1"/>
          <p:nvPr/>
        </p:nvSpPr>
        <p:spPr>
          <a:xfrm>
            <a:off x="2190308" y="44139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latin typeface="Tahoma" panose="020B0604030504040204" pitchFamily="34" charset="0"/>
                <a:ea typeface="Tahoma" panose="020B0604030504040204" pitchFamily="34" charset="0"/>
                <a:cs typeface="Tahoma" panose="020B0604030504040204" pitchFamily="34" charset="0"/>
              </a:rPr>
              <a:t>רקע תיאורטי </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37012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467833" y="542255"/>
            <a:ext cx="8923130" cy="5773489"/>
          </a:xfrm>
        </p:spPr>
        <p:txBody>
          <a:bodyPr>
            <a:normAutofit/>
          </a:bodyPr>
          <a:lstStyle/>
          <a:p>
            <a:pPr marL="342900" indent="-342900" algn="r" defTabSz="457200" rtl="1" eaLnBrk="1" latinLnBrk="0" hangingPunct="1">
              <a:lnSpc>
                <a:spcPct val="134000"/>
              </a:lnSpc>
              <a:spcBef>
                <a:spcPts val="1000"/>
              </a:spcBef>
              <a:spcAft>
                <a:spcPts val="0"/>
              </a:spcAft>
              <a:buClr>
                <a:schemeClr val="accent1"/>
              </a:buClr>
              <a:buSzPct val="80000"/>
              <a:buFont typeface="Wingdings 3" charset="2"/>
              <a:buChar char=""/>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למידה עמוקה</a:t>
            </a:r>
          </a:p>
          <a:p>
            <a:pPr marL="400050" lvl="1" indent="0" algn="r" rtl="1">
              <a:lnSpc>
                <a:spcPct val="13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היא חלק ממשפחה רחבה יותר של שיטות למידת מכונה המבוססות על רשתות עצביות מלאכותיות בשילוב עם למידת מאפיינים. הרעיון מאחורי שיטה זו היא היכולת ללמד מחשבים לבצע עבודה אשר נראית טבעית למוח האדם אך מסובכת לביצוע המחשב. </a:t>
            </a: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lgn="r" rtl="1">
              <a:lnSpc>
                <a:spcPct val="134000"/>
              </a:lnSpc>
              <a:buFont typeface="Wingdings" pitchFamily="2" charset="2"/>
              <a:buChar char="Ø"/>
            </a:pPr>
            <a:r>
              <a:rPr lang="en-US" sz="1800" dirty="0">
                <a:solidFill>
                  <a:srgbClr val="000000"/>
                </a:solidFill>
                <a:latin typeface="Tahoma" panose="020B0604030504040204" pitchFamily="34" charset="0"/>
                <a:ea typeface="Tahoma" panose="020B0604030504040204" pitchFamily="34" charset="0"/>
                <a:cs typeface="Tahoma" panose="020B0604030504040204" pitchFamily="34" charset="0"/>
              </a:rPr>
              <a:t>Artificial Neural Network</a:t>
            </a:r>
            <a:endParaRPr lang="he-IL" sz="1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909955" lvl="2" indent="0" algn="just" rtl="1">
              <a:lnSpc>
                <a:spcPct val="134000"/>
              </a:lnSpc>
              <a:buNone/>
            </a:pP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רשת זו מכילה מספר גדול של יחידות מידע הנקראות נוירונים המקושרות זו לזו. אל הנוירון מתקבל קלט אשר עליו מבוצע עיבוד באמצעות נוסחה מוגדרת שתוצאתה מהווה הפלט של אותו הנוירון. פלט זה מועבר הלאה אל נוירונים אחרים ברשת אשר מבצעים תהליך דומה. הרשת מאופיינת על ידי מספר תכונות כגון, צורת חיבור הנוירונים, פונקציית ההפעלה (</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Activation Function</a:t>
            </a: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 משקלי נוירונים </a:t>
            </a:r>
            <a:r>
              <a:rPr lang="he-IL" dirty="0" err="1">
                <a:solidFill>
                  <a:srgbClr val="000000"/>
                </a:solidFill>
                <a:latin typeface="Tahoma" panose="020B0604030504040204" pitchFamily="34" charset="0"/>
                <a:ea typeface="Tahoma" panose="020B0604030504040204" pitchFamily="34" charset="0"/>
                <a:cs typeface="Tahoma" panose="020B0604030504040204" pitchFamily="34" charset="0"/>
              </a:rPr>
              <a:t>וכו</a:t>
            </a:r>
            <a:r>
              <a:rPr lang="he-IL"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marL="909955" lvl="2" indent="0" algn="just" rtl="1">
              <a:lnSpc>
                <a:spcPct val="134000"/>
              </a:lnSpc>
              <a:buNone/>
            </a:pPr>
            <a:endParaRPr lang="he-IL"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342900" indent="-342900" algn="r" defTabSz="457200" rtl="1" eaLnBrk="1" latinLnBrk="0" hangingPunct="1">
              <a:lnSpc>
                <a:spcPct val="134000"/>
              </a:lnSpc>
              <a:spcBef>
                <a:spcPts val="1000"/>
              </a:spcBef>
              <a:spcAft>
                <a:spcPts val="0"/>
              </a:spcAft>
              <a:buClr>
                <a:schemeClr val="accent1"/>
              </a:buClr>
              <a:buSzPct val="80000"/>
              <a:buFont typeface="Wingdings 3" charset="2"/>
              <a:buChar char=""/>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Convolutional Neural Network</a:t>
            </a: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3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זוהי סוג של רשת נוירונים המשמשת בעיקר לניתוח תמונות. הרשת מבוססת על שכבות </a:t>
            </a:r>
            <a:r>
              <a:rPr lang="he-IL" sz="1400" dirty="0" err="1">
                <a:solidFill>
                  <a:srgbClr val="000000"/>
                </a:solidFill>
                <a:latin typeface="Tahoma" panose="020B0604030504040204" pitchFamily="34" charset="0"/>
                <a:ea typeface="Tahoma" panose="020B0604030504040204" pitchFamily="34" charset="0"/>
                <a:cs typeface="Tahoma" panose="020B0604030504040204" pitchFamily="34" charset="0"/>
              </a:rPr>
              <a:t>קנובולוציה</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t>Convolution</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הממומשות על ידיי העברת פילטר על גביי הקלט ומשתמשת בפעולת </a:t>
            </a:r>
            <a:r>
              <a:rPr lang="he-IL" sz="1400" dirty="0" err="1">
                <a:solidFill>
                  <a:srgbClr val="000000"/>
                </a:solidFill>
                <a:latin typeface="Tahoma" panose="020B0604030504040204" pitchFamily="34" charset="0"/>
                <a:ea typeface="Tahoma" panose="020B0604030504040204" pitchFamily="34" charset="0"/>
                <a:cs typeface="Tahoma" panose="020B0604030504040204" pitchFamily="34" charset="0"/>
              </a:rPr>
              <a:t>הקונבולוציה</a:t>
            </a: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 (לפחות בשכבה אחת).</a:t>
            </a:r>
            <a:endParaRPr lang="en-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00224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5613992" y="509346"/>
            <a:ext cx="3745074" cy="1569824"/>
          </a:xfrm>
        </p:spPr>
        <p:txBody>
          <a:bodyPr>
            <a:norm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קונבולוציה</a:t>
            </a:r>
          </a:p>
          <a:p>
            <a:pPr marL="400050" lvl="1" indent="0" algn="r" rtl="1">
              <a:lnSpc>
                <a:spcPct val="114000"/>
              </a:lnSpc>
              <a:buNone/>
            </a:pPr>
            <a:r>
              <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rPr>
              <a:t>פעולה מתמטית של סכימת מכפלות האיברים בין שתי מטריצות.</a:t>
            </a:r>
            <a:b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descr="Convolutional Neural Network">
            <a:extLst>
              <a:ext uri="{FF2B5EF4-FFF2-40B4-BE49-F238E27FC236}">
                <a16:creationId xmlns:a16="http://schemas.microsoft.com/office/drawing/2014/main" id="{F18CEBC5-4561-9955-2D42-20EFEC0ED0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287" y="923846"/>
            <a:ext cx="4423724" cy="628159"/>
          </a:xfrm>
          <a:prstGeom prst="rect">
            <a:avLst/>
          </a:prstGeom>
          <a:noFill/>
          <a:ln>
            <a:noFill/>
          </a:ln>
        </p:spPr>
      </p:pic>
      <p:pic>
        <p:nvPicPr>
          <p:cNvPr id="2050" name="Picture 2" descr="Overview of Convolutional Neural Network in Image Classification">
            <a:extLst>
              <a:ext uri="{FF2B5EF4-FFF2-40B4-BE49-F238E27FC236}">
                <a16:creationId xmlns:a16="http://schemas.microsoft.com/office/drawing/2014/main" id="{9930240B-B1BC-27BF-BBEF-25DF1096EB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265" b="12475"/>
          <a:stretch/>
        </p:blipFill>
        <p:spPr bwMode="auto">
          <a:xfrm>
            <a:off x="2520040" y="3421724"/>
            <a:ext cx="5010348" cy="264627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4148DEE2-973C-B89D-D796-4380204DE8FD}"/>
              </a:ext>
            </a:extLst>
          </p:cNvPr>
          <p:cNvSpPr txBox="1">
            <a:spLocks/>
          </p:cNvSpPr>
          <p:nvPr/>
        </p:nvSpPr>
        <p:spPr>
          <a:xfrm>
            <a:off x="686442" y="1781428"/>
            <a:ext cx="8672624" cy="1647572"/>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pP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r" rtl="1">
              <a:lnSpc>
                <a:spcPct val="114000"/>
              </a:lnSpc>
            </a:pPr>
            <a:r>
              <a:rPr lang="en-US" sz="8000" dirty="0">
                <a:solidFill>
                  <a:srgbClr val="000000"/>
                </a:solidFill>
                <a:latin typeface="Tahoma" panose="020B0604030504040204" pitchFamily="34" charset="0"/>
                <a:ea typeface="Tahoma" panose="020B0604030504040204" pitchFamily="34" charset="0"/>
                <a:cs typeface="Tahoma" panose="020B0604030504040204" pitchFamily="34" charset="0"/>
              </a:rPr>
              <a:t>Filter</a:t>
            </a:r>
            <a:endParaRPr lang="en-US" sz="6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57200" lvl="1" indent="0" algn="r" rtl="1">
              <a:lnSpc>
                <a:spcPct val="134000"/>
              </a:lnSpc>
              <a:buNone/>
            </a:pPr>
            <a:r>
              <a:rPr lang="he-IL" sz="5600" dirty="0">
                <a:solidFill>
                  <a:srgbClr val="000000"/>
                </a:solidFill>
                <a:latin typeface="Tahoma" panose="020B0604030504040204" pitchFamily="34" charset="0"/>
                <a:ea typeface="Tahoma" panose="020B0604030504040204" pitchFamily="34" charset="0"/>
                <a:cs typeface="Tahoma" panose="020B0604030504040204" pitchFamily="34" charset="0"/>
              </a:rPr>
              <a:t>חלון </a:t>
            </a:r>
            <a:r>
              <a:rPr lang="he-IL" sz="5600" dirty="0" err="1">
                <a:solidFill>
                  <a:srgbClr val="000000"/>
                </a:solidFill>
                <a:latin typeface="Tahoma" panose="020B0604030504040204" pitchFamily="34" charset="0"/>
                <a:ea typeface="Tahoma" panose="020B0604030504040204" pitchFamily="34" charset="0"/>
                <a:cs typeface="Tahoma" panose="020B0604030504040204" pitchFamily="34" charset="0"/>
              </a:rPr>
              <a:t>מטריציוני</a:t>
            </a:r>
            <a:r>
              <a:rPr lang="he-IL" sz="5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he-IL" sz="5600" b="1" dirty="0">
                <a:solidFill>
                  <a:srgbClr val="000000"/>
                </a:solidFill>
                <a:latin typeface="Tahoma" panose="020B0604030504040204" pitchFamily="34" charset="0"/>
                <a:ea typeface="Tahoma" panose="020B0604030504040204" pitchFamily="34" charset="0"/>
                <a:cs typeface="Tahoma" panose="020B0604030504040204" pitchFamily="34" charset="0"/>
              </a:rPr>
              <a:t>בגודל מסוים </a:t>
            </a:r>
            <a:r>
              <a:rPr lang="he-IL" sz="5600" dirty="0">
                <a:solidFill>
                  <a:srgbClr val="000000"/>
                </a:solidFill>
                <a:latin typeface="Tahoma" panose="020B0604030504040204" pitchFamily="34" charset="0"/>
                <a:ea typeface="Tahoma" panose="020B0604030504040204" pitchFamily="34" charset="0"/>
                <a:cs typeface="Tahoma" panose="020B0604030504040204" pitchFamily="34" charset="0"/>
              </a:rPr>
              <a:t>המכיל תבנית שבעזרתה מתבצעת פעולת </a:t>
            </a:r>
            <a:r>
              <a:rPr lang="he-IL" sz="5600" dirty="0" err="1">
                <a:solidFill>
                  <a:srgbClr val="000000"/>
                </a:solidFill>
                <a:latin typeface="Tahoma" panose="020B0604030504040204" pitchFamily="34" charset="0"/>
                <a:ea typeface="Tahoma" panose="020B0604030504040204" pitchFamily="34" charset="0"/>
                <a:cs typeface="Tahoma" panose="020B0604030504040204" pitchFamily="34" charset="0"/>
              </a:rPr>
              <a:t>הקונבולוציה</a:t>
            </a:r>
            <a:r>
              <a:rPr lang="he-IL" sz="5600" dirty="0">
                <a:solidFill>
                  <a:srgbClr val="000000"/>
                </a:solidFill>
                <a:latin typeface="Tahoma" panose="020B0604030504040204" pitchFamily="34" charset="0"/>
                <a:ea typeface="Tahoma" panose="020B0604030504040204" pitchFamily="34" charset="0"/>
                <a:cs typeface="Tahoma" panose="020B0604030504040204" pitchFamily="34" charset="0"/>
              </a:rPr>
              <a:t> על הקלט, כאשר המטרה הסופית היא מציאת דפוסים על גבי התמונה. למשל, קווים ישרים, עיקולים, צורות </a:t>
            </a:r>
            <a:r>
              <a:rPr lang="he-IL" sz="5600" dirty="0" err="1">
                <a:solidFill>
                  <a:srgbClr val="000000"/>
                </a:solidFill>
                <a:latin typeface="Tahoma" panose="020B0604030504040204" pitchFamily="34" charset="0"/>
                <a:ea typeface="Tahoma" panose="020B0604030504040204" pitchFamily="34" charset="0"/>
                <a:cs typeface="Tahoma" panose="020B0604030504040204" pitchFamily="34" charset="0"/>
              </a:rPr>
              <a:t>וכו</a:t>
            </a:r>
            <a:r>
              <a:rPr lang="he-IL" sz="56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r" rtl="1">
              <a:lnSpc>
                <a:spcPct val="114000"/>
              </a:lnSpc>
            </a:pP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4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4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30302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2190308" y="1051759"/>
            <a:ext cx="7147025" cy="559218"/>
          </a:xfrm>
        </p:spPr>
        <p:txBody>
          <a:bodyPr>
            <a:no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מיפוי מאגר המידע וחלוקתו לגדלים שונים</a:t>
            </a:r>
          </a:p>
          <a:p>
            <a:pPr marL="0" indent="0" algn="r" rtl="1">
              <a:lnSpc>
                <a:spcPct val="114000"/>
              </a:lnSpc>
              <a:buNone/>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p>
          <a:p>
            <a:pPr marL="0" indent="0" algn="r" rtl="1">
              <a:lnSpc>
                <a:spcPct val="114000"/>
              </a:lnSpc>
              <a:buNone/>
            </a:pP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None/>
            </a:pPr>
            <a:b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55B385B-44B4-1B3A-6D70-CCD895113A19}"/>
              </a:ext>
            </a:extLst>
          </p:cNvPr>
          <p:cNvSpPr txBox="1"/>
          <p:nvPr/>
        </p:nvSpPr>
        <p:spPr>
          <a:xfrm>
            <a:off x="2190308" y="319473"/>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אופן ביצוע הפרויקט</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pSp>
        <p:nvGrpSpPr>
          <p:cNvPr id="30" name="Group 29">
            <a:extLst>
              <a:ext uri="{FF2B5EF4-FFF2-40B4-BE49-F238E27FC236}">
                <a16:creationId xmlns:a16="http://schemas.microsoft.com/office/drawing/2014/main" id="{D7D1E015-D086-4BBA-BD14-23C7A41E26EA}"/>
              </a:ext>
            </a:extLst>
          </p:cNvPr>
          <p:cNvGrpSpPr/>
          <p:nvPr/>
        </p:nvGrpSpPr>
        <p:grpSpPr>
          <a:xfrm>
            <a:off x="1565621" y="1762693"/>
            <a:ext cx="6744142" cy="4328159"/>
            <a:chOff x="2190308" y="1691641"/>
            <a:chExt cx="6335056" cy="4029400"/>
          </a:xfrm>
        </p:grpSpPr>
        <p:pic>
          <p:nvPicPr>
            <p:cNvPr id="7" name="Picture 6" descr="A picture containing outdoor&#10;&#10;Description automatically generated">
              <a:extLst>
                <a:ext uri="{FF2B5EF4-FFF2-40B4-BE49-F238E27FC236}">
                  <a16:creationId xmlns:a16="http://schemas.microsoft.com/office/drawing/2014/main" id="{50459D97-2FB3-82D8-394B-541A723F8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308" y="2406517"/>
              <a:ext cx="3214826" cy="2413192"/>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7DF8034A-DE4C-D6DD-431C-E7DB07D9C8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925" y="2556914"/>
              <a:ext cx="980959" cy="919542"/>
            </a:xfrm>
            <a:prstGeom prst="rect">
              <a:avLst/>
            </a:prstGeom>
          </p:spPr>
        </p:pic>
        <p:pic>
          <p:nvPicPr>
            <p:cNvPr id="13" name="Picture 12" descr="A picture containing text, wrench, tool&#10;&#10;Description automatically generated">
              <a:extLst>
                <a:ext uri="{FF2B5EF4-FFF2-40B4-BE49-F238E27FC236}">
                  <a16:creationId xmlns:a16="http://schemas.microsoft.com/office/drawing/2014/main" id="{FD3EC7E2-F331-9A5D-0B7F-A2FB070F93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3445" y="3881957"/>
              <a:ext cx="1961919" cy="1839084"/>
            </a:xfrm>
            <a:prstGeom prst="rect">
              <a:avLst/>
            </a:prstGeom>
          </p:spPr>
        </p:pic>
        <p:pic>
          <p:nvPicPr>
            <p:cNvPr id="15" name="Picture 14">
              <a:extLst>
                <a:ext uri="{FF2B5EF4-FFF2-40B4-BE49-F238E27FC236}">
                  <a16:creationId xmlns:a16="http://schemas.microsoft.com/office/drawing/2014/main" id="{558190D5-7B25-720C-66D1-D5934DE933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9165" y="1691641"/>
              <a:ext cx="490480" cy="459771"/>
            </a:xfrm>
            <a:prstGeom prst="rect">
              <a:avLst/>
            </a:prstGeom>
          </p:spPr>
        </p:pic>
        <p:cxnSp>
          <p:nvCxnSpPr>
            <p:cNvPr id="17" name="Straight Arrow Connector 16">
              <a:extLst>
                <a:ext uri="{FF2B5EF4-FFF2-40B4-BE49-F238E27FC236}">
                  <a16:creationId xmlns:a16="http://schemas.microsoft.com/office/drawing/2014/main" id="{45E1AAD3-5F2A-D6B7-8E11-5DB358E30B27}"/>
                </a:ext>
              </a:extLst>
            </p:cNvPr>
            <p:cNvCxnSpPr>
              <a:stCxn id="7" idx="3"/>
              <a:endCxn id="13" idx="1"/>
            </p:cNvCxnSpPr>
            <p:nvPr/>
          </p:nvCxnSpPr>
          <p:spPr>
            <a:xfrm>
              <a:off x="5405134" y="3613114"/>
              <a:ext cx="1158311" cy="1188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4A44360-F8B6-AAA9-E01B-5D3ED5170CCC}"/>
                </a:ext>
              </a:extLst>
            </p:cNvPr>
            <p:cNvCxnSpPr>
              <a:cxnSpLocks/>
              <a:stCxn id="7" idx="3"/>
              <a:endCxn id="11" idx="1"/>
            </p:cNvCxnSpPr>
            <p:nvPr/>
          </p:nvCxnSpPr>
          <p:spPr>
            <a:xfrm flipV="1">
              <a:off x="5405134" y="3016685"/>
              <a:ext cx="1648791" cy="596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2CC215A-6A55-9D04-2F0E-6DA065206269}"/>
                </a:ext>
              </a:extLst>
            </p:cNvPr>
            <p:cNvCxnSpPr>
              <a:cxnSpLocks/>
              <a:stCxn id="7" idx="3"/>
              <a:endCxn id="15" idx="1"/>
            </p:cNvCxnSpPr>
            <p:nvPr/>
          </p:nvCxnSpPr>
          <p:spPr>
            <a:xfrm flipV="1">
              <a:off x="5405134" y="1921526"/>
              <a:ext cx="1894031" cy="1691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6CFFCBB-CC85-7D08-E8B3-37BF8F63A3D4}"/>
                </a:ext>
              </a:extLst>
            </p:cNvPr>
            <p:cNvSpPr txBox="1"/>
            <p:nvPr/>
          </p:nvSpPr>
          <p:spPr>
            <a:xfrm rot="19039589">
              <a:off x="5898179" y="2577965"/>
              <a:ext cx="918097" cy="348195"/>
            </a:xfrm>
            <a:prstGeom prst="rect">
              <a:avLst/>
            </a:prstGeom>
            <a:noFill/>
          </p:spPr>
          <p:txBody>
            <a:bodyPr wrap="square" rtlCol="1">
              <a:spAutoFit/>
            </a:bodyPr>
            <a:lstStyle/>
            <a:p>
              <a:pPr algn="ctr"/>
              <a:r>
                <a:rPr lang="en-US" sz="900" dirty="0"/>
                <a:t>32x32</a:t>
              </a:r>
              <a:endParaRPr lang="he-IL" sz="900" dirty="0"/>
            </a:p>
          </p:txBody>
        </p:sp>
        <p:sp>
          <p:nvSpPr>
            <p:cNvPr id="27" name="TextBox 26">
              <a:extLst>
                <a:ext uri="{FF2B5EF4-FFF2-40B4-BE49-F238E27FC236}">
                  <a16:creationId xmlns:a16="http://schemas.microsoft.com/office/drawing/2014/main" id="{A612A2DC-6263-A47C-306C-4E774673E2EE}"/>
                </a:ext>
              </a:extLst>
            </p:cNvPr>
            <p:cNvSpPr txBox="1"/>
            <p:nvPr/>
          </p:nvSpPr>
          <p:spPr>
            <a:xfrm rot="20416609">
              <a:off x="5881628" y="3078532"/>
              <a:ext cx="918097" cy="230832"/>
            </a:xfrm>
            <a:prstGeom prst="rect">
              <a:avLst/>
            </a:prstGeom>
            <a:noFill/>
          </p:spPr>
          <p:txBody>
            <a:bodyPr wrap="square" rtlCol="1">
              <a:spAutoFit/>
            </a:bodyPr>
            <a:lstStyle/>
            <a:p>
              <a:pPr algn="ctr"/>
              <a:r>
                <a:rPr lang="en-US" sz="900" dirty="0"/>
                <a:t>64x64</a:t>
              </a:r>
              <a:endParaRPr lang="he-IL" sz="900" dirty="0"/>
            </a:p>
          </p:txBody>
        </p:sp>
        <p:sp>
          <p:nvSpPr>
            <p:cNvPr id="28" name="TextBox 27">
              <a:extLst>
                <a:ext uri="{FF2B5EF4-FFF2-40B4-BE49-F238E27FC236}">
                  <a16:creationId xmlns:a16="http://schemas.microsoft.com/office/drawing/2014/main" id="{E283668C-427B-DE09-05C8-908DFD2E70A5}"/>
                </a:ext>
              </a:extLst>
            </p:cNvPr>
            <p:cNvSpPr txBox="1"/>
            <p:nvPr/>
          </p:nvSpPr>
          <p:spPr>
            <a:xfrm rot="2803229">
              <a:off x="5406764" y="3976775"/>
              <a:ext cx="1047716" cy="371452"/>
            </a:xfrm>
            <a:prstGeom prst="rect">
              <a:avLst/>
            </a:prstGeom>
            <a:noFill/>
          </p:spPr>
          <p:txBody>
            <a:bodyPr wrap="square" rtlCol="1">
              <a:spAutoFit/>
            </a:bodyPr>
            <a:lstStyle/>
            <a:p>
              <a:pPr algn="ctr"/>
              <a:r>
                <a:rPr lang="en-US" sz="900" dirty="0"/>
                <a:t>128x128</a:t>
              </a:r>
              <a:endParaRPr lang="he-IL" sz="900" dirty="0"/>
            </a:p>
          </p:txBody>
        </p:sp>
      </p:grpSp>
    </p:spTree>
    <p:extLst>
      <p:ext uri="{BB962C8B-B14F-4D97-AF65-F5344CB8AC3E}">
        <p14:creationId xmlns:p14="http://schemas.microsoft.com/office/powerpoint/2010/main" val="342052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6AB6-F422-61B0-0DF1-BDC019B99EA8}"/>
              </a:ext>
            </a:extLst>
          </p:cNvPr>
          <p:cNvSpPr>
            <a:spLocks noGrp="1"/>
          </p:cNvSpPr>
          <p:nvPr>
            <p:ph idx="1"/>
          </p:nvPr>
        </p:nvSpPr>
        <p:spPr>
          <a:xfrm>
            <a:off x="1810693" y="783120"/>
            <a:ext cx="7548373" cy="585772"/>
          </a:xfrm>
        </p:spPr>
        <p:txBody>
          <a:bodyPr>
            <a:noAutofit/>
          </a:bodyPr>
          <a:lstStyle/>
          <a:p>
            <a:pPr algn="r" rtl="1">
              <a:lnSpc>
                <a:spcPct val="114000"/>
              </a:lnSpc>
            </a:pPr>
            <a:r>
              <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rPr>
              <a:t>תהליך העבודה </a:t>
            </a:r>
          </a:p>
          <a:p>
            <a:pPr marL="0" indent="0" algn="r" rtl="1">
              <a:lnSpc>
                <a:spcPct val="114000"/>
              </a:lnSpc>
              <a:buNone/>
            </a:pPr>
            <a:endParaRPr lang="he-IL" sz="2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None/>
            </a:pPr>
            <a:b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55B385B-44B4-1B3A-6D70-CCD895113A19}"/>
              </a:ext>
            </a:extLst>
          </p:cNvPr>
          <p:cNvSpPr txBox="1"/>
          <p:nvPr/>
        </p:nvSpPr>
        <p:spPr>
          <a:xfrm>
            <a:off x="2190308" y="127068"/>
            <a:ext cx="6103088" cy="474041"/>
          </a:xfrm>
          <a:prstGeom prst="rect">
            <a:avLst/>
          </a:prstGeom>
          <a:noFill/>
        </p:spPr>
        <p:txBody>
          <a:bodyPr wrap="square">
            <a:spAutoFit/>
          </a:bodyPr>
          <a:lstStyle/>
          <a:p>
            <a:pPr algn="ctr">
              <a:lnSpc>
                <a:spcPct val="115000"/>
              </a:lnSpc>
              <a:spcAft>
                <a:spcPts val="800"/>
              </a:spcAft>
            </a:pPr>
            <a:r>
              <a:rPr lang="he-IL"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אופן ביצוע הפרויקט</a:t>
            </a:r>
            <a:endParaRPr lang="en-IL" dirty="0">
              <a:effectLst/>
              <a:latin typeface="Tahoma" panose="020B0604030504040204" pitchFamily="34" charset="0"/>
              <a:ea typeface="Tahoma" panose="020B0604030504040204" pitchFamily="34" charset="0"/>
              <a:cs typeface="Tahoma" panose="020B0604030504040204" pitchFamily="34" charset="0"/>
            </a:endParaRPr>
          </a:p>
        </p:txBody>
      </p:sp>
      <p:grpSp>
        <p:nvGrpSpPr>
          <p:cNvPr id="51" name="Group 50">
            <a:extLst>
              <a:ext uri="{FF2B5EF4-FFF2-40B4-BE49-F238E27FC236}">
                <a16:creationId xmlns:a16="http://schemas.microsoft.com/office/drawing/2014/main" id="{CC7C090B-441A-5CDC-E411-A84B9709B876}"/>
              </a:ext>
            </a:extLst>
          </p:cNvPr>
          <p:cNvGrpSpPr/>
          <p:nvPr/>
        </p:nvGrpSpPr>
        <p:grpSpPr>
          <a:xfrm>
            <a:off x="607272" y="1137050"/>
            <a:ext cx="8747529" cy="2069300"/>
            <a:chOff x="1035897" y="2268775"/>
            <a:chExt cx="8747529" cy="2069300"/>
          </a:xfrm>
        </p:grpSpPr>
        <p:sp>
          <p:nvSpPr>
            <p:cNvPr id="7" name="Flowchart: Alternate Process 6">
              <a:extLst>
                <a:ext uri="{FF2B5EF4-FFF2-40B4-BE49-F238E27FC236}">
                  <a16:creationId xmlns:a16="http://schemas.microsoft.com/office/drawing/2014/main" id="{38604364-63AB-248F-1F0A-317FC63E1B8F}"/>
                </a:ext>
              </a:extLst>
            </p:cNvPr>
            <p:cNvSpPr/>
            <p:nvPr/>
          </p:nvSpPr>
          <p:spPr>
            <a:xfrm>
              <a:off x="8230490" y="2663836"/>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בניית מודלים</a:t>
              </a:r>
            </a:p>
          </p:txBody>
        </p:sp>
        <p:sp>
          <p:nvSpPr>
            <p:cNvPr id="9" name="Flowchart: Alternate Process 8">
              <a:extLst>
                <a:ext uri="{FF2B5EF4-FFF2-40B4-BE49-F238E27FC236}">
                  <a16:creationId xmlns:a16="http://schemas.microsoft.com/office/drawing/2014/main" id="{8EFFE2AE-2757-9508-84CA-0ABD43BAA871}"/>
                </a:ext>
              </a:extLst>
            </p:cNvPr>
            <p:cNvSpPr/>
            <p:nvPr/>
          </p:nvSpPr>
          <p:spPr>
            <a:xfrm>
              <a:off x="6544802" y="2663835"/>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אימון מודלים</a:t>
              </a:r>
            </a:p>
          </p:txBody>
        </p:sp>
        <p:sp>
          <p:nvSpPr>
            <p:cNvPr id="13" name="Flowchart: Alternate Process 12">
              <a:extLst>
                <a:ext uri="{FF2B5EF4-FFF2-40B4-BE49-F238E27FC236}">
                  <a16:creationId xmlns:a16="http://schemas.microsoft.com/office/drawing/2014/main" id="{D6EB45C8-8E5D-03EC-4E32-C6C08DAA8C7A}"/>
                </a:ext>
              </a:extLst>
            </p:cNvPr>
            <p:cNvSpPr/>
            <p:nvPr/>
          </p:nvSpPr>
          <p:spPr>
            <a:xfrm>
              <a:off x="4862216" y="2663835"/>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ניתוח תוצאות</a:t>
              </a:r>
            </a:p>
          </p:txBody>
        </p:sp>
        <p:sp>
          <p:nvSpPr>
            <p:cNvPr id="14" name="Flowchart: Decision 13">
              <a:extLst>
                <a:ext uri="{FF2B5EF4-FFF2-40B4-BE49-F238E27FC236}">
                  <a16:creationId xmlns:a16="http://schemas.microsoft.com/office/drawing/2014/main" id="{28BD0216-0D54-0DE3-2C49-BF7B9DD4F452}"/>
                </a:ext>
              </a:extLst>
            </p:cNvPr>
            <p:cNvSpPr/>
            <p:nvPr/>
          </p:nvSpPr>
          <p:spPr>
            <a:xfrm>
              <a:off x="2720034" y="2268775"/>
              <a:ext cx="1673810" cy="1393360"/>
            </a:xfrm>
            <a:prstGeom prst="flowChartDecision">
              <a:avLst/>
            </a:prstGeom>
          </p:spPr>
          <p:style>
            <a:lnRef idx="1">
              <a:schemeClr val="accent1"/>
            </a:lnRef>
            <a:fillRef idx="3">
              <a:schemeClr val="accent1"/>
            </a:fillRef>
            <a:effectRef idx="2">
              <a:schemeClr val="accent1"/>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האם תוצאות המודלים היו מספקות?</a:t>
              </a:r>
            </a:p>
            <a:p>
              <a:pPr algn="ctr"/>
              <a:endParaRPr lang="he-IL" sz="1100" dirty="0">
                <a:latin typeface="Tahoma" panose="020B0604030504040204" pitchFamily="34" charset="0"/>
                <a:ea typeface="Tahoma" panose="020B0604030504040204" pitchFamily="34" charset="0"/>
                <a:cs typeface="Tahoma" panose="020B0604030504040204" pitchFamily="34" charset="0"/>
              </a:endParaRPr>
            </a:p>
          </p:txBody>
        </p:sp>
        <p:sp>
          <p:nvSpPr>
            <p:cNvPr id="15" name="Flowchart: Alternate Process 14">
              <a:extLst>
                <a:ext uri="{FF2B5EF4-FFF2-40B4-BE49-F238E27FC236}">
                  <a16:creationId xmlns:a16="http://schemas.microsoft.com/office/drawing/2014/main" id="{DF7B038F-8DB4-9CBC-07CE-2C450AA25C8D}"/>
                </a:ext>
              </a:extLst>
            </p:cNvPr>
            <p:cNvSpPr/>
            <p:nvPr/>
          </p:nvSpPr>
          <p:spPr>
            <a:xfrm>
              <a:off x="1035897" y="2662910"/>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ניתוח הנתונים והסקת מסקנות</a:t>
              </a:r>
            </a:p>
          </p:txBody>
        </p:sp>
        <p:sp>
          <p:nvSpPr>
            <p:cNvPr id="16" name="Flowchart: Alternate Process 15">
              <a:extLst>
                <a:ext uri="{FF2B5EF4-FFF2-40B4-BE49-F238E27FC236}">
                  <a16:creationId xmlns:a16="http://schemas.microsoft.com/office/drawing/2014/main" id="{526C6038-C12F-8563-5327-F50A7290A84D}"/>
                </a:ext>
              </a:extLst>
            </p:cNvPr>
            <p:cNvSpPr/>
            <p:nvPr/>
          </p:nvSpPr>
          <p:spPr>
            <a:xfrm>
              <a:off x="4882944" y="3734835"/>
              <a:ext cx="1217316" cy="60324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1" anchor="ctr"/>
            <a:lstStyle/>
            <a:p>
              <a:pPr algn="ctr"/>
              <a:r>
                <a:rPr lang="he-IL" sz="1200" dirty="0">
                  <a:latin typeface="Tahoma" panose="020B0604030504040204" pitchFamily="34" charset="0"/>
                  <a:ea typeface="Tahoma" panose="020B0604030504040204" pitchFamily="34" charset="0"/>
                  <a:cs typeface="Tahoma" panose="020B0604030504040204" pitchFamily="34" charset="0"/>
                </a:rPr>
                <a:t>ביצוע שינויים והתאמות במודל</a:t>
              </a:r>
            </a:p>
          </p:txBody>
        </p:sp>
        <p:cxnSp>
          <p:nvCxnSpPr>
            <p:cNvPr id="18" name="Straight Arrow Connector 17">
              <a:extLst>
                <a:ext uri="{FF2B5EF4-FFF2-40B4-BE49-F238E27FC236}">
                  <a16:creationId xmlns:a16="http://schemas.microsoft.com/office/drawing/2014/main" id="{7E5D0D77-C9A1-F61C-72CB-F00EE4EFD25B}"/>
                </a:ext>
              </a:extLst>
            </p:cNvPr>
            <p:cNvCxnSpPr>
              <a:stCxn id="7" idx="1"/>
              <a:endCxn id="9" idx="3"/>
            </p:cNvCxnSpPr>
            <p:nvPr/>
          </p:nvCxnSpPr>
          <p:spPr>
            <a:xfrm flipH="1" flipV="1">
              <a:off x="7762118" y="2965455"/>
              <a:ext cx="4683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ACA5927-5E27-3FC6-5582-436EF3FDAE0F}"/>
                </a:ext>
              </a:extLst>
            </p:cNvPr>
            <p:cNvCxnSpPr>
              <a:cxnSpLocks/>
              <a:stCxn id="13" idx="1"/>
              <a:endCxn id="14" idx="3"/>
            </p:cNvCxnSpPr>
            <p:nvPr/>
          </p:nvCxnSpPr>
          <p:spPr>
            <a:xfrm flipH="1">
              <a:off x="4393844" y="2965455"/>
              <a:ext cx="4683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4C66F1A-D23E-51AF-AF69-167F2B0CBD26}"/>
                </a:ext>
              </a:extLst>
            </p:cNvPr>
            <p:cNvCxnSpPr>
              <a:cxnSpLocks/>
              <a:stCxn id="9" idx="1"/>
              <a:endCxn id="13" idx="3"/>
            </p:cNvCxnSpPr>
            <p:nvPr/>
          </p:nvCxnSpPr>
          <p:spPr>
            <a:xfrm flipH="1">
              <a:off x="6079532" y="2965455"/>
              <a:ext cx="4652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7B9EDE6-928C-E67F-8BEA-0EC68BA88183}"/>
                </a:ext>
              </a:extLst>
            </p:cNvPr>
            <p:cNvCxnSpPr>
              <a:cxnSpLocks/>
              <a:stCxn id="14" idx="1"/>
              <a:endCxn id="15" idx="3"/>
            </p:cNvCxnSpPr>
            <p:nvPr/>
          </p:nvCxnSpPr>
          <p:spPr>
            <a:xfrm flipH="1" flipV="1">
              <a:off x="2253213" y="2964530"/>
              <a:ext cx="466821" cy="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7377B06C-E5FF-B63E-13A5-B808E4BF5774}"/>
                </a:ext>
              </a:extLst>
            </p:cNvPr>
            <p:cNvCxnSpPr>
              <a:stCxn id="14" idx="2"/>
              <a:endCxn id="16" idx="1"/>
            </p:cNvCxnSpPr>
            <p:nvPr/>
          </p:nvCxnSpPr>
          <p:spPr>
            <a:xfrm rot="16200000" flipH="1">
              <a:off x="4032781" y="3186292"/>
              <a:ext cx="374320" cy="13260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9DFE2AEA-7B59-6FAC-D850-1E6D0E79698C}"/>
                </a:ext>
              </a:extLst>
            </p:cNvPr>
            <p:cNvCxnSpPr>
              <a:cxnSpLocks/>
              <a:stCxn id="16" idx="3"/>
              <a:endCxn id="9" idx="2"/>
            </p:cNvCxnSpPr>
            <p:nvPr/>
          </p:nvCxnSpPr>
          <p:spPr>
            <a:xfrm flipV="1">
              <a:off x="6100260" y="3267075"/>
              <a:ext cx="1053200" cy="7693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DC31922-DD87-78BC-651B-6BFE3EE3CC45}"/>
                </a:ext>
              </a:extLst>
            </p:cNvPr>
            <p:cNvSpPr txBox="1"/>
            <p:nvPr/>
          </p:nvSpPr>
          <p:spPr>
            <a:xfrm>
              <a:off x="2388055" y="2707220"/>
              <a:ext cx="309700" cy="276999"/>
            </a:xfrm>
            <a:prstGeom prst="rect">
              <a:avLst/>
            </a:prstGeom>
            <a:noFill/>
          </p:spPr>
          <p:txBody>
            <a:bodyPr wrap="none" rtlCol="1">
              <a:spAutoFit/>
            </a:bodyPr>
            <a:lstStyle/>
            <a:p>
              <a:r>
                <a:rPr lang="he-IL" sz="1200" dirty="0"/>
                <a:t>כן</a:t>
              </a:r>
            </a:p>
          </p:txBody>
        </p:sp>
        <p:sp>
          <p:nvSpPr>
            <p:cNvPr id="36" name="TextBox 35">
              <a:extLst>
                <a:ext uri="{FF2B5EF4-FFF2-40B4-BE49-F238E27FC236}">
                  <a16:creationId xmlns:a16="http://schemas.microsoft.com/office/drawing/2014/main" id="{4D782D4B-2102-7C42-84CB-DF436864CBDD}"/>
                </a:ext>
              </a:extLst>
            </p:cNvPr>
            <p:cNvSpPr txBox="1"/>
            <p:nvPr/>
          </p:nvSpPr>
          <p:spPr>
            <a:xfrm>
              <a:off x="4026499" y="3780195"/>
              <a:ext cx="356188" cy="276999"/>
            </a:xfrm>
            <a:prstGeom prst="rect">
              <a:avLst/>
            </a:prstGeom>
            <a:noFill/>
          </p:spPr>
          <p:txBody>
            <a:bodyPr wrap="none" rtlCol="1">
              <a:spAutoFit/>
            </a:bodyPr>
            <a:lstStyle/>
            <a:p>
              <a:r>
                <a:rPr lang="he-IL" sz="1200" dirty="0"/>
                <a:t>לא</a:t>
              </a:r>
            </a:p>
          </p:txBody>
        </p:sp>
        <p:cxnSp>
          <p:nvCxnSpPr>
            <p:cNvPr id="41" name="Connector: Elbow 40">
              <a:extLst>
                <a:ext uri="{FF2B5EF4-FFF2-40B4-BE49-F238E27FC236}">
                  <a16:creationId xmlns:a16="http://schemas.microsoft.com/office/drawing/2014/main" id="{799D2A97-2C81-2E3D-9583-9B2F34BAF34D}"/>
                </a:ext>
              </a:extLst>
            </p:cNvPr>
            <p:cNvCxnSpPr>
              <a:cxnSpLocks/>
              <a:endCxn id="7" idx="3"/>
            </p:cNvCxnSpPr>
            <p:nvPr/>
          </p:nvCxnSpPr>
          <p:spPr>
            <a:xfrm rot="5400000">
              <a:off x="9541460" y="2723490"/>
              <a:ext cx="148312" cy="3356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Content Placeholder 2">
            <a:extLst>
              <a:ext uri="{FF2B5EF4-FFF2-40B4-BE49-F238E27FC236}">
                <a16:creationId xmlns:a16="http://schemas.microsoft.com/office/drawing/2014/main" id="{4102407C-16FE-7CB6-A0CE-D5EE79EB3C0D}"/>
              </a:ext>
            </a:extLst>
          </p:cNvPr>
          <p:cNvSpPr txBox="1">
            <a:spLocks/>
          </p:cNvSpPr>
          <p:nvPr/>
        </p:nvSpPr>
        <p:spPr>
          <a:xfrm>
            <a:off x="7970176" y="3551744"/>
            <a:ext cx="1640810" cy="208831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בניית המודלים: </a:t>
            </a: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LDA</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QDA</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GNB</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CNN</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r" rtl="1">
              <a:lnSpc>
                <a:spcPct val="114000"/>
              </a:lnSpc>
              <a:buFont typeface="Wingdings" panose="05000000000000000000" pitchFamily="2" charset="2"/>
              <a:buChar char="Ø"/>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3" name="Content Placeholder 2">
            <a:extLst>
              <a:ext uri="{FF2B5EF4-FFF2-40B4-BE49-F238E27FC236}">
                <a16:creationId xmlns:a16="http://schemas.microsoft.com/office/drawing/2014/main" id="{A751A552-4A77-2B46-4898-65D8DB1DAA00}"/>
              </a:ext>
            </a:extLst>
          </p:cNvPr>
          <p:cNvSpPr txBox="1">
            <a:spLocks/>
          </p:cNvSpPr>
          <p:nvPr/>
        </p:nvSpPr>
        <p:spPr>
          <a:xfrm>
            <a:off x="5450518" y="3551744"/>
            <a:ext cx="2034283" cy="16668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אימון המודלים: </a:t>
            </a: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Data Stratify</a:t>
            </a:r>
          </a:p>
          <a:p>
            <a:pPr lvl="1" algn="r" rtl="1">
              <a:lnSpc>
                <a:spcPct val="114000"/>
              </a:lnSpc>
              <a:buFont typeface="Wingdings" panose="05000000000000000000" pitchFamily="2" charset="2"/>
              <a:buChar char="q"/>
            </a:pP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K-Fold Validation</a:t>
            </a: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r" rtl="1">
              <a:lnSpc>
                <a:spcPct val="114000"/>
              </a:lnSpc>
              <a:buFont typeface="Wingdings" panose="05000000000000000000" pitchFamily="2" charset="2"/>
              <a:buChar char="Ø"/>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4" name="Content Placeholder 2">
            <a:extLst>
              <a:ext uri="{FF2B5EF4-FFF2-40B4-BE49-F238E27FC236}">
                <a16:creationId xmlns:a16="http://schemas.microsoft.com/office/drawing/2014/main" id="{D82FEB53-7C2F-FA69-7D58-CB3FCC86B8C2}"/>
              </a:ext>
            </a:extLst>
          </p:cNvPr>
          <p:cNvSpPr txBox="1">
            <a:spLocks/>
          </p:cNvSpPr>
          <p:nvPr/>
        </p:nvSpPr>
        <p:spPr>
          <a:xfrm>
            <a:off x="3157918" y="3561534"/>
            <a:ext cx="2141836" cy="15633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ניתוח תוצאות: </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התבוננות וניתוח פרמטרים מרכזיים</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השוואת תוצאות למחקר</a:t>
            </a:r>
          </a:p>
          <a:p>
            <a:pPr algn="r" rtl="1">
              <a:lnSpc>
                <a:spcPct val="114000"/>
              </a:lnSpc>
              <a:buFont typeface="Wingdings" panose="05000000000000000000" pitchFamily="2" charset="2"/>
              <a:buChar char="Ø"/>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5" name="Content Placeholder 2">
            <a:extLst>
              <a:ext uri="{FF2B5EF4-FFF2-40B4-BE49-F238E27FC236}">
                <a16:creationId xmlns:a16="http://schemas.microsoft.com/office/drawing/2014/main" id="{0169A5C2-8638-3E72-4C44-DE20F0F58AB2}"/>
              </a:ext>
            </a:extLst>
          </p:cNvPr>
          <p:cNvSpPr txBox="1">
            <a:spLocks/>
          </p:cNvSpPr>
          <p:nvPr/>
        </p:nvSpPr>
        <p:spPr>
          <a:xfrm>
            <a:off x="2797219" y="5427779"/>
            <a:ext cx="2502535" cy="12942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ביצוע שינויים והתאמות: </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התאמת הפרמטרים שלהערכתנו יכולים להביא לשיפור התוצאות</a:t>
            </a: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56" name="Content Placeholder 2">
            <a:extLst>
              <a:ext uri="{FF2B5EF4-FFF2-40B4-BE49-F238E27FC236}">
                <a16:creationId xmlns:a16="http://schemas.microsoft.com/office/drawing/2014/main" id="{DB4B69E6-DE05-94E5-8899-5B87BC7AB47B}"/>
              </a:ext>
            </a:extLst>
          </p:cNvPr>
          <p:cNvSpPr txBox="1">
            <a:spLocks/>
          </p:cNvSpPr>
          <p:nvPr/>
        </p:nvSpPr>
        <p:spPr>
          <a:xfrm>
            <a:off x="167424" y="3543088"/>
            <a:ext cx="2876178" cy="19075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4000"/>
              </a:lnSpc>
              <a:buFont typeface="Wingdings" panose="05000000000000000000" pitchFamily="2" charset="2"/>
              <a:buChar char="Ø"/>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ניתוח הנתונים והסקת מסקנות: </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התבוננות וניתוח פרמטרים מרכזיים</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השוואת תוצאות למחקר</a:t>
            </a:r>
          </a:p>
          <a:p>
            <a:pPr lvl="1" algn="r" rtl="1">
              <a:lnSpc>
                <a:spcPct val="114000"/>
              </a:lnSpc>
              <a:buFont typeface="Wingdings" panose="05000000000000000000" pitchFamily="2" charset="2"/>
              <a:buChar char="q"/>
            </a:pPr>
            <a:r>
              <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rPr>
              <a:t>ניתוח רוחבי ביחס לכל המודלים בהם השתמשנו מכלל הקטגוריות</a:t>
            </a:r>
          </a:p>
          <a:p>
            <a:pPr algn="r" rtl="1">
              <a:lnSpc>
                <a:spcPct val="114000"/>
              </a:lnSpc>
              <a:buFont typeface="Wingdings" panose="05000000000000000000" pitchFamily="2" charset="2"/>
              <a:buChar char="Ø"/>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indent="0" algn="r" rtl="1">
              <a:lnSpc>
                <a:spcPct val="114000"/>
              </a:lnSpc>
              <a:buFont typeface="Wingdings 3" charset="2"/>
              <a:buNone/>
            </a:pP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400050" lvl="1" indent="0" algn="r" rtl="1">
              <a:lnSpc>
                <a:spcPct val="114000"/>
              </a:lnSpc>
              <a:buFont typeface="Wingdings 3" charset="2"/>
              <a:buNone/>
            </a:pPr>
            <a:b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he-IL"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58498124"/>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docProps/app.xml><?xml version="1.0" encoding="utf-8"?>
<Properties xmlns="http://schemas.openxmlformats.org/officeDocument/2006/extended-properties" xmlns:vt="http://schemas.openxmlformats.org/officeDocument/2006/docPropsVTypes">
  <Template/>
  <TotalTime>124</TotalTime>
  <Words>1978</Words>
  <Application>Microsoft Macintosh PowerPoint</Application>
  <PresentationFormat>Widescreen</PresentationFormat>
  <Paragraphs>384</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Tahoma</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עפרוני תומר</dc:creator>
  <cp:lastModifiedBy>Avitan, Eden</cp:lastModifiedBy>
  <cp:revision>446</cp:revision>
  <dcterms:created xsi:type="dcterms:W3CDTF">2022-10-21T12:49:07Z</dcterms:created>
  <dcterms:modified xsi:type="dcterms:W3CDTF">2022-10-27T14:50:55Z</dcterms:modified>
</cp:coreProperties>
</file>