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9"/>
  </p:notesMasterIdLst>
  <p:sldIdLst>
    <p:sldId id="256" r:id="rId2"/>
    <p:sldId id="258" r:id="rId3"/>
    <p:sldId id="260" r:id="rId4"/>
    <p:sldId id="259" r:id="rId5"/>
    <p:sldId id="261" r:id="rId6"/>
    <p:sldId id="263" r:id="rId7"/>
    <p:sldId id="264" r:id="rId8"/>
    <p:sldId id="265" r:id="rId9"/>
    <p:sldId id="274" r:id="rId10"/>
    <p:sldId id="266" r:id="rId11"/>
    <p:sldId id="269" r:id="rId12"/>
    <p:sldId id="270" r:id="rId13"/>
    <p:sldId id="267" r:id="rId14"/>
    <p:sldId id="268"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פתיח" id="{3DEC23AA-A9B0-7B44-873C-AEC13A105EB3}">
          <p14:sldIdLst>
            <p14:sldId id="256"/>
          </p14:sldIdLst>
        </p14:section>
        <p14:section name="הקדמה" id="{9CFA7359-53AB-1647-8659-651724C62C13}">
          <p14:sldIdLst>
            <p14:sldId id="258"/>
            <p14:sldId id="260"/>
          </p14:sldIdLst>
        </p14:section>
        <p14:section name="רקע תיאורטי" id="{6B874FEC-C7D1-164A-B95A-581FD720A806}">
          <p14:sldIdLst>
            <p14:sldId id="259"/>
            <p14:sldId id="261"/>
            <p14:sldId id="263"/>
          </p14:sldIdLst>
        </p14:section>
        <p14:section name="תהליך הביצוע" id="{8627FC6A-76FF-402F-9DF1-E42BAC02D7B6}">
          <p14:sldIdLst>
            <p14:sldId id="264"/>
            <p14:sldId id="265"/>
            <p14:sldId id="274"/>
          </p14:sldIdLst>
        </p14:section>
        <p14:section name="תוצאות ומסקנות" id="{70B0E5A5-3957-45CC-8CF0-03E0FB0F93C7}">
          <p14:sldIdLst>
            <p14:sldId id="266"/>
            <p14:sldId id="269"/>
            <p14:sldId id="270"/>
            <p14:sldId id="267"/>
            <p14:sldId id="268"/>
            <p14:sldId id="271"/>
            <p14:sldId id="272"/>
            <p14:sldId id="27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37E48C0-5ABD-530F-5A45-3F259E8274F4}" name="עפרוני תומר" initials="עת" userId="עפרוני תומר"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86415" autoAdjust="0"/>
  </p:normalViewPr>
  <p:slideViewPr>
    <p:cSldViewPr snapToGrid="0">
      <p:cViewPr>
        <p:scale>
          <a:sx n="50" d="100"/>
          <a:sy n="50" d="100"/>
        </p:scale>
        <p:origin x="1428"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Projects\ML%20Cyber\New%20Repo\Image_Based_Malware_Classification\Docs\Result%20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Projects\ML%20Cyber\New%20Repo\Image_Based_Malware_Classification\Docs\Result%20Summ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r>
              <a:rPr lang="en-US"/>
              <a:t>1 Convolutional Layers</a:t>
            </a:r>
          </a:p>
        </c:rich>
      </c:tx>
      <c:layout>
        <c:manualLayout>
          <c:xMode val="edge"/>
          <c:yMode val="edge"/>
          <c:x val="0.3913947484369481"/>
          <c:y val="1.358778421142799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endParaRPr lang="he-IL"/>
        </a:p>
      </c:txPr>
    </c:title>
    <c:autoTitleDeleted val="0"/>
    <c:plotArea>
      <c:layout>
        <c:manualLayout>
          <c:layoutTarget val="inner"/>
          <c:xMode val="edge"/>
          <c:yMode val="edge"/>
          <c:x val="3.7912927558004628E-2"/>
          <c:y val="7.6547926491154036E-2"/>
          <c:w val="0.93746648002118227"/>
          <c:h val="0.63528771814055518"/>
        </c:manualLayout>
      </c:layout>
      <c:barChart>
        <c:barDir val="col"/>
        <c:grouping val="clustered"/>
        <c:varyColors val="0"/>
        <c:ser>
          <c:idx val="0"/>
          <c:order val="0"/>
          <c:tx>
            <c:strRef>
              <c:f>Sheet1!$S$68</c:f>
              <c:strCache>
                <c:ptCount val="1"/>
                <c:pt idx="0">
                  <c:v>Research </c:v>
                </c:pt>
              </c:strCache>
            </c:strRef>
          </c:tx>
          <c:spPr>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Sheet1!$U$59:$U$64</c:f>
              <c:numCache>
                <c:formatCode>General</c:formatCode>
                <c:ptCount val="6"/>
                <c:pt idx="0">
                  <c:v>84</c:v>
                </c:pt>
                <c:pt idx="1">
                  <c:v>84.67</c:v>
                </c:pt>
                <c:pt idx="2">
                  <c:v>93.4</c:v>
                </c:pt>
                <c:pt idx="3">
                  <c:v>92.45</c:v>
                </c:pt>
                <c:pt idx="4">
                  <c:v>96.3</c:v>
                </c:pt>
                <c:pt idx="5">
                  <c:v>95.89</c:v>
                </c:pt>
              </c:numCache>
            </c:numRef>
          </c:val>
          <c:extLst>
            <c:ext xmlns:c16="http://schemas.microsoft.com/office/drawing/2014/chart" uri="{C3380CC4-5D6E-409C-BE32-E72D297353CC}">
              <c16:uniqueId val="{00000000-6BDB-4387-94AA-D93C1473EB86}"/>
            </c:ext>
          </c:extLst>
        </c:ser>
        <c:ser>
          <c:idx val="1"/>
          <c:order val="1"/>
          <c:tx>
            <c:strRef>
              <c:f>Sheet1!$W$68</c:f>
              <c:strCache>
                <c:ptCount val="1"/>
                <c:pt idx="0">
                  <c:v>Our</c:v>
                </c:pt>
              </c:strCache>
            </c:strRef>
          </c:tx>
          <c:spPr>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Sheet1!$Y$59:$Y$64</c:f>
              <c:numCache>
                <c:formatCode>General</c:formatCode>
                <c:ptCount val="6"/>
                <c:pt idx="0">
                  <c:v>98.71</c:v>
                </c:pt>
                <c:pt idx="1">
                  <c:v>99.15</c:v>
                </c:pt>
                <c:pt idx="2">
                  <c:v>99.754000000000005</c:v>
                </c:pt>
                <c:pt idx="3">
                  <c:v>99.825999999999993</c:v>
                </c:pt>
                <c:pt idx="4">
                  <c:v>99.816000000000003</c:v>
                </c:pt>
                <c:pt idx="5">
                  <c:v>99.775000000000006</c:v>
                </c:pt>
              </c:numCache>
            </c:numRef>
          </c:val>
          <c:extLst>
            <c:ext xmlns:c16="http://schemas.microsoft.com/office/drawing/2014/chart" uri="{C3380CC4-5D6E-409C-BE32-E72D297353CC}">
              <c16:uniqueId val="{00000001-6BDB-4387-94AA-D93C1473EB86}"/>
            </c:ext>
          </c:extLst>
        </c:ser>
        <c:dLbls>
          <c:showLegendKey val="0"/>
          <c:showVal val="1"/>
          <c:showCatName val="0"/>
          <c:showSerName val="0"/>
          <c:showPercent val="0"/>
          <c:showBubbleSize val="0"/>
        </c:dLbls>
        <c:gapWidth val="150"/>
        <c:overlap val="-25"/>
        <c:axId val="899131775"/>
        <c:axId val="1211754527"/>
      </c:barChart>
      <c:catAx>
        <c:axId val="89913177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Flters</a:t>
                </a:r>
                <a:br>
                  <a:rPr lang="en-US"/>
                </a:br>
                <a:r>
                  <a:rPr lang="en-US"/>
                  <a:t>Image Size</a:t>
                </a:r>
              </a:p>
            </c:rich>
          </c:tx>
          <c:layout>
            <c:manualLayout>
              <c:xMode val="edge"/>
              <c:yMode val="edge"/>
              <c:x val="0.44446588258026748"/>
              <c:y val="0.886885617214043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crossAx val="1211754527"/>
        <c:crosses val="autoZero"/>
        <c:auto val="1"/>
        <c:lblAlgn val="ctr"/>
        <c:lblOffset val="100"/>
        <c:noMultiLvlLbl val="0"/>
      </c:catAx>
      <c:valAx>
        <c:axId val="1211754527"/>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Success Rate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crossAx val="899131775"/>
        <c:crosses val="autoZero"/>
        <c:crossBetween val="between"/>
      </c:valAx>
      <c:spPr>
        <a:noFill/>
        <a:ln>
          <a:noFill/>
        </a:ln>
        <a:effectLst/>
      </c:spPr>
    </c:plotArea>
    <c:legend>
      <c:legendPos val="t"/>
      <c:layout>
        <c:manualLayout>
          <c:xMode val="edge"/>
          <c:yMode val="edge"/>
          <c:x val="1.102138383924295E-2"/>
          <c:y val="3.1996089180648425E-2"/>
          <c:w val="0.34180905399900618"/>
          <c:h val="5.050538816067123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r>
              <a:rPr lang="en-US"/>
              <a:t>2 Convolutional Layers</a:t>
            </a:r>
          </a:p>
        </c:rich>
      </c:tx>
      <c:layout>
        <c:manualLayout>
          <c:xMode val="edge"/>
          <c:yMode val="edge"/>
          <c:x val="0.3913947484369481"/>
          <c:y val="1.358778421142799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endParaRPr lang="he-IL"/>
        </a:p>
      </c:txPr>
    </c:title>
    <c:autoTitleDeleted val="0"/>
    <c:plotArea>
      <c:layout>
        <c:manualLayout>
          <c:layoutTarget val="inner"/>
          <c:xMode val="edge"/>
          <c:yMode val="edge"/>
          <c:x val="3.7912927558004628E-2"/>
          <c:y val="7.6547926491154036E-2"/>
          <c:w val="0.93746648002118227"/>
          <c:h val="0.63983203531051458"/>
        </c:manualLayout>
      </c:layout>
      <c:barChart>
        <c:barDir val="col"/>
        <c:grouping val="clustered"/>
        <c:varyColors val="0"/>
        <c:ser>
          <c:idx val="0"/>
          <c:order val="0"/>
          <c:tx>
            <c:strRef>
              <c:f>Sheet1!$S$68</c:f>
              <c:strCache>
                <c:ptCount val="1"/>
                <c:pt idx="0">
                  <c:v>Research </c:v>
                </c:pt>
              </c:strCache>
            </c:strRef>
          </c:tx>
          <c:spPr>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Sheet1!$U$70:$U$75</c:f>
              <c:numCache>
                <c:formatCode>General</c:formatCode>
                <c:ptCount val="6"/>
                <c:pt idx="0">
                  <c:v>82</c:v>
                </c:pt>
                <c:pt idx="1">
                  <c:v>83.4</c:v>
                </c:pt>
                <c:pt idx="2">
                  <c:v>93.4</c:v>
                </c:pt>
                <c:pt idx="3">
                  <c:v>94.3</c:v>
                </c:pt>
                <c:pt idx="4">
                  <c:v>92.1</c:v>
                </c:pt>
                <c:pt idx="5">
                  <c:v>95.7</c:v>
                </c:pt>
              </c:numCache>
            </c:numRef>
          </c:val>
          <c:extLst>
            <c:ext xmlns:c16="http://schemas.microsoft.com/office/drawing/2014/chart" uri="{C3380CC4-5D6E-409C-BE32-E72D297353CC}">
              <c16:uniqueId val="{00000000-596A-4F7E-88DE-E1673207BA7F}"/>
            </c:ext>
          </c:extLst>
        </c:ser>
        <c:ser>
          <c:idx val="1"/>
          <c:order val="1"/>
          <c:tx>
            <c:strRef>
              <c:f>Sheet1!$W$68</c:f>
              <c:strCache>
                <c:ptCount val="1"/>
                <c:pt idx="0">
                  <c:v>Our</c:v>
                </c:pt>
              </c:strCache>
            </c:strRef>
          </c:tx>
          <c:spPr>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Sheet1!$Y$70:$Y$75</c:f>
              <c:numCache>
                <c:formatCode>General</c:formatCode>
                <c:ptCount val="6"/>
                <c:pt idx="0">
                  <c:v>99.385999999999996</c:v>
                </c:pt>
                <c:pt idx="1">
                  <c:v>99.528999999999996</c:v>
                </c:pt>
                <c:pt idx="2">
                  <c:v>99.724000000000004</c:v>
                </c:pt>
                <c:pt idx="3">
                  <c:v>99.754000000000005</c:v>
                </c:pt>
                <c:pt idx="4">
                  <c:v>99.775000000000006</c:v>
                </c:pt>
                <c:pt idx="5">
                  <c:v>99.733999999999995</c:v>
                </c:pt>
              </c:numCache>
            </c:numRef>
          </c:val>
          <c:extLst>
            <c:ext xmlns:c16="http://schemas.microsoft.com/office/drawing/2014/chart" uri="{C3380CC4-5D6E-409C-BE32-E72D297353CC}">
              <c16:uniqueId val="{00000001-596A-4F7E-88DE-E1673207BA7F}"/>
            </c:ext>
          </c:extLst>
        </c:ser>
        <c:dLbls>
          <c:showLegendKey val="0"/>
          <c:showVal val="1"/>
          <c:showCatName val="0"/>
          <c:showSerName val="0"/>
          <c:showPercent val="0"/>
          <c:showBubbleSize val="0"/>
        </c:dLbls>
        <c:gapWidth val="150"/>
        <c:overlap val="-25"/>
        <c:axId val="899131775"/>
        <c:axId val="1211754527"/>
      </c:barChart>
      <c:catAx>
        <c:axId val="89913177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Flters</a:t>
                </a:r>
                <a:br>
                  <a:rPr lang="en-US"/>
                </a:br>
                <a:r>
                  <a:rPr lang="en-US"/>
                  <a:t>Image Size</a:t>
                </a:r>
              </a:p>
            </c:rich>
          </c:tx>
          <c:layout>
            <c:manualLayout>
              <c:xMode val="edge"/>
              <c:yMode val="edge"/>
              <c:x val="0.42693116739579118"/>
              <c:y val="0.886525789593274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crossAx val="1211754527"/>
        <c:crosses val="autoZero"/>
        <c:auto val="1"/>
        <c:lblAlgn val="ctr"/>
        <c:lblOffset val="100"/>
        <c:noMultiLvlLbl val="0"/>
      </c:catAx>
      <c:valAx>
        <c:axId val="1211754527"/>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Success Rate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crossAx val="899131775"/>
        <c:crosses val="autoZero"/>
        <c:crossBetween val="between"/>
      </c:valAx>
      <c:spPr>
        <a:noFill/>
        <a:ln>
          <a:noFill/>
        </a:ln>
        <a:effectLst/>
      </c:spPr>
    </c:plotArea>
    <c:legend>
      <c:legendPos val="t"/>
      <c:layout>
        <c:manualLayout>
          <c:xMode val="edge"/>
          <c:yMode val="edge"/>
          <c:x val="1.9186648604598913E-2"/>
          <c:y val="2.2624002160784074E-2"/>
          <c:w val="0.33759201085851093"/>
          <c:h val="5.050538816067123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1205BC0-9DE1-49B5-A64C-1FBCD9FC7A76}" type="datetimeFigureOut">
              <a:rPr lang="he-IL" smtClean="0"/>
              <a:t>כ"ח/תשרי/תשפ"ג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C84AF58-CE63-4B5A-9F11-A1F672E0EB8C}" type="slidenum">
              <a:rPr lang="he-IL" smtClean="0"/>
              <a:t>‹#›</a:t>
            </a:fld>
            <a:endParaRPr lang="he-IL"/>
          </a:p>
        </p:txBody>
      </p:sp>
    </p:spTree>
    <p:extLst>
      <p:ext uri="{BB962C8B-B14F-4D97-AF65-F5344CB8AC3E}">
        <p14:creationId xmlns:p14="http://schemas.microsoft.com/office/powerpoint/2010/main" val="900276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p:txBody>
      </p:sp>
      <p:sp>
        <p:nvSpPr>
          <p:cNvPr id="4" name="Slide Number Placeholder 3"/>
          <p:cNvSpPr>
            <a:spLocks noGrp="1"/>
          </p:cNvSpPr>
          <p:nvPr>
            <p:ph type="sldNum" sz="quarter" idx="5"/>
          </p:nvPr>
        </p:nvSpPr>
        <p:spPr/>
        <p:txBody>
          <a:bodyPr/>
          <a:lstStyle/>
          <a:p>
            <a:fld id="{2C84AF58-CE63-4B5A-9F11-A1F672E0EB8C}" type="slidenum">
              <a:rPr lang="he-IL" smtClean="0"/>
              <a:t>1</a:t>
            </a:fld>
            <a:endParaRPr lang="he-IL"/>
          </a:p>
        </p:txBody>
      </p:sp>
    </p:spTree>
    <p:extLst>
      <p:ext uri="{BB962C8B-B14F-4D97-AF65-F5344CB8AC3E}">
        <p14:creationId xmlns:p14="http://schemas.microsoft.com/office/powerpoint/2010/main" val="3916867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400" dirty="0">
                <a:solidFill>
                  <a:schemeClr val="tx1"/>
                </a:solidFill>
              </a:rPr>
              <a:t>עדן</a:t>
            </a:r>
            <a:endParaRPr lang="en-US" sz="1400" dirty="0">
              <a:solidFill>
                <a:schemeClr val="tx1"/>
              </a:solidFill>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GNB</a:t>
            </a:r>
            <a:r>
              <a:rPr lang="he-IL" sz="1400" dirty="0">
                <a:solidFill>
                  <a:schemeClr val="tx1"/>
                </a:solidFill>
              </a:rPr>
              <a:t> – עבור </a:t>
            </a:r>
            <a:r>
              <a:rPr lang="en-US" sz="1400" dirty="0">
                <a:solidFill>
                  <a:schemeClr val="tx1"/>
                </a:solidFill>
              </a:rPr>
              <a:t>K</a:t>
            </a:r>
            <a:r>
              <a:rPr lang="he-IL" sz="1400" dirty="0">
                <a:solidFill>
                  <a:schemeClr val="tx1"/>
                </a:solidFill>
              </a:rPr>
              <a:t> נמוך הצלחנו לקבל אחוזי דיוק גבוהים.</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100" dirty="0">
                <a:solidFill>
                  <a:schemeClr val="tx1"/>
                </a:solidFill>
                <a:effectLst/>
                <a:highlight>
                  <a:srgbClr val="FFFF00"/>
                </a:highlight>
                <a:latin typeface="Tahoma" panose="020B0604030504040204" pitchFamily="34" charset="0"/>
                <a:ea typeface="Times New Roman" panose="02020603050405020304" pitchFamily="18" charset="0"/>
                <a:cs typeface="Arial" panose="020B0604020202020204" pitchFamily="34" charset="0"/>
              </a:rPr>
              <a:t>Curse of Dimensionality</a:t>
            </a:r>
            <a:r>
              <a:rPr lang="he-IL" sz="1400" kern="1100" dirty="0">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 - מספר הדוגמאות שצריך על מנת שתהיה יכולת להעריך פונקציה שרירותית מסוימת בדיוק גבוה, גדל בצורה </a:t>
            </a:r>
            <a:r>
              <a:rPr lang="he-IL" sz="1400" kern="1100" dirty="0" err="1">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אקספוננציאלית</a:t>
            </a:r>
            <a:r>
              <a:rPr lang="he-IL" sz="1400" kern="1100" dirty="0">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 ביחס למספר </a:t>
            </a:r>
            <a:r>
              <a:rPr lang="he-IL" sz="1400" kern="1100" dirty="0" err="1">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הקלטים</a:t>
            </a:r>
            <a:r>
              <a:rPr lang="he-IL" sz="1400" kern="1100" dirty="0">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 אשר אותה פונקציה מקבלת.</a:t>
            </a:r>
            <a:endParaRPr lang="he-IL" sz="1400" kern="1100" dirty="0">
              <a:solidFill>
                <a:schemeClr val="tx1"/>
              </a:solidFill>
              <a:effectLst/>
              <a:latin typeface="Tahoma" panose="020B0604030504040204" pitchFamily="34" charset="0"/>
              <a:ea typeface="Times New Roman" panose="02020603050405020304" pitchFamily="18" charset="0"/>
            </a:endParaRPr>
          </a:p>
          <a:p>
            <a:pPr marL="285750" indent="-285750" algn="r" rtl="1">
              <a:buFont typeface="Arial" panose="020B0604020202020204" pitchFamily="34" charset="0"/>
              <a:buChar char="•"/>
            </a:pPr>
            <a:r>
              <a:rPr lang="en-US" sz="1400" kern="1100" dirty="0">
                <a:solidFill>
                  <a:schemeClr val="tx1"/>
                </a:solidFill>
                <a:effectLst/>
                <a:latin typeface="Tahoma" panose="020B0604030504040204" pitchFamily="34" charset="0"/>
                <a:ea typeface="Times New Roman" panose="02020603050405020304" pitchFamily="18" charset="0"/>
              </a:rPr>
              <a:t>Variable Collinear</a:t>
            </a:r>
            <a:r>
              <a:rPr lang="he-IL" sz="1400" kern="1100" dirty="0">
                <a:solidFill>
                  <a:schemeClr val="tx1"/>
                </a:solidFill>
                <a:effectLst/>
                <a:latin typeface="Tahoma" panose="020B0604030504040204" pitchFamily="34" charset="0"/>
                <a:ea typeface="Times New Roman" panose="02020603050405020304" pitchFamily="18" charset="0"/>
              </a:rPr>
              <a:t> - אשר מתרחשת כתוצאה מקורלציה חזקה מאוד בין שני משתנים שונים המקשה מאוד לבצע הערכה/סיווג על כל אחד מהם בנפרד. </a:t>
            </a:r>
          </a:p>
          <a:p>
            <a:pPr marL="0" indent="0" algn="r" rtl="1">
              <a:buFont typeface="Arial" panose="020B0604020202020204" pitchFamily="34" charset="0"/>
              <a:buNone/>
            </a:pPr>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10</a:t>
            </a:fld>
            <a:endParaRPr lang="he-IL"/>
          </a:p>
        </p:txBody>
      </p:sp>
    </p:spTree>
    <p:extLst>
      <p:ext uri="{BB962C8B-B14F-4D97-AF65-F5344CB8AC3E}">
        <p14:creationId xmlns:p14="http://schemas.microsoft.com/office/powerpoint/2010/main" val="2432282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p:txBody>
      </p:sp>
      <p:sp>
        <p:nvSpPr>
          <p:cNvPr id="4" name="Slide Number Placeholder 3"/>
          <p:cNvSpPr>
            <a:spLocks noGrp="1"/>
          </p:cNvSpPr>
          <p:nvPr>
            <p:ph type="sldNum" sz="quarter" idx="5"/>
          </p:nvPr>
        </p:nvSpPr>
        <p:spPr/>
        <p:txBody>
          <a:bodyPr/>
          <a:lstStyle/>
          <a:p>
            <a:fld id="{2C84AF58-CE63-4B5A-9F11-A1F672E0EB8C}" type="slidenum">
              <a:rPr lang="he-IL" smtClean="0"/>
              <a:t>11</a:t>
            </a:fld>
            <a:endParaRPr lang="he-IL"/>
          </a:p>
        </p:txBody>
      </p:sp>
    </p:spTree>
    <p:extLst>
      <p:ext uri="{BB962C8B-B14F-4D97-AF65-F5344CB8AC3E}">
        <p14:creationId xmlns:p14="http://schemas.microsoft.com/office/powerpoint/2010/main" val="1687415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marL="171450" indent="-171450" algn="r" rtl="1">
              <a:buFont typeface="Arial" panose="020B0604020202020204" pitchFamily="34" charset="0"/>
              <a:buChar char="•"/>
            </a:pPr>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12</a:t>
            </a:fld>
            <a:endParaRPr lang="he-IL"/>
          </a:p>
        </p:txBody>
      </p:sp>
    </p:spTree>
    <p:extLst>
      <p:ext uri="{BB962C8B-B14F-4D97-AF65-F5344CB8AC3E}">
        <p14:creationId xmlns:p14="http://schemas.microsoft.com/office/powerpoint/2010/main" val="3100562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רועי</a:t>
            </a:r>
          </a:p>
          <a:p>
            <a:pPr marL="171450" indent="-171450" algn="r" rtl="1">
              <a:buFont typeface="Arial" panose="020B0604020202020204" pitchFamily="34" charset="0"/>
              <a:buChar char="•"/>
            </a:pPr>
            <a:r>
              <a:rPr lang="he-IL" dirty="0"/>
              <a:t>32</a:t>
            </a:r>
            <a:r>
              <a:rPr lang="en-US" dirty="0"/>
              <a:t>X</a:t>
            </a:r>
            <a:r>
              <a:rPr lang="he-IL" dirty="0"/>
              <a:t>32 - ככל שיש יותר פילטרים כך אחוזי ההצלחה טובים יותר. זאת מכיוון שבעזרת יותר פילטרים ניתן לזהות יותר דפוסים.</a:t>
            </a:r>
          </a:p>
        </p:txBody>
      </p:sp>
      <p:sp>
        <p:nvSpPr>
          <p:cNvPr id="4" name="Slide Number Placeholder 3"/>
          <p:cNvSpPr>
            <a:spLocks noGrp="1"/>
          </p:cNvSpPr>
          <p:nvPr>
            <p:ph type="sldNum" sz="quarter" idx="5"/>
          </p:nvPr>
        </p:nvSpPr>
        <p:spPr/>
        <p:txBody>
          <a:bodyPr/>
          <a:lstStyle/>
          <a:p>
            <a:fld id="{2C84AF58-CE63-4B5A-9F11-A1F672E0EB8C}" type="slidenum">
              <a:rPr lang="he-IL" smtClean="0"/>
              <a:t>13</a:t>
            </a:fld>
            <a:endParaRPr lang="he-IL"/>
          </a:p>
        </p:txBody>
      </p:sp>
    </p:spTree>
    <p:extLst>
      <p:ext uri="{BB962C8B-B14F-4D97-AF65-F5344CB8AC3E}">
        <p14:creationId xmlns:p14="http://schemas.microsoft.com/office/powerpoint/2010/main" val="133786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תומר</a:t>
            </a:r>
          </a:p>
          <a:p>
            <a:pPr marL="171450" indent="-171450" algn="r" rtl="1">
              <a:buFont typeface="Arial" panose="020B0604020202020204" pitchFamily="34" charset="0"/>
              <a:buChar char="•"/>
            </a:pPr>
            <a:r>
              <a:rPr lang="he-IL" dirty="0"/>
              <a:t>חשוב לציין שבמחקר לא פורסמו המודלים עצמם, אלא רק עקרונותיהם עליהם התבססנו – קווי הדמיון דומים אך סביר להניח שהמודלים עצמם שונים.</a:t>
            </a:r>
          </a:p>
        </p:txBody>
      </p:sp>
      <p:sp>
        <p:nvSpPr>
          <p:cNvPr id="4" name="Slide Number Placeholder 3"/>
          <p:cNvSpPr>
            <a:spLocks noGrp="1"/>
          </p:cNvSpPr>
          <p:nvPr>
            <p:ph type="sldNum" sz="quarter" idx="5"/>
          </p:nvPr>
        </p:nvSpPr>
        <p:spPr/>
        <p:txBody>
          <a:bodyPr/>
          <a:lstStyle/>
          <a:p>
            <a:fld id="{2C84AF58-CE63-4B5A-9F11-A1F672E0EB8C}" type="slidenum">
              <a:rPr lang="he-IL" smtClean="0"/>
              <a:t>14</a:t>
            </a:fld>
            <a:endParaRPr lang="he-IL"/>
          </a:p>
        </p:txBody>
      </p:sp>
    </p:spTree>
    <p:extLst>
      <p:ext uri="{BB962C8B-B14F-4D97-AF65-F5344CB8AC3E}">
        <p14:creationId xmlns:p14="http://schemas.microsoft.com/office/powerpoint/2010/main" val="875976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p:txBody>
      </p:sp>
      <p:sp>
        <p:nvSpPr>
          <p:cNvPr id="4" name="Slide Number Placeholder 3"/>
          <p:cNvSpPr>
            <a:spLocks noGrp="1"/>
          </p:cNvSpPr>
          <p:nvPr>
            <p:ph type="sldNum" sz="quarter" idx="5"/>
          </p:nvPr>
        </p:nvSpPr>
        <p:spPr/>
        <p:txBody>
          <a:bodyPr/>
          <a:lstStyle/>
          <a:p>
            <a:fld id="{2C84AF58-CE63-4B5A-9F11-A1F672E0EB8C}" type="slidenum">
              <a:rPr lang="he-IL" smtClean="0"/>
              <a:t>15</a:t>
            </a:fld>
            <a:endParaRPr lang="he-IL"/>
          </a:p>
        </p:txBody>
      </p:sp>
    </p:spTree>
    <p:extLst>
      <p:ext uri="{BB962C8B-B14F-4D97-AF65-F5344CB8AC3E}">
        <p14:creationId xmlns:p14="http://schemas.microsoft.com/office/powerpoint/2010/main" val="519628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p:txBody>
      </p:sp>
      <p:sp>
        <p:nvSpPr>
          <p:cNvPr id="4" name="Slide Number Placeholder 3"/>
          <p:cNvSpPr>
            <a:spLocks noGrp="1"/>
          </p:cNvSpPr>
          <p:nvPr>
            <p:ph type="sldNum" sz="quarter" idx="5"/>
          </p:nvPr>
        </p:nvSpPr>
        <p:spPr/>
        <p:txBody>
          <a:bodyPr/>
          <a:lstStyle/>
          <a:p>
            <a:fld id="{2C84AF58-CE63-4B5A-9F11-A1F672E0EB8C}" type="slidenum">
              <a:rPr lang="he-IL" smtClean="0"/>
              <a:t>16</a:t>
            </a:fld>
            <a:endParaRPr lang="he-IL"/>
          </a:p>
        </p:txBody>
      </p:sp>
    </p:spTree>
    <p:extLst>
      <p:ext uri="{BB962C8B-B14F-4D97-AF65-F5344CB8AC3E}">
        <p14:creationId xmlns:p14="http://schemas.microsoft.com/office/powerpoint/2010/main" val="822975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17</a:t>
            </a:fld>
            <a:endParaRPr lang="he-IL"/>
          </a:p>
        </p:txBody>
      </p:sp>
    </p:spTree>
    <p:extLst>
      <p:ext uri="{BB962C8B-B14F-4D97-AF65-F5344CB8AC3E}">
        <p14:creationId xmlns:p14="http://schemas.microsoft.com/office/powerpoint/2010/main" val="951475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a:p>
            <a:pPr algn="r" rtl="1"/>
            <a:endParaRPr lang="he-IL" dirty="0"/>
          </a:p>
          <a:p>
            <a:pPr algn="r" rtl="1"/>
            <a:r>
              <a:rPr lang="he-IL" dirty="0"/>
              <a:t>רדוקציה – לקחת בעיה מעולם הסייבר </a:t>
            </a:r>
            <a:r>
              <a:rPr lang="he-IL" dirty="0" err="1"/>
              <a:t>סיקיורטי</a:t>
            </a:r>
            <a:r>
              <a:rPr lang="he-IL" dirty="0"/>
              <a:t> לעולם למידת המכונה.</a:t>
            </a:r>
          </a:p>
          <a:p>
            <a:pPr algn="r" rtl="1"/>
            <a:r>
              <a:rPr lang="he-IL" dirty="0"/>
              <a:t>	כלומר, המרת הבעיה מזיהוי נוזקות כפי שהן, לכדי תמונות ופתירת הבעיה באמצעות למידת מכונה.</a:t>
            </a:r>
          </a:p>
          <a:p>
            <a:pPr algn="r" rtl="1"/>
            <a:r>
              <a:rPr lang="he-IL" dirty="0"/>
              <a:t>	</a:t>
            </a:r>
          </a:p>
        </p:txBody>
      </p:sp>
      <p:sp>
        <p:nvSpPr>
          <p:cNvPr id="4" name="Slide Number Placeholder 3"/>
          <p:cNvSpPr>
            <a:spLocks noGrp="1"/>
          </p:cNvSpPr>
          <p:nvPr>
            <p:ph type="sldNum" sz="quarter" idx="5"/>
          </p:nvPr>
        </p:nvSpPr>
        <p:spPr/>
        <p:txBody>
          <a:bodyPr/>
          <a:lstStyle/>
          <a:p>
            <a:fld id="{2C84AF58-CE63-4B5A-9F11-A1F672E0EB8C}" type="slidenum">
              <a:rPr lang="he-IL" smtClean="0"/>
              <a:t>2</a:t>
            </a:fld>
            <a:endParaRPr lang="he-IL"/>
          </a:p>
        </p:txBody>
      </p:sp>
    </p:spTree>
    <p:extLst>
      <p:ext uri="{BB962C8B-B14F-4D97-AF65-F5344CB8AC3E}">
        <p14:creationId xmlns:p14="http://schemas.microsoft.com/office/powerpoint/2010/main" val="52097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algn="r" rtl="1"/>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3</a:t>
            </a:fld>
            <a:endParaRPr lang="he-IL"/>
          </a:p>
        </p:txBody>
      </p:sp>
    </p:spTree>
    <p:extLst>
      <p:ext uri="{BB962C8B-B14F-4D97-AF65-F5344CB8AC3E}">
        <p14:creationId xmlns:p14="http://schemas.microsoft.com/office/powerpoint/2010/main" val="1730271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p:txBody>
      </p:sp>
      <p:sp>
        <p:nvSpPr>
          <p:cNvPr id="4" name="Slide Number Placeholder 3"/>
          <p:cNvSpPr>
            <a:spLocks noGrp="1"/>
          </p:cNvSpPr>
          <p:nvPr>
            <p:ph type="sldNum" sz="quarter" idx="5"/>
          </p:nvPr>
        </p:nvSpPr>
        <p:spPr/>
        <p:txBody>
          <a:bodyPr/>
          <a:lstStyle/>
          <a:p>
            <a:fld id="{2C84AF58-CE63-4B5A-9F11-A1F672E0EB8C}" type="slidenum">
              <a:rPr lang="he-IL" smtClean="0"/>
              <a:t>4</a:t>
            </a:fld>
            <a:endParaRPr lang="he-IL"/>
          </a:p>
        </p:txBody>
      </p:sp>
    </p:spTree>
    <p:extLst>
      <p:ext uri="{BB962C8B-B14F-4D97-AF65-F5344CB8AC3E}">
        <p14:creationId xmlns:p14="http://schemas.microsoft.com/office/powerpoint/2010/main" val="190181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a:p>
            <a:pPr algn="r" rtl="1"/>
            <a:r>
              <a:rPr lang="he-IL" dirty="0"/>
              <a:t>הבדלים בין עמוקה למכונה – עמוקה מתבססת על רשתות עצביות מלאכותיות ולמידת מאפיינים (האדם לא מספק למודל את המאפיינים הרלוונטיים, המודל מסיק אותם לבד).</a:t>
            </a:r>
          </a:p>
        </p:txBody>
      </p:sp>
      <p:sp>
        <p:nvSpPr>
          <p:cNvPr id="4" name="Slide Number Placeholder 3"/>
          <p:cNvSpPr>
            <a:spLocks noGrp="1"/>
          </p:cNvSpPr>
          <p:nvPr>
            <p:ph type="sldNum" sz="quarter" idx="5"/>
          </p:nvPr>
        </p:nvSpPr>
        <p:spPr/>
        <p:txBody>
          <a:bodyPr/>
          <a:lstStyle/>
          <a:p>
            <a:fld id="{2C84AF58-CE63-4B5A-9F11-A1F672E0EB8C}" type="slidenum">
              <a:rPr lang="he-IL" smtClean="0"/>
              <a:t>5</a:t>
            </a:fld>
            <a:endParaRPr lang="he-IL"/>
          </a:p>
        </p:txBody>
      </p:sp>
    </p:spTree>
    <p:extLst>
      <p:ext uri="{BB962C8B-B14F-4D97-AF65-F5344CB8AC3E}">
        <p14:creationId xmlns:p14="http://schemas.microsoft.com/office/powerpoint/2010/main" val="1857080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תומר</a:t>
            </a:r>
          </a:p>
          <a:p>
            <a:pPr marL="171450" indent="-171450" algn="r" rtl="1">
              <a:buFont typeface="Arial" panose="020B0604020202020204" pitchFamily="34" charset="0"/>
              <a:buChar char="•"/>
            </a:pPr>
            <a:r>
              <a:rPr lang="he-IL" dirty="0"/>
              <a:t>פילטר – לחדד שככל שיש יותר פילטרים ניתן לזהות יותר דפוסים בתמונה. </a:t>
            </a:r>
          </a:p>
          <a:p>
            <a:pPr marL="171450" indent="-171450" algn="r" rtl="1">
              <a:buFont typeface="Arial" panose="020B0604020202020204" pitchFamily="34" charset="0"/>
              <a:buChar char="•"/>
            </a:pPr>
            <a:r>
              <a:rPr lang="he-IL" dirty="0"/>
              <a:t>גודל פילטר – מאפשר לזהות דפוסים בגדלים שונים.</a:t>
            </a:r>
          </a:p>
          <a:p>
            <a:pPr marL="0" indent="0" algn="r" rtl="1">
              <a:buFont typeface="Arial" panose="020B0604020202020204" pitchFamily="34" charset="0"/>
              <a:buNone/>
            </a:pPr>
            <a:r>
              <a:rPr lang="he-IL" dirty="0"/>
              <a:t>בהמשך נראה איך זה בא לידי ביטוי בתוצאות.</a:t>
            </a:r>
          </a:p>
        </p:txBody>
      </p:sp>
      <p:sp>
        <p:nvSpPr>
          <p:cNvPr id="4" name="Slide Number Placeholder 3"/>
          <p:cNvSpPr>
            <a:spLocks noGrp="1"/>
          </p:cNvSpPr>
          <p:nvPr>
            <p:ph type="sldNum" sz="quarter" idx="5"/>
          </p:nvPr>
        </p:nvSpPr>
        <p:spPr/>
        <p:txBody>
          <a:bodyPr/>
          <a:lstStyle/>
          <a:p>
            <a:fld id="{2C84AF58-CE63-4B5A-9F11-A1F672E0EB8C}" type="slidenum">
              <a:rPr lang="he-IL" smtClean="0"/>
              <a:t>6</a:t>
            </a:fld>
            <a:endParaRPr lang="he-IL"/>
          </a:p>
        </p:txBody>
      </p:sp>
    </p:spTree>
    <p:extLst>
      <p:ext uri="{BB962C8B-B14F-4D97-AF65-F5344CB8AC3E}">
        <p14:creationId xmlns:p14="http://schemas.microsoft.com/office/powerpoint/2010/main" val="3789857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p:txBody>
      </p:sp>
      <p:sp>
        <p:nvSpPr>
          <p:cNvPr id="4" name="Slide Number Placeholder 3"/>
          <p:cNvSpPr>
            <a:spLocks noGrp="1"/>
          </p:cNvSpPr>
          <p:nvPr>
            <p:ph type="sldNum" sz="quarter" idx="5"/>
          </p:nvPr>
        </p:nvSpPr>
        <p:spPr/>
        <p:txBody>
          <a:bodyPr/>
          <a:lstStyle/>
          <a:p>
            <a:fld id="{2C84AF58-CE63-4B5A-9F11-A1F672E0EB8C}" type="slidenum">
              <a:rPr lang="he-IL" smtClean="0"/>
              <a:t>7</a:t>
            </a:fld>
            <a:endParaRPr lang="he-IL"/>
          </a:p>
        </p:txBody>
      </p:sp>
    </p:spTree>
    <p:extLst>
      <p:ext uri="{BB962C8B-B14F-4D97-AF65-F5344CB8AC3E}">
        <p14:creationId xmlns:p14="http://schemas.microsoft.com/office/powerpoint/2010/main" val="2733752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p:txBody>
      </p:sp>
      <p:sp>
        <p:nvSpPr>
          <p:cNvPr id="4" name="Slide Number Placeholder 3"/>
          <p:cNvSpPr>
            <a:spLocks noGrp="1"/>
          </p:cNvSpPr>
          <p:nvPr>
            <p:ph type="sldNum" sz="quarter" idx="5"/>
          </p:nvPr>
        </p:nvSpPr>
        <p:spPr/>
        <p:txBody>
          <a:bodyPr/>
          <a:lstStyle/>
          <a:p>
            <a:fld id="{2C84AF58-CE63-4B5A-9F11-A1F672E0EB8C}" type="slidenum">
              <a:rPr lang="he-IL" smtClean="0"/>
              <a:t>8</a:t>
            </a:fld>
            <a:endParaRPr lang="he-IL"/>
          </a:p>
        </p:txBody>
      </p:sp>
    </p:spTree>
    <p:extLst>
      <p:ext uri="{BB962C8B-B14F-4D97-AF65-F5344CB8AC3E}">
        <p14:creationId xmlns:p14="http://schemas.microsoft.com/office/powerpoint/2010/main" val="36759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p:txBody>
      </p:sp>
      <p:sp>
        <p:nvSpPr>
          <p:cNvPr id="4" name="Slide Number Placeholder 3"/>
          <p:cNvSpPr>
            <a:spLocks noGrp="1"/>
          </p:cNvSpPr>
          <p:nvPr>
            <p:ph type="sldNum" sz="quarter" idx="5"/>
          </p:nvPr>
        </p:nvSpPr>
        <p:spPr/>
        <p:txBody>
          <a:bodyPr/>
          <a:lstStyle/>
          <a:p>
            <a:fld id="{2C84AF58-CE63-4B5A-9F11-A1F672E0EB8C}" type="slidenum">
              <a:rPr lang="he-IL" smtClean="0"/>
              <a:t>9</a:t>
            </a:fld>
            <a:endParaRPr lang="he-IL"/>
          </a:p>
        </p:txBody>
      </p:sp>
    </p:spTree>
    <p:extLst>
      <p:ext uri="{BB962C8B-B14F-4D97-AF65-F5344CB8AC3E}">
        <p14:creationId xmlns:p14="http://schemas.microsoft.com/office/powerpoint/2010/main" val="97759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89464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32360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3405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91106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6256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362416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732399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52888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10733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02876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78383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80300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69851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29665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1436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51492-DE4F-4CD9-A31F-3E1DD746501E}" type="datetimeFigureOut">
              <a:rPr lang="he-IL" smtClean="0"/>
              <a:t>כ"ח/תשרי/תשפ"ג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80832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951492-DE4F-4CD9-A31F-3E1DD746501E}" type="datetimeFigureOut">
              <a:rPr lang="he-IL" smtClean="0"/>
              <a:t>כ"ח/תשרי/תשפ"ג</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753D54-CE60-4A09-8FBE-C8922DBBD14E}" type="slidenum">
              <a:rPr lang="he-IL" smtClean="0"/>
              <a:t>‹#›</a:t>
            </a:fld>
            <a:endParaRPr lang="he-IL"/>
          </a:p>
        </p:txBody>
      </p:sp>
    </p:spTree>
    <p:extLst>
      <p:ext uri="{BB962C8B-B14F-4D97-AF65-F5344CB8AC3E}">
        <p14:creationId xmlns:p14="http://schemas.microsoft.com/office/powerpoint/2010/main" val="210265226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D718F0-7822-CABF-784E-FD010F76E1F9}"/>
              </a:ext>
            </a:extLst>
          </p:cNvPr>
          <p:cNvSpPr txBox="1"/>
          <p:nvPr/>
        </p:nvSpPr>
        <p:spPr>
          <a:xfrm>
            <a:off x="2589250" y="2954959"/>
            <a:ext cx="6103088" cy="474041"/>
          </a:xfrm>
          <a:prstGeom prst="rect">
            <a:avLst/>
          </a:prstGeom>
          <a:noFill/>
        </p:spPr>
        <p:txBody>
          <a:bodyPr wrap="square">
            <a:spAutoFit/>
          </a:bodyPr>
          <a:lstStyle/>
          <a:p>
            <a:pPr algn="ctr">
              <a:lnSpc>
                <a:spcPct val="115000"/>
              </a:lnSpc>
              <a:spcAft>
                <a:spcPts val="800"/>
              </a:spcAft>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Deep Learning for Malware Classification</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4001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799151" y="1287945"/>
            <a:ext cx="2559915" cy="604230"/>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מודלים פשוטים</a:t>
            </a:r>
          </a:p>
          <a:p>
            <a:pPr marL="0" indent="0" algn="r" rtl="1">
              <a:lnSpc>
                <a:spcPct val="114000"/>
              </a:lnSpc>
              <a:buNone/>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ניתוח ועיבוד תוצאות</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5">
            <a:extLst>
              <a:ext uri="{FF2B5EF4-FFF2-40B4-BE49-F238E27FC236}">
                <a16:creationId xmlns:a16="http://schemas.microsoft.com/office/drawing/2014/main" id="{42788705-89AE-2A9A-233F-E1166EED1356}"/>
              </a:ext>
            </a:extLst>
          </p:cNvPr>
          <p:cNvGraphicFramePr>
            <a:graphicFrameLocks noGrp="1"/>
          </p:cNvGraphicFramePr>
          <p:nvPr>
            <p:extLst>
              <p:ext uri="{D42A27DB-BD31-4B8C-83A1-F6EECF244321}">
                <p14:modId xmlns:p14="http://schemas.microsoft.com/office/powerpoint/2010/main" val="3715251311"/>
              </p:ext>
            </p:extLst>
          </p:nvPr>
        </p:nvGraphicFramePr>
        <p:xfrm>
          <a:off x="764770" y="2196120"/>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1485918009"/>
                    </a:ext>
                  </a:extLst>
                </a:gridCol>
                <a:gridCol w="981075">
                  <a:extLst>
                    <a:ext uri="{9D8B030D-6E8A-4147-A177-3AD203B41FA5}">
                      <a16:colId xmlns:a16="http://schemas.microsoft.com/office/drawing/2014/main" val="3907725635"/>
                    </a:ext>
                  </a:extLst>
                </a:gridCol>
                <a:gridCol w="1095375">
                  <a:extLst>
                    <a:ext uri="{9D8B030D-6E8A-4147-A177-3AD203B41FA5}">
                      <a16:colId xmlns:a16="http://schemas.microsoft.com/office/drawing/2014/main" val="43098704"/>
                    </a:ext>
                  </a:extLst>
                </a:gridCol>
                <a:gridCol w="1038225">
                  <a:extLst>
                    <a:ext uri="{9D8B030D-6E8A-4147-A177-3AD203B41FA5}">
                      <a16:colId xmlns:a16="http://schemas.microsoft.com/office/drawing/2014/main" val="3251510408"/>
                    </a:ext>
                  </a:extLst>
                </a:gridCol>
                <a:gridCol w="1114425">
                  <a:extLst>
                    <a:ext uri="{9D8B030D-6E8A-4147-A177-3AD203B41FA5}">
                      <a16:colId xmlns:a16="http://schemas.microsoft.com/office/drawing/2014/main" val="1767732398"/>
                    </a:ext>
                  </a:extLst>
                </a:gridCol>
              </a:tblGrid>
              <a:tr h="190500">
                <a:tc gridSpan="5">
                  <a:txBody>
                    <a:bodyPr/>
                    <a:lstStyle/>
                    <a:p>
                      <a:pPr algn="ctr" fontAlgn="b"/>
                      <a:r>
                        <a:rPr lang="en-US" sz="1200" u="none" strike="noStrike" dirty="0">
                          <a:effectLst/>
                        </a:rPr>
                        <a:t>GNB</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56708813"/>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21760023"/>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95.258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95.678</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15933429"/>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3</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96.467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97.111</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52585842"/>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3</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96.887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97.634</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45533222"/>
                  </a:ext>
                </a:extLst>
              </a:tr>
            </a:tbl>
          </a:graphicData>
        </a:graphic>
      </p:graphicFrame>
      <p:pic>
        <p:nvPicPr>
          <p:cNvPr id="19" name="Graphic 18" descr="Smiling face outline outline">
            <a:extLst>
              <a:ext uri="{FF2B5EF4-FFF2-40B4-BE49-F238E27FC236}">
                <a16:creationId xmlns:a16="http://schemas.microsoft.com/office/drawing/2014/main" id="{2B323945-E75F-40FE-4930-ED93739DC2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2418" y="2450052"/>
            <a:ext cx="558425" cy="558425"/>
          </a:xfrm>
          <a:prstGeom prst="rect">
            <a:avLst/>
          </a:prstGeom>
        </p:spPr>
      </p:pic>
      <p:graphicFrame>
        <p:nvGraphicFramePr>
          <p:cNvPr id="22" name="Table 21">
            <a:extLst>
              <a:ext uri="{FF2B5EF4-FFF2-40B4-BE49-F238E27FC236}">
                <a16:creationId xmlns:a16="http://schemas.microsoft.com/office/drawing/2014/main" id="{E830755F-BF7C-F0C0-6552-FD551C44574A}"/>
              </a:ext>
            </a:extLst>
          </p:cNvPr>
          <p:cNvGraphicFramePr>
            <a:graphicFrameLocks noGrp="1"/>
          </p:cNvGraphicFramePr>
          <p:nvPr>
            <p:extLst>
              <p:ext uri="{D42A27DB-BD31-4B8C-83A1-F6EECF244321}">
                <p14:modId xmlns:p14="http://schemas.microsoft.com/office/powerpoint/2010/main" val="1385304232"/>
              </p:ext>
            </p:extLst>
          </p:nvPr>
        </p:nvGraphicFramePr>
        <p:xfrm>
          <a:off x="764770" y="3263081"/>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908902044"/>
                    </a:ext>
                  </a:extLst>
                </a:gridCol>
                <a:gridCol w="981075">
                  <a:extLst>
                    <a:ext uri="{9D8B030D-6E8A-4147-A177-3AD203B41FA5}">
                      <a16:colId xmlns:a16="http://schemas.microsoft.com/office/drawing/2014/main" val="113855196"/>
                    </a:ext>
                  </a:extLst>
                </a:gridCol>
                <a:gridCol w="1095375">
                  <a:extLst>
                    <a:ext uri="{9D8B030D-6E8A-4147-A177-3AD203B41FA5}">
                      <a16:colId xmlns:a16="http://schemas.microsoft.com/office/drawing/2014/main" val="2694092827"/>
                    </a:ext>
                  </a:extLst>
                </a:gridCol>
                <a:gridCol w="1038225">
                  <a:extLst>
                    <a:ext uri="{9D8B030D-6E8A-4147-A177-3AD203B41FA5}">
                      <a16:colId xmlns:a16="http://schemas.microsoft.com/office/drawing/2014/main" val="4252541475"/>
                    </a:ext>
                  </a:extLst>
                </a:gridCol>
                <a:gridCol w="1114425">
                  <a:extLst>
                    <a:ext uri="{9D8B030D-6E8A-4147-A177-3AD203B41FA5}">
                      <a16:colId xmlns:a16="http://schemas.microsoft.com/office/drawing/2014/main" val="683065479"/>
                    </a:ext>
                  </a:extLst>
                </a:gridCol>
              </a:tblGrid>
              <a:tr h="190500">
                <a:tc gridSpan="5">
                  <a:txBody>
                    <a:bodyPr/>
                    <a:lstStyle/>
                    <a:p>
                      <a:pPr algn="ctr" fontAlgn="b"/>
                      <a:r>
                        <a:rPr lang="en-US" sz="1200" u="none" strike="noStrike" dirty="0">
                          <a:effectLst/>
                        </a:rPr>
                        <a:t>LDA</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5533275"/>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72275158"/>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97.009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99.15</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17418484"/>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97.347</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646168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70.73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51423556"/>
                  </a:ext>
                </a:extLst>
              </a:tr>
            </a:tbl>
          </a:graphicData>
        </a:graphic>
      </p:graphicFrame>
      <p:graphicFrame>
        <p:nvGraphicFramePr>
          <p:cNvPr id="23" name="Table 22">
            <a:extLst>
              <a:ext uri="{FF2B5EF4-FFF2-40B4-BE49-F238E27FC236}">
                <a16:creationId xmlns:a16="http://schemas.microsoft.com/office/drawing/2014/main" id="{8B7C8D46-7A6D-3336-E6DF-810A62C7A99E}"/>
              </a:ext>
            </a:extLst>
          </p:cNvPr>
          <p:cNvGraphicFramePr>
            <a:graphicFrameLocks noGrp="1"/>
          </p:cNvGraphicFramePr>
          <p:nvPr>
            <p:extLst>
              <p:ext uri="{D42A27DB-BD31-4B8C-83A1-F6EECF244321}">
                <p14:modId xmlns:p14="http://schemas.microsoft.com/office/powerpoint/2010/main" val="1021686931"/>
              </p:ext>
            </p:extLst>
          </p:nvPr>
        </p:nvGraphicFramePr>
        <p:xfrm>
          <a:off x="764770" y="4323704"/>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152108360"/>
                    </a:ext>
                  </a:extLst>
                </a:gridCol>
                <a:gridCol w="981075">
                  <a:extLst>
                    <a:ext uri="{9D8B030D-6E8A-4147-A177-3AD203B41FA5}">
                      <a16:colId xmlns:a16="http://schemas.microsoft.com/office/drawing/2014/main" val="3001326710"/>
                    </a:ext>
                  </a:extLst>
                </a:gridCol>
                <a:gridCol w="1095375">
                  <a:extLst>
                    <a:ext uri="{9D8B030D-6E8A-4147-A177-3AD203B41FA5}">
                      <a16:colId xmlns:a16="http://schemas.microsoft.com/office/drawing/2014/main" val="1500555627"/>
                    </a:ext>
                  </a:extLst>
                </a:gridCol>
                <a:gridCol w="1038225">
                  <a:extLst>
                    <a:ext uri="{9D8B030D-6E8A-4147-A177-3AD203B41FA5}">
                      <a16:colId xmlns:a16="http://schemas.microsoft.com/office/drawing/2014/main" val="4084265290"/>
                    </a:ext>
                  </a:extLst>
                </a:gridCol>
                <a:gridCol w="1114425">
                  <a:extLst>
                    <a:ext uri="{9D8B030D-6E8A-4147-A177-3AD203B41FA5}">
                      <a16:colId xmlns:a16="http://schemas.microsoft.com/office/drawing/2014/main" val="3672546305"/>
                    </a:ext>
                  </a:extLst>
                </a:gridCol>
              </a:tblGrid>
              <a:tr h="190500">
                <a:tc gridSpan="5">
                  <a:txBody>
                    <a:bodyPr/>
                    <a:lstStyle/>
                    <a:p>
                      <a:pPr algn="ctr" fontAlgn="b"/>
                      <a:r>
                        <a:rPr lang="en-US" sz="1200" u="none" strike="noStrike" dirty="0">
                          <a:effectLst/>
                        </a:rPr>
                        <a:t>QDA</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538276875"/>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788657791"/>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58.224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96.815</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00099571"/>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54.915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1923619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48.976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66978067"/>
                  </a:ext>
                </a:extLst>
              </a:tr>
            </a:tbl>
          </a:graphicData>
        </a:graphic>
      </p:graphicFrame>
      <p:sp>
        <p:nvSpPr>
          <p:cNvPr id="24" name="Rectangle 23">
            <a:extLst>
              <a:ext uri="{FF2B5EF4-FFF2-40B4-BE49-F238E27FC236}">
                <a16:creationId xmlns:a16="http://schemas.microsoft.com/office/drawing/2014/main" id="{D233F06F-938E-59B9-B53B-A77389E4D423}"/>
              </a:ext>
            </a:extLst>
          </p:cNvPr>
          <p:cNvSpPr/>
          <p:nvPr/>
        </p:nvSpPr>
        <p:spPr>
          <a:xfrm>
            <a:off x="2599489" y="4700145"/>
            <a:ext cx="742384" cy="558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5" name="Graphic 24" descr="Confused face outline outline">
            <a:extLst>
              <a:ext uri="{FF2B5EF4-FFF2-40B4-BE49-F238E27FC236}">
                <a16:creationId xmlns:a16="http://schemas.microsoft.com/office/drawing/2014/main" id="{043E2E3F-F0B7-C50B-3B56-D35F67D4FE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16787" y="3486139"/>
            <a:ext cx="558425" cy="558425"/>
          </a:xfrm>
          <a:prstGeom prst="rect">
            <a:avLst/>
          </a:prstGeom>
        </p:spPr>
      </p:pic>
      <p:pic>
        <p:nvPicPr>
          <p:cNvPr id="26" name="Graphic 25" descr="Sad face outline outline">
            <a:extLst>
              <a:ext uri="{FF2B5EF4-FFF2-40B4-BE49-F238E27FC236}">
                <a16:creationId xmlns:a16="http://schemas.microsoft.com/office/drawing/2014/main" id="{59F74316-2CF1-C8F4-A3CC-625FE0E6CD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22417" y="4511727"/>
            <a:ext cx="558426" cy="558426"/>
          </a:xfrm>
          <a:prstGeom prst="rect">
            <a:avLst/>
          </a:prstGeom>
        </p:spPr>
      </p:pic>
      <p:sp>
        <p:nvSpPr>
          <p:cNvPr id="27" name="Rectangle 26">
            <a:extLst>
              <a:ext uri="{FF2B5EF4-FFF2-40B4-BE49-F238E27FC236}">
                <a16:creationId xmlns:a16="http://schemas.microsoft.com/office/drawing/2014/main" id="{3BC1A220-898D-CD52-6DF0-E84ED8B0B83A}"/>
              </a:ext>
            </a:extLst>
          </p:cNvPr>
          <p:cNvSpPr/>
          <p:nvPr/>
        </p:nvSpPr>
        <p:spPr>
          <a:xfrm>
            <a:off x="2607740" y="3660708"/>
            <a:ext cx="742384" cy="55842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Rectangle 27">
            <a:extLst>
              <a:ext uri="{FF2B5EF4-FFF2-40B4-BE49-F238E27FC236}">
                <a16:creationId xmlns:a16="http://schemas.microsoft.com/office/drawing/2014/main" id="{7A489A4A-0A6F-1AA4-8E1F-EE62B8A9346C}"/>
              </a:ext>
            </a:extLst>
          </p:cNvPr>
          <p:cNvSpPr/>
          <p:nvPr/>
        </p:nvSpPr>
        <p:spPr>
          <a:xfrm>
            <a:off x="2599489" y="2599720"/>
            <a:ext cx="742384" cy="5584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Content Placeholder 2">
            <a:extLst>
              <a:ext uri="{FF2B5EF4-FFF2-40B4-BE49-F238E27FC236}">
                <a16:creationId xmlns:a16="http://schemas.microsoft.com/office/drawing/2014/main" id="{947D95C6-1600-D67C-A7AB-339B09107823}"/>
              </a:ext>
            </a:extLst>
          </p:cNvPr>
          <p:cNvSpPr txBox="1">
            <a:spLocks/>
          </p:cNvSpPr>
          <p:nvPr/>
        </p:nvSpPr>
        <p:spPr>
          <a:xfrm>
            <a:off x="6734587" y="2427149"/>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יציבות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0" name="Content Placeholder 2">
            <a:extLst>
              <a:ext uri="{FF2B5EF4-FFF2-40B4-BE49-F238E27FC236}">
                <a16:creationId xmlns:a16="http://schemas.microsoft.com/office/drawing/2014/main" id="{45B952E8-1534-FFD5-C457-5B0975E3B327}"/>
              </a:ext>
            </a:extLst>
          </p:cNvPr>
          <p:cNvSpPr txBox="1">
            <a:spLocks/>
          </p:cNvSpPr>
          <p:nvPr/>
        </p:nvSpPr>
        <p:spPr>
          <a:xfrm>
            <a:off x="6734589" y="3481066"/>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דיוק עבור מעט מאפיינים</a:t>
            </a:r>
          </a:p>
        </p:txBody>
      </p:sp>
      <p:sp>
        <p:nvSpPr>
          <p:cNvPr id="31" name="Content Placeholder 2">
            <a:extLst>
              <a:ext uri="{FF2B5EF4-FFF2-40B4-BE49-F238E27FC236}">
                <a16:creationId xmlns:a16="http://schemas.microsoft.com/office/drawing/2014/main" id="{7A38A27C-C7F9-5A3C-87D6-53CD7ABC949B}"/>
              </a:ext>
            </a:extLst>
          </p:cNvPr>
          <p:cNvSpPr txBox="1">
            <a:spLocks/>
          </p:cNvSpPr>
          <p:nvPr/>
        </p:nvSpPr>
        <p:spPr>
          <a:xfrm>
            <a:off x="6734587" y="4511727"/>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פשוט לא..</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2" name="Rectangle 31">
            <a:extLst>
              <a:ext uri="{FF2B5EF4-FFF2-40B4-BE49-F238E27FC236}">
                <a16:creationId xmlns:a16="http://schemas.microsoft.com/office/drawing/2014/main" id="{2ECE7D7D-8EA5-783E-4F1F-3D0E82AAA799}"/>
              </a:ext>
            </a:extLst>
          </p:cNvPr>
          <p:cNvSpPr/>
          <p:nvPr/>
        </p:nvSpPr>
        <p:spPr>
          <a:xfrm>
            <a:off x="1783532" y="2780651"/>
            <a:ext cx="316871" cy="3684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TextBox 34">
            <a:extLst>
              <a:ext uri="{FF2B5EF4-FFF2-40B4-BE49-F238E27FC236}">
                <a16:creationId xmlns:a16="http://schemas.microsoft.com/office/drawing/2014/main" id="{8A4AECA5-B6EE-3CA6-7BEC-675C3187FB88}"/>
              </a:ext>
            </a:extLst>
          </p:cNvPr>
          <p:cNvSpPr txBox="1"/>
          <p:nvPr/>
        </p:nvSpPr>
        <p:spPr>
          <a:xfrm>
            <a:off x="1526044" y="2726901"/>
            <a:ext cx="316871" cy="523220"/>
          </a:xfrm>
          <a:prstGeom prst="rect">
            <a:avLst/>
          </a:prstGeom>
          <a:noFill/>
        </p:spPr>
        <p:txBody>
          <a:bodyPr wrap="square" rtlCol="1">
            <a:spAutoFit/>
          </a:bodyPr>
          <a:lstStyle/>
          <a:p>
            <a:r>
              <a:rPr lang="en-US" sz="2800" b="1" dirty="0">
                <a:solidFill>
                  <a:srgbClr val="FFFF00"/>
                </a:solidFill>
              </a:rPr>
              <a:t>!</a:t>
            </a:r>
            <a:endParaRPr lang="he-IL" sz="2800" b="1" dirty="0">
              <a:solidFill>
                <a:srgbClr val="FFFF00"/>
              </a:solidFill>
            </a:endParaRPr>
          </a:p>
        </p:txBody>
      </p:sp>
    </p:spTree>
    <p:extLst>
      <p:ext uri="{BB962C8B-B14F-4D97-AF65-F5344CB8AC3E}">
        <p14:creationId xmlns:p14="http://schemas.microsoft.com/office/powerpoint/2010/main" val="166046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Line chart&#10;&#10;Description automatically generated">
            <a:extLst>
              <a:ext uri="{FF2B5EF4-FFF2-40B4-BE49-F238E27FC236}">
                <a16:creationId xmlns:a16="http://schemas.microsoft.com/office/drawing/2014/main" id="{31465AC7-C434-B96F-92A9-ACE56A1B8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906" y="1046335"/>
            <a:ext cx="8486369" cy="4159408"/>
          </a:xfrm>
          <a:prstGeom prst="rect">
            <a:avLst/>
          </a:prstGeom>
        </p:spPr>
      </p:pic>
    </p:spTree>
    <p:extLst>
      <p:ext uri="{BB962C8B-B14F-4D97-AF65-F5344CB8AC3E}">
        <p14:creationId xmlns:p14="http://schemas.microsoft.com/office/powerpoint/2010/main" val="3388106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898736" y="762847"/>
            <a:ext cx="2559915" cy="604230"/>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מודלי </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CNN</a:t>
            </a: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196956"/>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ניתוח ועיבוד תוצאות</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
        <p:nvSpPr>
          <p:cNvPr id="31" name="Content Placeholder 2">
            <a:extLst>
              <a:ext uri="{FF2B5EF4-FFF2-40B4-BE49-F238E27FC236}">
                <a16:creationId xmlns:a16="http://schemas.microsoft.com/office/drawing/2014/main" id="{7A38A27C-C7F9-5A3C-87D6-53CD7ABC949B}"/>
              </a:ext>
            </a:extLst>
          </p:cNvPr>
          <p:cNvSpPr txBox="1">
            <a:spLocks/>
          </p:cNvSpPr>
          <p:nvPr/>
        </p:nvSpPr>
        <p:spPr>
          <a:xfrm>
            <a:off x="6409786" y="5614210"/>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מורכבות המודל אינה מצדיקה את ביצועיו</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3">
            <a:extLst>
              <a:ext uri="{FF2B5EF4-FFF2-40B4-BE49-F238E27FC236}">
                <a16:creationId xmlns:a16="http://schemas.microsoft.com/office/drawing/2014/main" id="{11F07B7D-AAAD-2ED7-0041-01B0AA99463B}"/>
              </a:ext>
            </a:extLst>
          </p:cNvPr>
          <p:cNvGraphicFramePr>
            <a:graphicFrameLocks noGrp="1"/>
          </p:cNvGraphicFramePr>
          <p:nvPr>
            <p:extLst>
              <p:ext uri="{D42A27DB-BD31-4B8C-83A1-F6EECF244321}">
                <p14:modId xmlns:p14="http://schemas.microsoft.com/office/powerpoint/2010/main" val="45427537"/>
              </p:ext>
            </p:extLst>
          </p:nvPr>
        </p:nvGraphicFramePr>
        <p:xfrm>
          <a:off x="602948" y="1083436"/>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1263876605"/>
                    </a:ext>
                  </a:extLst>
                </a:gridCol>
                <a:gridCol w="981075">
                  <a:extLst>
                    <a:ext uri="{9D8B030D-6E8A-4147-A177-3AD203B41FA5}">
                      <a16:colId xmlns:a16="http://schemas.microsoft.com/office/drawing/2014/main" val="453755884"/>
                    </a:ext>
                  </a:extLst>
                </a:gridCol>
                <a:gridCol w="1095375">
                  <a:extLst>
                    <a:ext uri="{9D8B030D-6E8A-4147-A177-3AD203B41FA5}">
                      <a16:colId xmlns:a16="http://schemas.microsoft.com/office/drawing/2014/main" val="3086903579"/>
                    </a:ext>
                  </a:extLst>
                </a:gridCol>
                <a:gridCol w="1038225">
                  <a:extLst>
                    <a:ext uri="{9D8B030D-6E8A-4147-A177-3AD203B41FA5}">
                      <a16:colId xmlns:a16="http://schemas.microsoft.com/office/drawing/2014/main" val="144464295"/>
                    </a:ext>
                  </a:extLst>
                </a:gridCol>
                <a:gridCol w="1114425">
                  <a:extLst>
                    <a:ext uri="{9D8B030D-6E8A-4147-A177-3AD203B41FA5}">
                      <a16:colId xmlns:a16="http://schemas.microsoft.com/office/drawing/2014/main" val="360662144"/>
                    </a:ext>
                  </a:extLst>
                </a:gridCol>
              </a:tblGrid>
              <a:tr h="190500">
                <a:tc gridSpan="5">
                  <a:txBody>
                    <a:bodyPr/>
                    <a:lstStyle/>
                    <a:p>
                      <a:pPr algn="ctr" fontAlgn="b"/>
                      <a:r>
                        <a:rPr lang="en-US" sz="1200" u="none" strike="noStrike" dirty="0">
                          <a:effectLst/>
                        </a:rPr>
                        <a:t>CNN (1 Layer, 32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583400101"/>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34204853"/>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98.71</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99.188</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8388406"/>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99.754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8</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99.997</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0414374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99.816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18137839"/>
                  </a:ext>
                </a:extLst>
              </a:tr>
            </a:tbl>
          </a:graphicData>
        </a:graphic>
      </p:graphicFrame>
      <p:graphicFrame>
        <p:nvGraphicFramePr>
          <p:cNvPr id="7" name="Table 6">
            <a:extLst>
              <a:ext uri="{FF2B5EF4-FFF2-40B4-BE49-F238E27FC236}">
                <a16:creationId xmlns:a16="http://schemas.microsoft.com/office/drawing/2014/main" id="{A5FE1132-1ED9-2B71-BA95-116158D6F58C}"/>
              </a:ext>
            </a:extLst>
          </p:cNvPr>
          <p:cNvGraphicFramePr>
            <a:graphicFrameLocks noGrp="1"/>
          </p:cNvGraphicFramePr>
          <p:nvPr>
            <p:extLst>
              <p:ext uri="{D42A27DB-BD31-4B8C-83A1-F6EECF244321}">
                <p14:modId xmlns:p14="http://schemas.microsoft.com/office/powerpoint/2010/main" val="366860436"/>
              </p:ext>
            </p:extLst>
          </p:nvPr>
        </p:nvGraphicFramePr>
        <p:xfrm>
          <a:off x="602948" y="2136325"/>
          <a:ext cx="4914900" cy="962025"/>
        </p:xfrm>
        <a:graphic>
          <a:graphicData uri="http://schemas.openxmlformats.org/drawingml/2006/table">
            <a:tbl>
              <a:tblPr>
                <a:tableStyleId>{69C7853C-536D-4A76-A0AE-DD22124D55A5}</a:tableStyleId>
              </a:tblPr>
              <a:tblGrid>
                <a:gridCol w="657756">
                  <a:extLst>
                    <a:ext uri="{9D8B030D-6E8A-4147-A177-3AD203B41FA5}">
                      <a16:colId xmlns:a16="http://schemas.microsoft.com/office/drawing/2014/main" val="3242600170"/>
                    </a:ext>
                  </a:extLst>
                </a:gridCol>
                <a:gridCol w="1050582">
                  <a:extLst>
                    <a:ext uri="{9D8B030D-6E8A-4147-A177-3AD203B41FA5}">
                      <a16:colId xmlns:a16="http://schemas.microsoft.com/office/drawing/2014/main" val="3162970556"/>
                    </a:ext>
                  </a:extLst>
                </a:gridCol>
                <a:gridCol w="1068854">
                  <a:extLst>
                    <a:ext uri="{9D8B030D-6E8A-4147-A177-3AD203B41FA5}">
                      <a16:colId xmlns:a16="http://schemas.microsoft.com/office/drawing/2014/main" val="1756327947"/>
                    </a:ext>
                  </a:extLst>
                </a:gridCol>
                <a:gridCol w="1068854">
                  <a:extLst>
                    <a:ext uri="{9D8B030D-6E8A-4147-A177-3AD203B41FA5}">
                      <a16:colId xmlns:a16="http://schemas.microsoft.com/office/drawing/2014/main" val="2207958020"/>
                    </a:ext>
                  </a:extLst>
                </a:gridCol>
                <a:gridCol w="1068854">
                  <a:extLst>
                    <a:ext uri="{9D8B030D-6E8A-4147-A177-3AD203B41FA5}">
                      <a16:colId xmlns:a16="http://schemas.microsoft.com/office/drawing/2014/main" val="3309695550"/>
                    </a:ext>
                  </a:extLst>
                </a:gridCol>
              </a:tblGrid>
              <a:tr h="190500">
                <a:tc gridSpan="5">
                  <a:txBody>
                    <a:bodyPr/>
                    <a:lstStyle/>
                    <a:p>
                      <a:pPr algn="ctr" fontAlgn="b"/>
                      <a:r>
                        <a:rPr lang="en-US" sz="1200" u="none" strike="noStrike" dirty="0">
                          <a:effectLst/>
                        </a:rPr>
                        <a:t>CNN (1 Layer, 64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2515922123"/>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15071707"/>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99.15</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99.466</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37589908"/>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99.826</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2684161"/>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99.775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19124694"/>
                  </a:ext>
                </a:extLst>
              </a:tr>
            </a:tbl>
          </a:graphicData>
        </a:graphic>
      </p:graphicFrame>
      <p:graphicFrame>
        <p:nvGraphicFramePr>
          <p:cNvPr id="8" name="Table 7">
            <a:extLst>
              <a:ext uri="{FF2B5EF4-FFF2-40B4-BE49-F238E27FC236}">
                <a16:creationId xmlns:a16="http://schemas.microsoft.com/office/drawing/2014/main" id="{A8D9212F-FDC8-8F29-F686-BFD011DC3FFC}"/>
              </a:ext>
            </a:extLst>
          </p:cNvPr>
          <p:cNvGraphicFramePr>
            <a:graphicFrameLocks noGrp="1"/>
          </p:cNvGraphicFramePr>
          <p:nvPr>
            <p:extLst>
              <p:ext uri="{D42A27DB-BD31-4B8C-83A1-F6EECF244321}">
                <p14:modId xmlns:p14="http://schemas.microsoft.com/office/powerpoint/2010/main" val="315169078"/>
              </p:ext>
            </p:extLst>
          </p:nvPr>
        </p:nvGraphicFramePr>
        <p:xfrm>
          <a:off x="602948" y="4205023"/>
          <a:ext cx="4914900" cy="962025"/>
        </p:xfrm>
        <a:graphic>
          <a:graphicData uri="http://schemas.openxmlformats.org/drawingml/2006/table">
            <a:tbl>
              <a:tblPr>
                <a:tableStyleId>{69C7853C-536D-4A76-A0AE-DD22124D55A5}</a:tableStyleId>
              </a:tblPr>
              <a:tblGrid>
                <a:gridCol w="657756">
                  <a:extLst>
                    <a:ext uri="{9D8B030D-6E8A-4147-A177-3AD203B41FA5}">
                      <a16:colId xmlns:a16="http://schemas.microsoft.com/office/drawing/2014/main" val="2825824531"/>
                    </a:ext>
                  </a:extLst>
                </a:gridCol>
                <a:gridCol w="1050582">
                  <a:extLst>
                    <a:ext uri="{9D8B030D-6E8A-4147-A177-3AD203B41FA5}">
                      <a16:colId xmlns:a16="http://schemas.microsoft.com/office/drawing/2014/main" val="3774264094"/>
                    </a:ext>
                  </a:extLst>
                </a:gridCol>
                <a:gridCol w="1068854">
                  <a:extLst>
                    <a:ext uri="{9D8B030D-6E8A-4147-A177-3AD203B41FA5}">
                      <a16:colId xmlns:a16="http://schemas.microsoft.com/office/drawing/2014/main" val="2998623252"/>
                    </a:ext>
                  </a:extLst>
                </a:gridCol>
                <a:gridCol w="1068854">
                  <a:extLst>
                    <a:ext uri="{9D8B030D-6E8A-4147-A177-3AD203B41FA5}">
                      <a16:colId xmlns:a16="http://schemas.microsoft.com/office/drawing/2014/main" val="68167337"/>
                    </a:ext>
                  </a:extLst>
                </a:gridCol>
                <a:gridCol w="1068854">
                  <a:extLst>
                    <a:ext uri="{9D8B030D-6E8A-4147-A177-3AD203B41FA5}">
                      <a16:colId xmlns:a16="http://schemas.microsoft.com/office/drawing/2014/main" val="4203468859"/>
                    </a:ext>
                  </a:extLst>
                </a:gridCol>
              </a:tblGrid>
              <a:tr h="190500">
                <a:tc gridSpan="5">
                  <a:txBody>
                    <a:bodyPr/>
                    <a:lstStyle/>
                    <a:p>
                      <a:pPr algn="ctr" fontAlgn="b"/>
                      <a:r>
                        <a:rPr lang="en-US" sz="1200" u="none" strike="noStrike" dirty="0">
                          <a:effectLst/>
                        </a:rPr>
                        <a:t>CNN (2 Layers, 64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607837200"/>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74010500"/>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99.529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99.764</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1038914"/>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99.754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836667692"/>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99.734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94235832"/>
                  </a:ext>
                </a:extLst>
              </a:tr>
            </a:tbl>
          </a:graphicData>
        </a:graphic>
      </p:graphicFrame>
      <p:graphicFrame>
        <p:nvGraphicFramePr>
          <p:cNvPr id="9" name="Table 8">
            <a:extLst>
              <a:ext uri="{FF2B5EF4-FFF2-40B4-BE49-F238E27FC236}">
                <a16:creationId xmlns:a16="http://schemas.microsoft.com/office/drawing/2014/main" id="{CB232A3A-BBC6-FDED-9143-D25617344ED8}"/>
              </a:ext>
            </a:extLst>
          </p:cNvPr>
          <p:cNvGraphicFramePr>
            <a:graphicFrameLocks noGrp="1"/>
          </p:cNvGraphicFramePr>
          <p:nvPr>
            <p:extLst>
              <p:ext uri="{D42A27DB-BD31-4B8C-83A1-F6EECF244321}">
                <p14:modId xmlns:p14="http://schemas.microsoft.com/office/powerpoint/2010/main" val="3307793583"/>
              </p:ext>
            </p:extLst>
          </p:nvPr>
        </p:nvGraphicFramePr>
        <p:xfrm>
          <a:off x="602948" y="3170674"/>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711786757"/>
                    </a:ext>
                  </a:extLst>
                </a:gridCol>
                <a:gridCol w="981075">
                  <a:extLst>
                    <a:ext uri="{9D8B030D-6E8A-4147-A177-3AD203B41FA5}">
                      <a16:colId xmlns:a16="http://schemas.microsoft.com/office/drawing/2014/main" val="1234326399"/>
                    </a:ext>
                  </a:extLst>
                </a:gridCol>
                <a:gridCol w="1095375">
                  <a:extLst>
                    <a:ext uri="{9D8B030D-6E8A-4147-A177-3AD203B41FA5}">
                      <a16:colId xmlns:a16="http://schemas.microsoft.com/office/drawing/2014/main" val="3800903295"/>
                    </a:ext>
                  </a:extLst>
                </a:gridCol>
                <a:gridCol w="1038225">
                  <a:extLst>
                    <a:ext uri="{9D8B030D-6E8A-4147-A177-3AD203B41FA5}">
                      <a16:colId xmlns:a16="http://schemas.microsoft.com/office/drawing/2014/main" val="860290249"/>
                    </a:ext>
                  </a:extLst>
                </a:gridCol>
                <a:gridCol w="1114425">
                  <a:extLst>
                    <a:ext uri="{9D8B030D-6E8A-4147-A177-3AD203B41FA5}">
                      <a16:colId xmlns:a16="http://schemas.microsoft.com/office/drawing/2014/main" val="1226324178"/>
                    </a:ext>
                  </a:extLst>
                </a:gridCol>
              </a:tblGrid>
              <a:tr h="190500">
                <a:tc gridSpan="5">
                  <a:txBody>
                    <a:bodyPr/>
                    <a:lstStyle/>
                    <a:p>
                      <a:pPr algn="ctr" fontAlgn="b"/>
                      <a:r>
                        <a:rPr lang="en-US" sz="1200" u="none" strike="noStrike" dirty="0">
                          <a:effectLst/>
                        </a:rPr>
                        <a:t>CNN (2 Layers, 32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935359772"/>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70505221"/>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99.386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99.702</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29963317"/>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99.724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72757757"/>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99.775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09624692"/>
                  </a:ext>
                </a:extLst>
              </a:tr>
            </a:tbl>
          </a:graphicData>
        </a:graphic>
      </p:graphicFrame>
      <p:graphicFrame>
        <p:nvGraphicFramePr>
          <p:cNvPr id="10" name="Table 9">
            <a:extLst>
              <a:ext uri="{FF2B5EF4-FFF2-40B4-BE49-F238E27FC236}">
                <a16:creationId xmlns:a16="http://schemas.microsoft.com/office/drawing/2014/main" id="{4E34ED1C-9DE6-FDB3-EC2A-9869875E0E31}"/>
              </a:ext>
            </a:extLst>
          </p:cNvPr>
          <p:cNvGraphicFramePr>
            <a:graphicFrameLocks noGrp="1"/>
          </p:cNvGraphicFramePr>
          <p:nvPr>
            <p:extLst>
              <p:ext uri="{D42A27DB-BD31-4B8C-83A1-F6EECF244321}">
                <p14:modId xmlns:p14="http://schemas.microsoft.com/office/powerpoint/2010/main" val="2509081100"/>
              </p:ext>
            </p:extLst>
          </p:nvPr>
        </p:nvGraphicFramePr>
        <p:xfrm>
          <a:off x="602948" y="5239372"/>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2168431612"/>
                    </a:ext>
                  </a:extLst>
                </a:gridCol>
                <a:gridCol w="981075">
                  <a:extLst>
                    <a:ext uri="{9D8B030D-6E8A-4147-A177-3AD203B41FA5}">
                      <a16:colId xmlns:a16="http://schemas.microsoft.com/office/drawing/2014/main" val="4075425050"/>
                    </a:ext>
                  </a:extLst>
                </a:gridCol>
                <a:gridCol w="1095375">
                  <a:extLst>
                    <a:ext uri="{9D8B030D-6E8A-4147-A177-3AD203B41FA5}">
                      <a16:colId xmlns:a16="http://schemas.microsoft.com/office/drawing/2014/main" val="133671610"/>
                    </a:ext>
                  </a:extLst>
                </a:gridCol>
                <a:gridCol w="1038225">
                  <a:extLst>
                    <a:ext uri="{9D8B030D-6E8A-4147-A177-3AD203B41FA5}">
                      <a16:colId xmlns:a16="http://schemas.microsoft.com/office/drawing/2014/main" val="1953789084"/>
                    </a:ext>
                  </a:extLst>
                </a:gridCol>
                <a:gridCol w="1114425">
                  <a:extLst>
                    <a:ext uri="{9D8B030D-6E8A-4147-A177-3AD203B41FA5}">
                      <a16:colId xmlns:a16="http://schemas.microsoft.com/office/drawing/2014/main" val="2138632348"/>
                    </a:ext>
                  </a:extLst>
                </a:gridCol>
              </a:tblGrid>
              <a:tr h="190500">
                <a:tc gridSpan="5">
                  <a:txBody>
                    <a:bodyPr/>
                    <a:lstStyle/>
                    <a:p>
                      <a:pPr algn="ctr" fontAlgn="b"/>
                      <a:r>
                        <a:rPr lang="en-US" sz="1200" u="none" strike="noStrike" dirty="0">
                          <a:effectLst/>
                        </a:rPr>
                        <a:t>CNN  (Complex Model, 11 Epochs, 100 Batch Size, &lt;size&gt; Filter)</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838628244"/>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009300528"/>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98.525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98.804</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90589740"/>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98.833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99.107</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65058080"/>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99.109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99.447</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7270777"/>
                  </a:ext>
                </a:extLst>
              </a:tr>
            </a:tbl>
          </a:graphicData>
        </a:graphic>
      </p:graphicFrame>
      <p:pic>
        <p:nvPicPr>
          <p:cNvPr id="11" name="Graphic 10" descr="Smiling face outline outline">
            <a:extLst>
              <a:ext uri="{FF2B5EF4-FFF2-40B4-BE49-F238E27FC236}">
                <a16:creationId xmlns:a16="http://schemas.microsoft.com/office/drawing/2014/main" id="{ADDC1782-0560-BD4A-DFBF-3127907B2B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22123" y="4406822"/>
            <a:ext cx="558425" cy="558425"/>
          </a:xfrm>
          <a:prstGeom prst="rect">
            <a:avLst/>
          </a:prstGeom>
        </p:spPr>
      </p:pic>
      <p:sp>
        <p:nvSpPr>
          <p:cNvPr id="14" name="Rectangle 13">
            <a:extLst>
              <a:ext uri="{FF2B5EF4-FFF2-40B4-BE49-F238E27FC236}">
                <a16:creationId xmlns:a16="http://schemas.microsoft.com/office/drawing/2014/main" id="{EC974533-140A-F227-3BE0-6003EEDC205B}"/>
              </a:ext>
            </a:extLst>
          </p:cNvPr>
          <p:cNvSpPr/>
          <p:nvPr/>
        </p:nvSpPr>
        <p:spPr>
          <a:xfrm>
            <a:off x="2462212" y="5631255"/>
            <a:ext cx="742384" cy="5701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Graphic 17" descr="Nervous face outline outline">
            <a:extLst>
              <a:ext uri="{FF2B5EF4-FFF2-40B4-BE49-F238E27FC236}">
                <a16:creationId xmlns:a16="http://schemas.microsoft.com/office/drawing/2014/main" id="{1C30B73F-3800-5C07-8753-2C4CF611A0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22124" y="5481825"/>
            <a:ext cx="558425" cy="558425"/>
          </a:xfrm>
          <a:prstGeom prst="rect">
            <a:avLst/>
          </a:prstGeom>
        </p:spPr>
      </p:pic>
      <p:sp>
        <p:nvSpPr>
          <p:cNvPr id="21" name="Rectangle 20">
            <a:extLst>
              <a:ext uri="{FF2B5EF4-FFF2-40B4-BE49-F238E27FC236}">
                <a16:creationId xmlns:a16="http://schemas.microsoft.com/office/drawing/2014/main" id="{DCCDFFF6-E9DC-D8C5-FE51-F05379998CE9}"/>
              </a:ext>
            </a:extLst>
          </p:cNvPr>
          <p:cNvSpPr/>
          <p:nvPr/>
        </p:nvSpPr>
        <p:spPr>
          <a:xfrm>
            <a:off x="2462212" y="4608623"/>
            <a:ext cx="742384" cy="5584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Rectangle 32">
            <a:extLst>
              <a:ext uri="{FF2B5EF4-FFF2-40B4-BE49-F238E27FC236}">
                <a16:creationId xmlns:a16="http://schemas.microsoft.com/office/drawing/2014/main" id="{0BE3003C-0179-B005-E481-DA53E3627530}"/>
              </a:ext>
            </a:extLst>
          </p:cNvPr>
          <p:cNvSpPr/>
          <p:nvPr/>
        </p:nvSpPr>
        <p:spPr>
          <a:xfrm>
            <a:off x="2462212" y="2716040"/>
            <a:ext cx="742384" cy="19012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34" name="Graphic 33" descr="Smiling face outline outline">
            <a:extLst>
              <a:ext uri="{FF2B5EF4-FFF2-40B4-BE49-F238E27FC236}">
                <a16:creationId xmlns:a16="http://schemas.microsoft.com/office/drawing/2014/main" id="{1EEADC20-862C-25DC-438F-746E5DE766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22122" y="2436827"/>
            <a:ext cx="558425" cy="558425"/>
          </a:xfrm>
          <a:prstGeom prst="rect">
            <a:avLst/>
          </a:prstGeom>
        </p:spPr>
      </p:pic>
      <p:sp>
        <p:nvSpPr>
          <p:cNvPr id="36" name="Content Placeholder 2">
            <a:extLst>
              <a:ext uri="{FF2B5EF4-FFF2-40B4-BE49-F238E27FC236}">
                <a16:creationId xmlns:a16="http://schemas.microsoft.com/office/drawing/2014/main" id="{501C2FED-7166-1407-C458-727A37BD0121}"/>
              </a:ext>
            </a:extLst>
          </p:cNvPr>
          <p:cNvSpPr txBox="1">
            <a:spLocks/>
          </p:cNvSpPr>
          <p:nvPr/>
        </p:nvSpPr>
        <p:spPr>
          <a:xfrm>
            <a:off x="6409786" y="4406822"/>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בעל הביצועים הממוצעים הטובים ביותר</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7" name="Content Placeholder 2">
            <a:extLst>
              <a:ext uri="{FF2B5EF4-FFF2-40B4-BE49-F238E27FC236}">
                <a16:creationId xmlns:a16="http://schemas.microsoft.com/office/drawing/2014/main" id="{CCBE10B4-0BF1-9F74-464E-8555F2945B07}"/>
              </a:ext>
            </a:extLst>
          </p:cNvPr>
          <p:cNvSpPr txBox="1">
            <a:spLocks/>
          </p:cNvSpPr>
          <p:nvPr/>
        </p:nvSpPr>
        <p:spPr>
          <a:xfrm>
            <a:off x="6409786" y="2472181"/>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בעל הביצועים הטובים ביותר</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522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E887091-DD85-4586-EF3F-1F32A96CA64A}"/>
              </a:ext>
            </a:extLst>
          </p:cNvPr>
          <p:cNvSpPr txBox="1">
            <a:spLocks/>
          </p:cNvSpPr>
          <p:nvPr/>
        </p:nvSpPr>
        <p:spPr>
          <a:xfrm>
            <a:off x="5576939" y="4669365"/>
            <a:ext cx="3562609" cy="17404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עבור שני המקבצים המוקפים בשחור, ניתן לראות כל מקבץ מתפזר על פני טווח ערכים קטן מאוד. לכן, במקרה זה לא נוכל לקבוע כי קיימת מגמה/סידור מסוים בין המודלים השונים.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5" name="Content Placeholder 2">
            <a:extLst>
              <a:ext uri="{FF2B5EF4-FFF2-40B4-BE49-F238E27FC236}">
                <a16:creationId xmlns:a16="http://schemas.microsoft.com/office/drawing/2014/main" id="{66869A3C-82CF-5214-1BD6-2725DC7F0511}"/>
              </a:ext>
            </a:extLst>
          </p:cNvPr>
          <p:cNvSpPr txBox="1">
            <a:spLocks/>
          </p:cNvSpPr>
          <p:nvPr/>
        </p:nvSpPr>
        <p:spPr>
          <a:xfrm>
            <a:off x="624686" y="4695018"/>
            <a:ext cx="4421170" cy="17404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באדום, ניתן לראות פיזור על פני טווח ערכים רחב יחסית (1%~).</a:t>
            </a:r>
          </a:p>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בסגול, ניתן לראות כי עבור ארבעת המודלים הלא מורכבים, המודלים בעל 64 פילטרים מספק באופן עקבי תוצאות טובות יותר מזה של המודלים בעלי 32 פילטרים (שכבת אחת, שתי שכבות).</a:t>
            </a:r>
            <a:endPar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9" name="Group 18">
            <a:extLst>
              <a:ext uri="{FF2B5EF4-FFF2-40B4-BE49-F238E27FC236}">
                <a16:creationId xmlns:a16="http://schemas.microsoft.com/office/drawing/2014/main" id="{1D6B4199-5891-7269-D166-14C6330D479D}"/>
              </a:ext>
            </a:extLst>
          </p:cNvPr>
          <p:cNvGrpSpPr/>
          <p:nvPr/>
        </p:nvGrpSpPr>
        <p:grpSpPr>
          <a:xfrm>
            <a:off x="733331" y="271535"/>
            <a:ext cx="8434295" cy="4136320"/>
            <a:chOff x="733331" y="470706"/>
            <a:chExt cx="8434295" cy="4136320"/>
          </a:xfrm>
        </p:grpSpPr>
        <p:pic>
          <p:nvPicPr>
            <p:cNvPr id="7" name="Picture 6" descr="Chart, line chart&#10;&#10;Description automatically generated">
              <a:extLst>
                <a:ext uri="{FF2B5EF4-FFF2-40B4-BE49-F238E27FC236}">
                  <a16:creationId xmlns:a16="http://schemas.microsoft.com/office/drawing/2014/main" id="{BA1DF234-C08C-A76B-ADFF-FF215F8EF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31" y="470706"/>
              <a:ext cx="8434295" cy="4136320"/>
            </a:xfrm>
            <a:prstGeom prst="rect">
              <a:avLst/>
            </a:prstGeom>
          </p:spPr>
        </p:pic>
        <p:sp>
          <p:nvSpPr>
            <p:cNvPr id="12" name="Oval 11">
              <a:extLst>
                <a:ext uri="{FF2B5EF4-FFF2-40B4-BE49-F238E27FC236}">
                  <a16:creationId xmlns:a16="http://schemas.microsoft.com/office/drawing/2014/main" id="{9978F758-EAAB-9ABA-90F5-5D96F94F4B6C}"/>
                </a:ext>
              </a:extLst>
            </p:cNvPr>
            <p:cNvSpPr/>
            <p:nvPr/>
          </p:nvSpPr>
          <p:spPr>
            <a:xfrm>
              <a:off x="4879818" y="900819"/>
              <a:ext cx="393495" cy="42097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Oval 12">
              <a:extLst>
                <a:ext uri="{FF2B5EF4-FFF2-40B4-BE49-F238E27FC236}">
                  <a16:creationId xmlns:a16="http://schemas.microsoft.com/office/drawing/2014/main" id="{CA5C4174-90B8-2A7D-3857-DA6ED516FDCA}"/>
                </a:ext>
              </a:extLst>
            </p:cNvPr>
            <p:cNvSpPr/>
            <p:nvPr/>
          </p:nvSpPr>
          <p:spPr>
            <a:xfrm>
              <a:off x="8509291" y="873660"/>
              <a:ext cx="393495" cy="39382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Oval 16">
              <a:extLst>
                <a:ext uri="{FF2B5EF4-FFF2-40B4-BE49-F238E27FC236}">
                  <a16:creationId xmlns:a16="http://schemas.microsoft.com/office/drawing/2014/main" id="{BA3AA301-FE8F-6A02-E80F-A03538B67728}"/>
                </a:ext>
              </a:extLst>
            </p:cNvPr>
            <p:cNvSpPr/>
            <p:nvPr/>
          </p:nvSpPr>
          <p:spPr>
            <a:xfrm>
              <a:off x="1358021" y="1439504"/>
              <a:ext cx="162961" cy="202797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Oval 17">
              <a:extLst>
                <a:ext uri="{FF2B5EF4-FFF2-40B4-BE49-F238E27FC236}">
                  <a16:creationId xmlns:a16="http://schemas.microsoft.com/office/drawing/2014/main" id="{ACC48D56-2899-68D3-E25D-9818626CE8D8}"/>
                </a:ext>
              </a:extLst>
            </p:cNvPr>
            <p:cNvSpPr/>
            <p:nvPr/>
          </p:nvSpPr>
          <p:spPr>
            <a:xfrm>
              <a:off x="1294649" y="1276533"/>
              <a:ext cx="285820" cy="25983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543968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2190308" y="35086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השוואה אל מול המחקר</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Chart 6">
            <a:extLst>
              <a:ext uri="{FF2B5EF4-FFF2-40B4-BE49-F238E27FC236}">
                <a16:creationId xmlns:a16="http://schemas.microsoft.com/office/drawing/2014/main" id="{AF94ED38-B4F6-1D4B-BA5F-736F5125EB1D}"/>
              </a:ext>
            </a:extLst>
          </p:cNvPr>
          <p:cNvGraphicFramePr/>
          <p:nvPr>
            <p:extLst>
              <p:ext uri="{D42A27DB-BD31-4B8C-83A1-F6EECF244321}">
                <p14:modId xmlns:p14="http://schemas.microsoft.com/office/powerpoint/2010/main" val="1361450729"/>
              </p:ext>
            </p:extLst>
          </p:nvPr>
        </p:nvGraphicFramePr>
        <p:xfrm>
          <a:off x="153920" y="1348236"/>
          <a:ext cx="4750565" cy="32509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32469701-4F64-7415-339D-40AC39B17C1B}"/>
              </a:ext>
            </a:extLst>
          </p:cNvPr>
          <p:cNvGraphicFramePr/>
          <p:nvPr>
            <p:extLst>
              <p:ext uri="{D42A27DB-BD31-4B8C-83A1-F6EECF244321}">
                <p14:modId xmlns:p14="http://schemas.microsoft.com/office/powerpoint/2010/main" val="842205518"/>
              </p:ext>
            </p:extLst>
          </p:nvPr>
        </p:nvGraphicFramePr>
        <p:xfrm>
          <a:off x="4959210" y="1348236"/>
          <a:ext cx="4750565" cy="3250931"/>
        </p:xfrm>
        <a:graphic>
          <a:graphicData uri="http://schemas.openxmlformats.org/drawingml/2006/chart">
            <c:chart xmlns:c="http://schemas.openxmlformats.org/drawingml/2006/chart" xmlns:r="http://schemas.openxmlformats.org/officeDocument/2006/relationships" r:id="rId4"/>
          </a:graphicData>
        </a:graphic>
      </p:graphicFrame>
      <p:sp>
        <p:nvSpPr>
          <p:cNvPr id="11" name="Content Placeholder 2">
            <a:extLst>
              <a:ext uri="{FF2B5EF4-FFF2-40B4-BE49-F238E27FC236}">
                <a16:creationId xmlns:a16="http://schemas.microsoft.com/office/drawing/2014/main" id="{7120C0FB-6369-F9B1-9182-74E79ADE0CA0}"/>
              </a:ext>
            </a:extLst>
          </p:cNvPr>
          <p:cNvSpPr txBox="1">
            <a:spLocks/>
          </p:cNvSpPr>
          <p:nvPr/>
        </p:nvSpPr>
        <p:spPr>
          <a:xfrm>
            <a:off x="742585" y="4771903"/>
            <a:ext cx="8569180" cy="16024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rtl="1">
              <a:lnSpc>
                <a:spcPct val="114000"/>
              </a:lnSpc>
              <a:buNone/>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ביחס למחקר בתחום, עליו ביססנו את הפרויקט, ניתן לראות כי הצלחנו לשפר את כלל המודלים שנבדקו במספר אחוזים. </a:t>
            </a:r>
          </a:p>
          <a:p>
            <a:pPr algn="r" rtl="1">
              <a:lnSpc>
                <a:spcPct val="114000"/>
              </a:lnSpc>
              <a:buFont typeface="Wingdings" panose="05000000000000000000" pitchFamily="2" charset="2"/>
              <a:buChar char="Ø"/>
            </a:pPr>
            <a:r>
              <a:rPr lang="he-IL"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עבור רשת CNN </a:t>
            </a:r>
            <a:r>
              <a:rPr lang="en-US"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128x128</a:t>
            </a:r>
            <a:r>
              <a:rPr lang="he-IL"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בעלת 2 שכבות קונבולוציה ו-64 פילטרים, המחקר השיג כ-95.7 אחוזי הצלחה (המודל בעל הביצועים הטובים ביותר במחקר). אילו מנגד, אנו, בפרויקט זה, הצלחנו להשיג כ-99.7 אחוזי הצלחה. </a:t>
            </a:r>
            <a:endParaRPr lang="he-IL" sz="1400" dirty="0">
              <a:effectLst/>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607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2190308" y="124520"/>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תמונות בעלות דמיון</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2" name="Group 1">
            <a:extLst>
              <a:ext uri="{FF2B5EF4-FFF2-40B4-BE49-F238E27FC236}">
                <a16:creationId xmlns:a16="http://schemas.microsoft.com/office/drawing/2014/main" id="{5C077A19-465B-C205-E64F-5122520E2F3E}"/>
              </a:ext>
            </a:extLst>
          </p:cNvPr>
          <p:cNvGrpSpPr/>
          <p:nvPr/>
        </p:nvGrpSpPr>
        <p:grpSpPr>
          <a:xfrm>
            <a:off x="186095" y="1239312"/>
            <a:ext cx="3392805" cy="2018665"/>
            <a:chOff x="0" y="0"/>
            <a:chExt cx="3392805" cy="2018665"/>
          </a:xfrm>
        </p:grpSpPr>
        <p:pic>
          <p:nvPicPr>
            <p:cNvPr id="3" name="Picture 2">
              <a:extLst>
                <a:ext uri="{FF2B5EF4-FFF2-40B4-BE49-F238E27FC236}">
                  <a16:creationId xmlns:a16="http://schemas.microsoft.com/office/drawing/2014/main" id="{4E55377A-B75C-79C7-03D2-8AF15BD670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0"/>
              <a:ext cx="1402080" cy="1725295"/>
            </a:xfrm>
            <a:prstGeom prst="rect">
              <a:avLst/>
            </a:prstGeom>
            <a:noFill/>
            <a:ln>
              <a:noFill/>
            </a:ln>
          </p:spPr>
        </p:pic>
        <p:sp>
          <p:nvSpPr>
            <p:cNvPr id="4" name="Text Box 2">
              <a:extLst>
                <a:ext uri="{FF2B5EF4-FFF2-40B4-BE49-F238E27FC236}">
                  <a16:creationId xmlns:a16="http://schemas.microsoft.com/office/drawing/2014/main" id="{4E3F59B5-A691-B0FB-D821-C6094D5BF0B7}"/>
                </a:ext>
              </a:extLst>
            </p:cNvPr>
            <p:cNvSpPr txBox="1">
              <a:spLocks noChangeArrowheads="1"/>
            </p:cNvSpPr>
            <p:nvPr/>
          </p:nvSpPr>
          <p:spPr bwMode="auto">
            <a:xfrm>
              <a:off x="2124075" y="1743075"/>
              <a:ext cx="115252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Swizzor.gen!E</a:t>
              </a:r>
            </a:p>
          </p:txBody>
        </p:sp>
        <p:pic>
          <p:nvPicPr>
            <p:cNvPr id="7" name="Picture 6">
              <a:extLst>
                <a:ext uri="{FF2B5EF4-FFF2-40B4-BE49-F238E27FC236}">
                  <a16:creationId xmlns:a16="http://schemas.microsoft.com/office/drawing/2014/main" id="{21375FE6-0BCD-0BDF-E848-46D84F7743F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9525"/>
              <a:ext cx="1417955" cy="1706245"/>
            </a:xfrm>
            <a:prstGeom prst="rect">
              <a:avLst/>
            </a:prstGeom>
            <a:noFill/>
            <a:ln>
              <a:noFill/>
            </a:ln>
          </p:spPr>
        </p:pic>
        <p:sp>
          <p:nvSpPr>
            <p:cNvPr id="8" name="Text Box 2">
              <a:extLst>
                <a:ext uri="{FF2B5EF4-FFF2-40B4-BE49-F238E27FC236}">
                  <a16:creationId xmlns:a16="http://schemas.microsoft.com/office/drawing/2014/main" id="{8AC4DE32-F516-DDC1-3497-E09E69639F68}"/>
                </a:ext>
              </a:extLst>
            </p:cNvPr>
            <p:cNvSpPr txBox="1">
              <a:spLocks noChangeArrowheads="1"/>
            </p:cNvSpPr>
            <p:nvPr/>
          </p:nvSpPr>
          <p:spPr bwMode="auto">
            <a:xfrm>
              <a:off x="133350" y="1733550"/>
              <a:ext cx="115252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Swizzor.gen!I</a:t>
              </a:r>
            </a:p>
          </p:txBody>
        </p:sp>
      </p:grpSp>
      <p:grpSp>
        <p:nvGrpSpPr>
          <p:cNvPr id="9" name="Group 8">
            <a:extLst>
              <a:ext uri="{FF2B5EF4-FFF2-40B4-BE49-F238E27FC236}">
                <a16:creationId xmlns:a16="http://schemas.microsoft.com/office/drawing/2014/main" id="{EA68A374-DC66-84DA-6559-3CB88D39569C}"/>
              </a:ext>
            </a:extLst>
          </p:cNvPr>
          <p:cNvGrpSpPr/>
          <p:nvPr/>
        </p:nvGrpSpPr>
        <p:grpSpPr>
          <a:xfrm>
            <a:off x="480101" y="4331735"/>
            <a:ext cx="2804794" cy="2336800"/>
            <a:chOff x="0" y="0"/>
            <a:chExt cx="2805047" cy="2337303"/>
          </a:xfrm>
        </p:grpSpPr>
        <p:pic>
          <p:nvPicPr>
            <p:cNvPr id="10" name="Picture 9">
              <a:extLst>
                <a:ext uri="{FF2B5EF4-FFF2-40B4-BE49-F238E27FC236}">
                  <a16:creationId xmlns:a16="http://schemas.microsoft.com/office/drawing/2014/main" id="{4FE0AC18-4ED4-735D-68DC-E0F2A59157C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716657" y="0"/>
              <a:ext cx="1088390" cy="2040255"/>
            </a:xfrm>
            <a:prstGeom prst="rect">
              <a:avLst/>
            </a:prstGeom>
            <a:noFill/>
            <a:ln>
              <a:noFill/>
            </a:ln>
          </p:spPr>
        </p:pic>
        <p:sp>
          <p:nvSpPr>
            <p:cNvPr id="11" name="Text Box 2">
              <a:extLst>
                <a:ext uri="{FF2B5EF4-FFF2-40B4-BE49-F238E27FC236}">
                  <a16:creationId xmlns:a16="http://schemas.microsoft.com/office/drawing/2014/main" id="{F3B54B99-529E-55AC-4B9D-610CAA2C9FC3}"/>
                </a:ext>
              </a:extLst>
            </p:cNvPr>
            <p:cNvSpPr txBox="1">
              <a:spLocks noChangeArrowheads="1"/>
            </p:cNvSpPr>
            <p:nvPr/>
          </p:nvSpPr>
          <p:spPr bwMode="auto">
            <a:xfrm>
              <a:off x="1733910" y="2061713"/>
              <a:ext cx="106870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C2LOP.gen!g</a:t>
              </a:r>
            </a:p>
          </p:txBody>
        </p:sp>
        <p:pic>
          <p:nvPicPr>
            <p:cNvPr id="12" name="Picture 11">
              <a:extLst>
                <a:ext uri="{FF2B5EF4-FFF2-40B4-BE49-F238E27FC236}">
                  <a16:creationId xmlns:a16="http://schemas.microsoft.com/office/drawing/2014/main" id="{6FB7EF34-8E58-7BDA-2467-5A49858DA40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1104900" cy="2040255"/>
            </a:xfrm>
            <a:prstGeom prst="rect">
              <a:avLst/>
            </a:prstGeom>
            <a:noFill/>
            <a:ln>
              <a:noFill/>
            </a:ln>
          </p:spPr>
        </p:pic>
        <p:sp>
          <p:nvSpPr>
            <p:cNvPr id="13" name="Text Box 2">
              <a:extLst>
                <a:ext uri="{FF2B5EF4-FFF2-40B4-BE49-F238E27FC236}">
                  <a16:creationId xmlns:a16="http://schemas.microsoft.com/office/drawing/2014/main" id="{7DCB9D37-29EB-BC10-C180-D579DECE31AD}"/>
                </a:ext>
              </a:extLst>
            </p:cNvPr>
            <p:cNvSpPr txBox="1">
              <a:spLocks noChangeArrowheads="1"/>
            </p:cNvSpPr>
            <p:nvPr/>
          </p:nvSpPr>
          <p:spPr bwMode="auto">
            <a:xfrm>
              <a:off x="17253" y="2061713"/>
              <a:ext cx="106870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dirty="0">
                  <a:effectLst/>
                  <a:latin typeface="Times New Roman" panose="02020603050405020304" pitchFamily="18" charset="0"/>
                  <a:ea typeface="Times New Roman" panose="02020603050405020304" pitchFamily="18" charset="0"/>
                </a:rPr>
                <a:t>C2LOP.P</a:t>
              </a:r>
            </a:p>
          </p:txBody>
        </p:sp>
      </p:grpSp>
      <p:grpSp>
        <p:nvGrpSpPr>
          <p:cNvPr id="14" name="Group 13">
            <a:extLst>
              <a:ext uri="{FF2B5EF4-FFF2-40B4-BE49-F238E27FC236}">
                <a16:creationId xmlns:a16="http://schemas.microsoft.com/office/drawing/2014/main" id="{64A0F727-4188-645D-D2F6-D969C98783B4}"/>
              </a:ext>
            </a:extLst>
          </p:cNvPr>
          <p:cNvGrpSpPr/>
          <p:nvPr/>
        </p:nvGrpSpPr>
        <p:grpSpPr>
          <a:xfrm>
            <a:off x="4617267" y="4866405"/>
            <a:ext cx="3992244" cy="1802130"/>
            <a:chOff x="0" y="0"/>
            <a:chExt cx="3992616" cy="1802465"/>
          </a:xfrm>
        </p:grpSpPr>
        <p:pic>
          <p:nvPicPr>
            <p:cNvPr id="15" name="Picture 14">
              <a:extLst>
                <a:ext uri="{FF2B5EF4-FFF2-40B4-BE49-F238E27FC236}">
                  <a16:creationId xmlns:a16="http://schemas.microsoft.com/office/drawing/2014/main" id="{B64CBBC0-AF41-A1BF-9689-7A7F5F39C22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94626" y="0"/>
              <a:ext cx="1697990" cy="1510030"/>
            </a:xfrm>
            <a:prstGeom prst="rect">
              <a:avLst/>
            </a:prstGeom>
            <a:noFill/>
            <a:ln>
              <a:noFill/>
            </a:ln>
          </p:spPr>
        </p:pic>
        <p:pic>
          <p:nvPicPr>
            <p:cNvPr id="16" name="Picture 15">
              <a:extLst>
                <a:ext uri="{FF2B5EF4-FFF2-40B4-BE49-F238E27FC236}">
                  <a16:creationId xmlns:a16="http://schemas.microsoft.com/office/drawing/2014/main" id="{B7205445-60E5-8CDA-D36C-65E6676F881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1706880" cy="1517650"/>
            </a:xfrm>
            <a:prstGeom prst="rect">
              <a:avLst/>
            </a:prstGeom>
            <a:noFill/>
            <a:ln>
              <a:noFill/>
            </a:ln>
          </p:spPr>
        </p:pic>
        <p:sp>
          <p:nvSpPr>
            <p:cNvPr id="17" name="Text Box 2">
              <a:extLst>
                <a:ext uri="{FF2B5EF4-FFF2-40B4-BE49-F238E27FC236}">
                  <a16:creationId xmlns:a16="http://schemas.microsoft.com/office/drawing/2014/main" id="{9394D57B-0610-17B0-CC3E-52627109F73C}"/>
                </a:ext>
              </a:extLst>
            </p:cNvPr>
            <p:cNvSpPr txBox="1">
              <a:spLocks noChangeArrowheads="1"/>
            </p:cNvSpPr>
            <p:nvPr/>
          </p:nvSpPr>
          <p:spPr bwMode="auto">
            <a:xfrm>
              <a:off x="336430" y="1526875"/>
              <a:ext cx="95694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Autorun.K</a:t>
              </a:r>
            </a:p>
          </p:txBody>
        </p:sp>
        <p:sp>
          <p:nvSpPr>
            <p:cNvPr id="18" name="Text Box 2">
              <a:extLst>
                <a:ext uri="{FF2B5EF4-FFF2-40B4-BE49-F238E27FC236}">
                  <a16:creationId xmlns:a16="http://schemas.microsoft.com/office/drawing/2014/main" id="{4366730F-8B7A-64CA-D9EC-E088680C1DF0}"/>
                </a:ext>
              </a:extLst>
            </p:cNvPr>
            <p:cNvSpPr txBox="1">
              <a:spLocks noChangeArrowheads="1"/>
            </p:cNvSpPr>
            <p:nvPr/>
          </p:nvSpPr>
          <p:spPr bwMode="auto">
            <a:xfrm>
              <a:off x="2674188" y="1518249"/>
              <a:ext cx="95694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Yunar.A</a:t>
              </a:r>
            </a:p>
          </p:txBody>
        </p:sp>
      </p:grpSp>
      <p:sp>
        <p:nvSpPr>
          <p:cNvPr id="19" name="Content Placeholder 2">
            <a:extLst>
              <a:ext uri="{FF2B5EF4-FFF2-40B4-BE49-F238E27FC236}">
                <a16:creationId xmlns:a16="http://schemas.microsoft.com/office/drawing/2014/main" id="{929D6135-9CAE-DC47-86CC-92017060C983}"/>
              </a:ext>
            </a:extLst>
          </p:cNvPr>
          <p:cNvSpPr txBox="1">
            <a:spLocks/>
          </p:cNvSpPr>
          <p:nvPr/>
        </p:nvSpPr>
        <p:spPr>
          <a:xfrm>
            <a:off x="3851332" y="995354"/>
            <a:ext cx="5962624" cy="32923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בתמונות אלו ניתן לראות שתי משפחות אשר בכל המודלים (גם אצלנו וגם במחקר) הייתה בעיה בסיווגן. דבר זה לא מפתיע, זאת מכיוון כי מדובר בווריאנטים מאותה המשפחה.</a:t>
            </a: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עבור אלגוריתם </a:t>
            </a:r>
            <a:r>
              <a:rPr lang="en-US"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 זיהינו שתי משפחות אשר קיימת בעיה בסיווגן ברוב המודלים ואילו ביתר המודלים המקבלים יותר פיצ'רים (אלו מודלים בעלי אחוזי הצלחה גבוהים יותר), בעיה זו נפתרה אצלנו. חוסר היכולת בסיווג משפחות אלה היה מפתיע וזאת מכיוון שמדובר בשתי משפחות שונות לחלוטין האחת מהשנייה.</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21" name="Connector: Curved 20">
            <a:extLst>
              <a:ext uri="{FF2B5EF4-FFF2-40B4-BE49-F238E27FC236}">
                <a16:creationId xmlns:a16="http://schemas.microsoft.com/office/drawing/2014/main" id="{C78B0E77-587B-58CE-CEFD-B1D942BDDD1A}"/>
              </a:ext>
            </a:extLst>
          </p:cNvPr>
          <p:cNvCxnSpPr>
            <a:stCxn id="3" idx="0"/>
            <a:endCxn id="7" idx="0"/>
          </p:cNvCxnSpPr>
          <p:nvPr/>
        </p:nvCxnSpPr>
        <p:spPr>
          <a:xfrm rot="16200000" flipH="1" flipV="1">
            <a:off x="1881704" y="252680"/>
            <a:ext cx="9525" cy="1982787"/>
          </a:xfrm>
          <a:prstGeom prst="curvedConnector3">
            <a:avLst>
              <a:gd name="adj1" fmla="val -886336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7C42AF71-03EC-0580-F192-8B6AB29FA289}"/>
              </a:ext>
            </a:extLst>
          </p:cNvPr>
          <p:cNvCxnSpPr>
            <a:cxnSpLocks/>
            <a:stCxn id="7" idx="0"/>
            <a:endCxn id="3" idx="0"/>
          </p:cNvCxnSpPr>
          <p:nvPr/>
        </p:nvCxnSpPr>
        <p:spPr>
          <a:xfrm rot="5400000" flipH="1" flipV="1">
            <a:off x="1881704" y="252682"/>
            <a:ext cx="9525" cy="1982787"/>
          </a:xfrm>
          <a:prstGeom prst="curvedConnector3">
            <a:avLst>
              <a:gd name="adj1" fmla="val 6967328"/>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59E60141-764F-5472-F9A0-E4FFC638B8FE}"/>
              </a:ext>
            </a:extLst>
          </p:cNvPr>
          <p:cNvCxnSpPr>
            <a:cxnSpLocks/>
            <a:stCxn id="12" idx="0"/>
            <a:endCxn id="10" idx="0"/>
          </p:cNvCxnSpPr>
          <p:nvPr/>
        </p:nvCxnSpPr>
        <p:spPr>
          <a:xfrm rot="5400000" flipH="1" flipV="1">
            <a:off x="1886625" y="3477611"/>
            <a:ext cx="12700" cy="1708248"/>
          </a:xfrm>
          <a:prstGeom prst="curvedConnector3">
            <a:avLst>
              <a:gd name="adj1" fmla="val 4936638"/>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09B0A3B8-C9E2-F34D-A41F-E25AA2E03DD0}"/>
              </a:ext>
            </a:extLst>
          </p:cNvPr>
          <p:cNvCxnSpPr>
            <a:cxnSpLocks/>
            <a:stCxn id="16" idx="0"/>
            <a:endCxn id="15" idx="0"/>
          </p:cNvCxnSpPr>
          <p:nvPr/>
        </p:nvCxnSpPr>
        <p:spPr>
          <a:xfrm rot="5400000" flipH="1" flipV="1">
            <a:off x="6615611" y="3721422"/>
            <a:ext cx="12700" cy="2289967"/>
          </a:xfrm>
          <a:prstGeom prst="curvedConnector3">
            <a:avLst>
              <a:gd name="adj1" fmla="val 3368315"/>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03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6953050" y="79120"/>
            <a:ext cx="4342595" cy="1001364"/>
          </a:xfrm>
          <a:prstGeom prst="rect">
            <a:avLst/>
          </a:prstGeom>
          <a:noFill/>
        </p:spPr>
        <p:txBody>
          <a:bodyPr wrap="square">
            <a:spAutoFit/>
          </a:bodyPr>
          <a:lstStyle/>
          <a:p>
            <a:pPr algn="r" rtl="1">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המוד</a:t>
            </a: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ל הטוב ביותר –</a:t>
            </a:r>
          </a:p>
          <a:p>
            <a:pPr algn="r" rtl="1">
              <a:lnSpc>
                <a:spcPct val="115000"/>
              </a:lnSpc>
              <a:spcAft>
                <a:spcPts val="800"/>
              </a:spcAft>
            </a:pPr>
            <a: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t>CNN 1 Layer 64 Filters 64x64</a:t>
            </a: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5D48FD82-C14D-0B1E-2894-C7DC43FEB566}"/>
              </a:ext>
            </a:extLst>
          </p:cNvPr>
          <p:cNvPicPr>
            <a:picLocks noChangeAspect="1"/>
          </p:cNvPicPr>
          <p:nvPr/>
        </p:nvPicPr>
        <p:blipFill>
          <a:blip r:embed="rId3"/>
          <a:stretch>
            <a:fillRect/>
          </a:stretch>
        </p:blipFill>
        <p:spPr>
          <a:xfrm>
            <a:off x="6469705" y="1348966"/>
            <a:ext cx="5613605" cy="5402952"/>
          </a:xfrm>
          <a:prstGeom prst="rect">
            <a:avLst/>
          </a:prstGeom>
        </p:spPr>
      </p:pic>
      <p:pic>
        <p:nvPicPr>
          <p:cNvPr id="7" name="Picture 6">
            <a:extLst>
              <a:ext uri="{FF2B5EF4-FFF2-40B4-BE49-F238E27FC236}">
                <a16:creationId xmlns:a16="http://schemas.microsoft.com/office/drawing/2014/main" id="{988A2E82-A6DC-D496-D10F-0884B7A1F670}"/>
              </a:ext>
            </a:extLst>
          </p:cNvPr>
          <p:cNvPicPr>
            <a:picLocks noChangeAspect="1"/>
          </p:cNvPicPr>
          <p:nvPr/>
        </p:nvPicPr>
        <p:blipFill>
          <a:blip r:embed="rId4"/>
          <a:stretch>
            <a:fillRect/>
          </a:stretch>
        </p:blipFill>
        <p:spPr>
          <a:xfrm>
            <a:off x="900938" y="3548963"/>
            <a:ext cx="4782966" cy="3236028"/>
          </a:xfrm>
          <a:prstGeom prst="rect">
            <a:avLst/>
          </a:prstGeom>
        </p:spPr>
      </p:pic>
      <p:pic>
        <p:nvPicPr>
          <p:cNvPr id="9" name="Picture 8">
            <a:extLst>
              <a:ext uri="{FF2B5EF4-FFF2-40B4-BE49-F238E27FC236}">
                <a16:creationId xmlns:a16="http://schemas.microsoft.com/office/drawing/2014/main" id="{A50182BA-5CDC-EE01-5BB9-2D4037662F7F}"/>
              </a:ext>
            </a:extLst>
          </p:cNvPr>
          <p:cNvPicPr>
            <a:picLocks noChangeAspect="1"/>
          </p:cNvPicPr>
          <p:nvPr/>
        </p:nvPicPr>
        <p:blipFill rotWithShape="1">
          <a:blip r:embed="rId5"/>
          <a:srcRect t="1031" b="1013"/>
          <a:stretch/>
        </p:blipFill>
        <p:spPr>
          <a:xfrm>
            <a:off x="124547" y="117698"/>
            <a:ext cx="6335749" cy="3440318"/>
          </a:xfrm>
          <a:prstGeom prst="rect">
            <a:avLst/>
          </a:prstGeom>
        </p:spPr>
      </p:pic>
      <p:sp>
        <p:nvSpPr>
          <p:cNvPr id="10" name="Oval 9">
            <a:extLst>
              <a:ext uri="{FF2B5EF4-FFF2-40B4-BE49-F238E27FC236}">
                <a16:creationId xmlns:a16="http://schemas.microsoft.com/office/drawing/2014/main" id="{01D9F17B-CD1A-465E-76FF-6AA1114D44D8}"/>
              </a:ext>
            </a:extLst>
          </p:cNvPr>
          <p:cNvSpPr/>
          <p:nvPr/>
        </p:nvSpPr>
        <p:spPr>
          <a:xfrm>
            <a:off x="6003774" y="335356"/>
            <a:ext cx="288384" cy="4251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TextBox 10">
            <a:extLst>
              <a:ext uri="{FF2B5EF4-FFF2-40B4-BE49-F238E27FC236}">
                <a16:creationId xmlns:a16="http://schemas.microsoft.com/office/drawing/2014/main" id="{9A288D7C-A916-72DF-28E0-2BE3B47D1537}"/>
              </a:ext>
            </a:extLst>
          </p:cNvPr>
          <p:cNvSpPr txBox="1"/>
          <p:nvPr/>
        </p:nvSpPr>
        <p:spPr>
          <a:xfrm>
            <a:off x="2626657" y="4706235"/>
            <a:ext cx="1587422" cy="646331"/>
          </a:xfrm>
          <a:prstGeom prst="rect">
            <a:avLst/>
          </a:prstGeom>
          <a:solidFill>
            <a:schemeClr val="bg1"/>
          </a:solidFill>
        </p:spPr>
        <p:txBody>
          <a:bodyPr wrap="none" rtlCol="1">
            <a:spAutoFit/>
          </a:bodyPr>
          <a:lstStyle/>
          <a:p>
            <a:r>
              <a:rPr lang="en-US" dirty="0"/>
              <a:t>Test: 99.826%</a:t>
            </a:r>
          </a:p>
          <a:p>
            <a:r>
              <a:rPr lang="en-US" dirty="0"/>
              <a:t>Train: 100%</a:t>
            </a:r>
            <a:endParaRPr lang="he-IL" dirty="0"/>
          </a:p>
        </p:txBody>
      </p:sp>
    </p:spTree>
    <p:extLst>
      <p:ext uri="{BB962C8B-B14F-4D97-AF65-F5344CB8AC3E}">
        <p14:creationId xmlns:p14="http://schemas.microsoft.com/office/powerpoint/2010/main" val="964158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miling face outline outline">
            <a:extLst>
              <a:ext uri="{FF2B5EF4-FFF2-40B4-BE49-F238E27FC236}">
                <a16:creationId xmlns:a16="http://schemas.microsoft.com/office/drawing/2014/main" id="{EC720053-85FE-A9E0-2DC7-5A0342CA46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7751" y="540944"/>
            <a:ext cx="5776111" cy="5776111"/>
          </a:xfrm>
          <a:prstGeom prst="rect">
            <a:avLst/>
          </a:prstGeom>
        </p:spPr>
      </p:pic>
      <p:sp>
        <p:nvSpPr>
          <p:cNvPr id="3" name="TextBox 2">
            <a:extLst>
              <a:ext uri="{FF2B5EF4-FFF2-40B4-BE49-F238E27FC236}">
                <a16:creationId xmlns:a16="http://schemas.microsoft.com/office/drawing/2014/main" id="{77768752-7A27-CC1B-EC38-B67A722AB525}"/>
              </a:ext>
            </a:extLst>
          </p:cNvPr>
          <p:cNvSpPr txBox="1"/>
          <p:nvPr/>
        </p:nvSpPr>
        <p:spPr>
          <a:xfrm>
            <a:off x="0" y="5009945"/>
            <a:ext cx="2975116" cy="1569660"/>
          </a:xfrm>
          <a:prstGeom prst="rect">
            <a:avLst/>
          </a:prstGeom>
          <a:noFill/>
        </p:spPr>
        <p:txBody>
          <a:bodyPr wrap="square" rtlCol="1">
            <a:spAutoFit/>
          </a:bodyPr>
          <a:lstStyle/>
          <a:p>
            <a:pPr algn="r" rtl="1"/>
            <a:r>
              <a:rPr lang="he-IL" sz="2400" dirty="0"/>
              <a:t>מגישים:</a:t>
            </a:r>
          </a:p>
          <a:p>
            <a:pPr lvl="1" algn="r" rtl="1"/>
            <a:r>
              <a:rPr lang="he-IL" sz="2400" dirty="0"/>
              <a:t>עדן אביטן</a:t>
            </a:r>
          </a:p>
          <a:p>
            <a:pPr lvl="1" algn="r" rtl="1"/>
            <a:r>
              <a:rPr lang="he-IL" sz="2400" dirty="0"/>
              <a:t>רועי אספורטס</a:t>
            </a:r>
          </a:p>
          <a:p>
            <a:pPr lvl="1" algn="r" rtl="1"/>
            <a:r>
              <a:rPr lang="he-IL" sz="2400" dirty="0"/>
              <a:t>תומר עפרוני</a:t>
            </a:r>
          </a:p>
        </p:txBody>
      </p:sp>
      <p:sp>
        <p:nvSpPr>
          <p:cNvPr id="7" name="TextBox 6">
            <a:extLst>
              <a:ext uri="{FF2B5EF4-FFF2-40B4-BE49-F238E27FC236}">
                <a16:creationId xmlns:a16="http://schemas.microsoft.com/office/drawing/2014/main" id="{837063F5-0A5E-E6A1-F71A-FFFFF746A5B8}"/>
              </a:ext>
            </a:extLst>
          </p:cNvPr>
          <p:cNvSpPr txBox="1"/>
          <p:nvPr/>
        </p:nvSpPr>
        <p:spPr>
          <a:xfrm>
            <a:off x="2975116" y="174318"/>
            <a:ext cx="3286408" cy="769441"/>
          </a:xfrm>
          <a:prstGeom prst="rect">
            <a:avLst/>
          </a:prstGeom>
          <a:noFill/>
        </p:spPr>
        <p:txBody>
          <a:bodyPr wrap="square">
            <a:spAutoFit/>
          </a:bodyPr>
          <a:lstStyle/>
          <a:p>
            <a:pPr algn="r" rtl="1"/>
            <a:r>
              <a:rPr lang="he-IL" sz="4400" dirty="0"/>
              <a:t>תודה רבה!</a:t>
            </a:r>
          </a:p>
        </p:txBody>
      </p:sp>
    </p:spTree>
    <p:extLst>
      <p:ext uri="{BB962C8B-B14F-4D97-AF65-F5344CB8AC3E}">
        <p14:creationId xmlns:p14="http://schemas.microsoft.com/office/powerpoint/2010/main" val="314081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56070" y="1084521"/>
            <a:ext cx="8596668" cy="5095065"/>
          </a:xfrm>
        </p:spPr>
        <p:txBody>
          <a:bodyPr>
            <a:normAutofit lnSpcReduction="10000"/>
          </a:bodyPr>
          <a:lstStyle/>
          <a:p>
            <a:pPr marL="0"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בעולמנו כיום עולה השימוש בטכנולוגיה בצורה כבירה ועם עלייה זו, צצים אין ספור איומים על המשתמשים השונים. מתקפות הסייבר בעולם מהוות סיכון מרכזי לפגיעה במרחב הקיברנטי של היעד במטרה לגנוב ממנו מידע ואף להסב לו נזק.</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הגדרת הבעיה</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הבעיה אותה הפרויקט בא לפתור היא בעיית סיווג נוזקות למשפחות באמצעות למידת מכונה. כלומר, סיווג </a:t>
            </a:r>
            <a:r>
              <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rPr>
              <a:t>שיטתי</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של איומים אלו, המאיימים על מערכות תקשורת ואינטרנט המהוות תשתית עבור ארגונים רבים. ביצוע והצלחה בפתירת בעיה זו, כרוך בקשיים רבים והתאמות משמעותיות.</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הפרויקט שלנו</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באמצעות מודלים מעולמות למידת המכונה והלמידה העמוקה נפתח יכולת שיטתית לסיווג נוזקות לפי משפחותיהן על-ידי מעבר מהסתכלות על נוזקה כ״קובץ הרצה״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.exe file</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לתמונה, אשר אותה נוכל לסווג לפי מודלים ושיטות ידועים מעולמות אלה.</a:t>
            </a:r>
          </a:p>
          <a:p>
            <a:pPr marL="0" indent="0" algn="r" defTabSz="457200" rtl="1" eaLnBrk="1" latinLnBrk="0" hangingPunct="1">
              <a:lnSpc>
                <a:spcPct val="150000"/>
              </a:lnSpc>
              <a:spcBef>
                <a:spcPts val="1000"/>
              </a:spcBef>
              <a:spcAft>
                <a:spcPts val="0"/>
              </a:spcAft>
              <a:buClr>
                <a:schemeClr val="accent1"/>
              </a:buClr>
              <a:buSzPct val="80000"/>
              <a:buNone/>
            </a:pP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רקע על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1780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836824" y="1573619"/>
            <a:ext cx="8596668" cy="3253563"/>
          </a:xfrm>
        </p:spPr>
        <p:txBody>
          <a:bodyPr>
            <a:normAutofit/>
          </a:bodyPr>
          <a:lstStyle/>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השוואה למחקר </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פרויקט זה מתבסס על מחקר קיים אשר נעשה בתחום. נרצה לנסות ולפתח מודלי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בעלי קווי דמיון משותף למודלים המוצגים במחקר ולהשוות את תוצאותינו לתוצאותיו.</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השוואה בין מודלים שונים</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נרצה להשוות את מודלי ה-</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שפיתחנו למודלים שונים, פשוטים יותר, על מנת לבדוק האם קיימת הצדקה לפתרון בעיה זו בדרכים אותם מציג המחקר או לחלופין מציאת דרכים פשוטות יותר. </a:t>
            </a: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מטרות על</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0752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287079" y="1000499"/>
            <a:ext cx="8965659" cy="5634222"/>
          </a:xfrm>
        </p:spPr>
        <p:txBody>
          <a:bodyPr>
            <a:normAutofit/>
          </a:bodyPr>
          <a:lstStyle/>
          <a:p>
            <a:pPr marL="342900" indent="-342900" algn="r" defTabSz="457200" rtl="1" eaLnBrk="1" latinLnBrk="0" hangingPunct="1">
              <a:lnSpc>
                <a:spcPct val="12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למידת מכונה</a:t>
            </a:r>
          </a:p>
          <a:p>
            <a:pPr marL="400050" lvl="1" indent="0" algn="r" rtl="1">
              <a:lnSpc>
                <a:spcPct val="12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התחום עוסק בפיתוח אלגוריתמים המיועדים לאפשר למחשב ללמוד מתוך דוגמאות, ופועל במגוון משימות חישוביות בהן התכנות הקלאסי אינו אפשרי. תחום זה מכיל שלושה סוגי למידה עיקריים והם: למידת חיזוק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Reinforcement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למידה בלתי 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Unsupervised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למידה 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בה בחרנו להשתמש בפרויקט זה.</a:t>
            </a:r>
          </a:p>
          <a:p>
            <a:pPr lvl="1" indent="-342900" algn="r" rtl="1">
              <a:lnSpc>
                <a:spcPct val="124000"/>
              </a:lnSpc>
              <a:buFont typeface="Wingdings" pitchFamily="2" charset="2"/>
              <a:buChar char="Ø"/>
            </a:pP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rPr>
              <a:t>מודלים פשוטים</a:t>
            </a:r>
          </a:p>
          <a:p>
            <a:pPr marL="800100" lvl="2" indent="0" algn="r" rtl="1">
              <a:lnSpc>
                <a:spcPct val="124000"/>
              </a:lnSpc>
              <a:buNone/>
            </a:pP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הינם אלגוריתמים ושיטות פתרון אשר מנסות, בעזרת כלים מתמטיים וסטטיסטיים פשוטים לפתור מגוון רחב של בעיות מעולם זה. אלגוריתמים אלו זקוקים להתערבות חיצונית שתקבע עבורם אילו מאפיינים הם הרלוונטיים ביותר. בסיסם של אלגוריתמים אלה הוא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Naïve Bayes</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דוגמא למודלים אלה: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LDA, QDA, GNB </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(בהם השתמשנו בפרויקט).</a:t>
            </a:r>
          </a:p>
          <a:p>
            <a:pPr marL="800100" lvl="2" indent="0" algn="r" rtl="1">
              <a:lnSpc>
                <a:spcPct val="124000"/>
              </a:lnSpc>
              <a:buNone/>
            </a:pPr>
            <a:endPar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2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בעיית הסיווג</a:t>
            </a:r>
          </a:p>
          <a:p>
            <a:pPr marL="400050" lvl="1" indent="0" algn="r" rtl="1">
              <a:lnSpc>
                <a:spcPct val="12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בעיית הסיווג היא בעיה הנגזרת מתחום הלמידה המונחית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אשר לפיה, בהינתן קלט אל המודל נרצה להחליט לאיזו מחלקה הוא שייך.  </a:t>
            </a:r>
            <a:endParaRPr lang="en-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24000"/>
              </a:lnSpc>
              <a:buNone/>
            </a:pPr>
            <a:endParaRPr lang="he-IL" sz="15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defTabSz="457200" rtl="1" eaLnBrk="1" latinLnBrk="0" hangingPunct="1">
              <a:lnSpc>
                <a:spcPct val="124000"/>
              </a:lnSpc>
              <a:spcBef>
                <a:spcPts val="1000"/>
              </a:spcBef>
              <a:spcAft>
                <a:spcPts val="0"/>
              </a:spcAft>
              <a:buClr>
                <a:schemeClr val="accent1"/>
              </a:buClr>
              <a:buSzPct val="80000"/>
              <a:buNone/>
            </a:pP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רקע תיאורטי </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7012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467833" y="542255"/>
            <a:ext cx="8923130" cy="5773489"/>
          </a:xfrm>
        </p:spPr>
        <p:txBody>
          <a:bodyPr>
            <a:normAutofit/>
          </a:bodyPr>
          <a:lstStyle/>
          <a:p>
            <a:pPr marL="342900" indent="-342900" algn="r" defTabSz="457200" rtl="1" eaLnBrk="1" latinLnBrk="0" hangingPunct="1">
              <a:lnSpc>
                <a:spcPct val="13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למידה עמוקה</a:t>
            </a:r>
          </a:p>
          <a:p>
            <a:pPr marL="400050" lvl="1" indent="0" algn="r" rtl="1">
              <a:lnSpc>
                <a:spcPct val="13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היא חלק ממשפחה רחבה יותר של שיטות למידת מכונה המבוססות על רשתות עצביות מלאכותיות בשילוב עם למידת מאפיינים. הרעיון מאחורי שיטה זו היא היכולת ללמד מחשבים לבצע עבודה אשר נראית טבעית למוח האדם אך מסובכת לביצוע המחשב.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34000"/>
              </a:lnSpc>
              <a:buFont typeface="Wingdings" pitchFamily="2" charset="2"/>
              <a:buChar char="Ø"/>
            </a:pPr>
            <a:r>
              <a:rPr 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Artificial Neural Network</a:t>
            </a:r>
            <a:endPar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909955" lvl="2" indent="0" algn="just" rtl="1">
              <a:lnSpc>
                <a:spcPct val="134000"/>
              </a:lnSpc>
              <a:buNone/>
            </a:pP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רשת זו מכילה מספר גדול של יחידות מידע הנקראות נוירונים המקושרות זו לזו. אל הנוירון מתקבל קלט אשר עליו מבוצע עיבוד באמצעות נוסחה מוגדרת שתוצאתה מהווה הפלט של אותו הנוירון. פלט זה מועבר הלאה אל נוירונים אחרים ברשת אשר מבצעים תהליך דומה. הרשת מאופיינת על ידי מספר תכונות כגון, צורת חיבור הנוירונים, פונקציית ההפעלה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Activation Function</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משקלי נוירונים </a:t>
            </a:r>
            <a:r>
              <a:rPr lang="he-IL" dirty="0" err="1">
                <a:solidFill>
                  <a:srgbClr val="000000"/>
                </a:solidFill>
                <a:latin typeface="Tahoma" panose="020B0604030504040204" pitchFamily="34" charset="0"/>
                <a:ea typeface="Tahoma" panose="020B0604030504040204" pitchFamily="34" charset="0"/>
                <a:cs typeface="Tahoma" panose="020B0604030504040204" pitchFamily="34" charset="0"/>
              </a:rPr>
              <a:t>וכו</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marL="909955" lvl="2" indent="0" algn="just" rtl="1">
              <a:lnSpc>
                <a:spcPct val="134000"/>
              </a:lnSpc>
              <a:buNone/>
            </a:pP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34000"/>
              </a:lnSpc>
              <a:spcBef>
                <a:spcPts val="1000"/>
              </a:spcBef>
              <a:spcAft>
                <a:spcPts val="0"/>
              </a:spcAft>
              <a:buClr>
                <a:schemeClr val="accent1"/>
              </a:buClr>
              <a:buSzPct val="80000"/>
              <a:buFont typeface="Wingdings 3" charset="2"/>
              <a:buChar char=""/>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Convolutional Neural Network</a:t>
            </a: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3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זוהי סוג של רשת נוירונים המשמשת בעיקר לניתוח תמונות. הרשת מבוססת על שכבות כינוס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Convolution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הממומשות על ידיי העברת פילטר על גביי הקלט ומשתמשת בפעולת </a:t>
            </a:r>
            <a:r>
              <a:rPr lang="he-IL" sz="1400" dirty="0" err="1">
                <a:solidFill>
                  <a:srgbClr val="000000"/>
                </a:solidFill>
                <a:latin typeface="Tahoma" panose="020B0604030504040204" pitchFamily="34" charset="0"/>
                <a:ea typeface="Tahoma" panose="020B0604030504040204" pitchFamily="34" charset="0"/>
                <a:cs typeface="Tahoma" panose="020B0604030504040204" pitchFamily="34" charset="0"/>
              </a:rPr>
              <a:t>הקונבולוציה</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(לפחות בשכבה אחת).</a:t>
            </a:r>
            <a:endParaRPr lang="en-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022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5613992" y="509346"/>
            <a:ext cx="3745074" cy="1569824"/>
          </a:xfrm>
        </p:spPr>
        <p:txBody>
          <a:bodyPr>
            <a:norm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קונבולוציה</a:t>
            </a:r>
          </a:p>
          <a:p>
            <a:pPr marL="400050" lvl="1" indent="0" algn="r" rtl="1">
              <a:lnSpc>
                <a:spcPct val="11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פעולה מתמטית של סכימת מכפלות האיברים בין שתי מטריצות.</a:t>
            </a:r>
            <a:b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descr="Convolutional Neural Network">
            <a:extLst>
              <a:ext uri="{FF2B5EF4-FFF2-40B4-BE49-F238E27FC236}">
                <a16:creationId xmlns:a16="http://schemas.microsoft.com/office/drawing/2014/main" id="{F18CEBC5-4561-9955-2D42-20EFEC0ED0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287" y="923846"/>
            <a:ext cx="4423724" cy="628159"/>
          </a:xfrm>
          <a:prstGeom prst="rect">
            <a:avLst/>
          </a:prstGeom>
          <a:noFill/>
          <a:ln>
            <a:noFill/>
          </a:ln>
        </p:spPr>
      </p:pic>
      <p:pic>
        <p:nvPicPr>
          <p:cNvPr id="2050" name="Picture 2" descr="Overview of Convolutional Neural Network in Image Classification">
            <a:extLst>
              <a:ext uri="{FF2B5EF4-FFF2-40B4-BE49-F238E27FC236}">
                <a16:creationId xmlns:a16="http://schemas.microsoft.com/office/drawing/2014/main" id="{9930240B-B1BC-27BF-BBEF-25DF1096EB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265" b="12475"/>
          <a:stretch/>
        </p:blipFill>
        <p:spPr bwMode="auto">
          <a:xfrm>
            <a:off x="2520040" y="3421724"/>
            <a:ext cx="5010348" cy="264627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148DEE2-973C-B89D-D796-4380204DE8FD}"/>
              </a:ext>
            </a:extLst>
          </p:cNvPr>
          <p:cNvSpPr txBox="1">
            <a:spLocks/>
          </p:cNvSpPr>
          <p:nvPr/>
        </p:nvSpPr>
        <p:spPr>
          <a:xfrm>
            <a:off x="686442" y="1781428"/>
            <a:ext cx="8672624" cy="1647572"/>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pPr>
            <a:r>
              <a:rPr lang="en-US" sz="8000" dirty="0">
                <a:solidFill>
                  <a:srgbClr val="000000"/>
                </a:solidFill>
                <a:latin typeface="Tahoma" panose="020B0604030504040204" pitchFamily="34" charset="0"/>
                <a:ea typeface="Tahoma" panose="020B0604030504040204" pitchFamily="34" charset="0"/>
                <a:cs typeface="Tahoma" panose="020B0604030504040204" pitchFamily="34" charset="0"/>
              </a:rPr>
              <a:t>Filter</a:t>
            </a:r>
            <a:endParaRPr lang="en-US" sz="6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57200" lvl="1" indent="0" algn="r" rtl="1">
              <a:lnSpc>
                <a:spcPct val="134000"/>
              </a:lnSpc>
              <a:buNone/>
            </a:pP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חלון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מטריציוני</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he-IL" sz="5600" b="1" dirty="0">
                <a:solidFill>
                  <a:srgbClr val="000000"/>
                </a:solidFill>
                <a:latin typeface="Tahoma" panose="020B0604030504040204" pitchFamily="34" charset="0"/>
                <a:ea typeface="Tahoma" panose="020B0604030504040204" pitchFamily="34" charset="0"/>
                <a:cs typeface="Tahoma" panose="020B0604030504040204" pitchFamily="34" charset="0"/>
              </a:rPr>
              <a:t>בגודל מסוים </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המכיל תבנית שבעזרתה מתבצעת פעולת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הקונבולוציה</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 על הקלט, כאשר המטרה הסופית היא מציאת דפוסים על גבי התמונה. למשל, קווים ישרים, עיקולים, צורות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וכו</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r" rtl="1">
              <a:lnSpc>
                <a:spcPct val="114000"/>
              </a:lnSpc>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030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2190308" y="1051759"/>
            <a:ext cx="7147025" cy="559218"/>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מיפוי מאגר המידע (כ-9764 תמונות) וחלוקתו לגדלים שונים</a:t>
            </a:r>
          </a:p>
          <a:p>
            <a:pPr marL="0" indent="0" algn="r" rtl="1">
              <a:lnSpc>
                <a:spcPct val="114000"/>
              </a:lnSpc>
              <a:buNone/>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p>
          <a:p>
            <a:pPr marL="0" indent="0" algn="r" rtl="1">
              <a:lnSpc>
                <a:spcPct val="114000"/>
              </a:lnSpc>
              <a:buNone/>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None/>
            </a:pPr>
            <a:b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31947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אופן ביצוע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30" name="Group 29">
            <a:extLst>
              <a:ext uri="{FF2B5EF4-FFF2-40B4-BE49-F238E27FC236}">
                <a16:creationId xmlns:a16="http://schemas.microsoft.com/office/drawing/2014/main" id="{D7D1E015-D086-4BBA-BD14-23C7A41E26EA}"/>
              </a:ext>
            </a:extLst>
          </p:cNvPr>
          <p:cNvGrpSpPr/>
          <p:nvPr/>
        </p:nvGrpSpPr>
        <p:grpSpPr>
          <a:xfrm>
            <a:off x="1565621" y="1762693"/>
            <a:ext cx="6744142" cy="4328159"/>
            <a:chOff x="2190308" y="1691641"/>
            <a:chExt cx="6335056" cy="4029400"/>
          </a:xfrm>
        </p:grpSpPr>
        <p:pic>
          <p:nvPicPr>
            <p:cNvPr id="7" name="Picture 6" descr="A picture containing outdoor&#10;&#10;Description automatically generated">
              <a:extLst>
                <a:ext uri="{FF2B5EF4-FFF2-40B4-BE49-F238E27FC236}">
                  <a16:creationId xmlns:a16="http://schemas.microsoft.com/office/drawing/2014/main" id="{50459D97-2FB3-82D8-394B-541A723F8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308" y="2406517"/>
              <a:ext cx="3214826" cy="2413192"/>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7DF8034A-DE4C-D6DD-431C-E7DB07D9C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925" y="2556914"/>
              <a:ext cx="980959" cy="919542"/>
            </a:xfrm>
            <a:prstGeom prst="rect">
              <a:avLst/>
            </a:prstGeom>
          </p:spPr>
        </p:pic>
        <p:pic>
          <p:nvPicPr>
            <p:cNvPr id="13" name="Picture 12" descr="A picture containing text, wrench, tool&#10;&#10;Description automatically generated">
              <a:extLst>
                <a:ext uri="{FF2B5EF4-FFF2-40B4-BE49-F238E27FC236}">
                  <a16:creationId xmlns:a16="http://schemas.microsoft.com/office/drawing/2014/main" id="{FD3EC7E2-F331-9A5D-0B7F-A2FB070F93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3445" y="3881957"/>
              <a:ext cx="1961919" cy="1839084"/>
            </a:xfrm>
            <a:prstGeom prst="rect">
              <a:avLst/>
            </a:prstGeom>
          </p:spPr>
        </p:pic>
        <p:pic>
          <p:nvPicPr>
            <p:cNvPr id="15" name="Picture 14">
              <a:extLst>
                <a:ext uri="{FF2B5EF4-FFF2-40B4-BE49-F238E27FC236}">
                  <a16:creationId xmlns:a16="http://schemas.microsoft.com/office/drawing/2014/main" id="{558190D5-7B25-720C-66D1-D5934DE933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9165" y="1691641"/>
              <a:ext cx="490480" cy="459771"/>
            </a:xfrm>
            <a:prstGeom prst="rect">
              <a:avLst/>
            </a:prstGeom>
          </p:spPr>
        </p:pic>
        <p:cxnSp>
          <p:nvCxnSpPr>
            <p:cNvPr id="17" name="Straight Arrow Connector 16">
              <a:extLst>
                <a:ext uri="{FF2B5EF4-FFF2-40B4-BE49-F238E27FC236}">
                  <a16:creationId xmlns:a16="http://schemas.microsoft.com/office/drawing/2014/main" id="{45E1AAD3-5F2A-D6B7-8E11-5DB358E30B27}"/>
                </a:ext>
              </a:extLst>
            </p:cNvPr>
            <p:cNvCxnSpPr>
              <a:stCxn id="7" idx="3"/>
              <a:endCxn id="13" idx="1"/>
            </p:cNvCxnSpPr>
            <p:nvPr/>
          </p:nvCxnSpPr>
          <p:spPr>
            <a:xfrm>
              <a:off x="5405134" y="3613114"/>
              <a:ext cx="1158311" cy="118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A44360-F8B6-AAA9-E01B-5D3ED5170CCC}"/>
                </a:ext>
              </a:extLst>
            </p:cNvPr>
            <p:cNvCxnSpPr>
              <a:cxnSpLocks/>
              <a:stCxn id="7" idx="3"/>
              <a:endCxn id="11" idx="1"/>
            </p:cNvCxnSpPr>
            <p:nvPr/>
          </p:nvCxnSpPr>
          <p:spPr>
            <a:xfrm flipV="1">
              <a:off x="5405134" y="3016685"/>
              <a:ext cx="1648791" cy="596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CC215A-6A55-9D04-2F0E-6DA065206269}"/>
                </a:ext>
              </a:extLst>
            </p:cNvPr>
            <p:cNvCxnSpPr>
              <a:cxnSpLocks/>
              <a:stCxn id="7" idx="3"/>
              <a:endCxn id="15" idx="1"/>
            </p:cNvCxnSpPr>
            <p:nvPr/>
          </p:nvCxnSpPr>
          <p:spPr>
            <a:xfrm flipV="1">
              <a:off x="5405134" y="1921526"/>
              <a:ext cx="1894031" cy="1691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6CFFCBB-CC85-7D08-E8B3-37BF8F63A3D4}"/>
                </a:ext>
              </a:extLst>
            </p:cNvPr>
            <p:cNvSpPr txBox="1"/>
            <p:nvPr/>
          </p:nvSpPr>
          <p:spPr>
            <a:xfrm rot="19039589">
              <a:off x="5898179" y="2577965"/>
              <a:ext cx="918097" cy="348195"/>
            </a:xfrm>
            <a:prstGeom prst="rect">
              <a:avLst/>
            </a:prstGeom>
            <a:noFill/>
          </p:spPr>
          <p:txBody>
            <a:bodyPr wrap="square" rtlCol="1">
              <a:spAutoFit/>
            </a:bodyPr>
            <a:lstStyle/>
            <a:p>
              <a:pPr algn="ctr"/>
              <a:r>
                <a:rPr lang="en-US" sz="900" dirty="0"/>
                <a:t>32x32</a:t>
              </a:r>
              <a:endParaRPr lang="he-IL" sz="900" dirty="0"/>
            </a:p>
          </p:txBody>
        </p:sp>
        <p:sp>
          <p:nvSpPr>
            <p:cNvPr id="27" name="TextBox 26">
              <a:extLst>
                <a:ext uri="{FF2B5EF4-FFF2-40B4-BE49-F238E27FC236}">
                  <a16:creationId xmlns:a16="http://schemas.microsoft.com/office/drawing/2014/main" id="{A612A2DC-6263-A47C-306C-4E774673E2EE}"/>
                </a:ext>
              </a:extLst>
            </p:cNvPr>
            <p:cNvSpPr txBox="1"/>
            <p:nvPr/>
          </p:nvSpPr>
          <p:spPr>
            <a:xfrm rot="20416609">
              <a:off x="5881628" y="3078532"/>
              <a:ext cx="918097" cy="230832"/>
            </a:xfrm>
            <a:prstGeom prst="rect">
              <a:avLst/>
            </a:prstGeom>
            <a:noFill/>
          </p:spPr>
          <p:txBody>
            <a:bodyPr wrap="square" rtlCol="1">
              <a:spAutoFit/>
            </a:bodyPr>
            <a:lstStyle/>
            <a:p>
              <a:pPr algn="ctr"/>
              <a:r>
                <a:rPr lang="en-US" sz="900" dirty="0"/>
                <a:t>64x64</a:t>
              </a:r>
              <a:endParaRPr lang="he-IL" sz="900" dirty="0"/>
            </a:p>
          </p:txBody>
        </p:sp>
        <p:sp>
          <p:nvSpPr>
            <p:cNvPr id="28" name="TextBox 27">
              <a:extLst>
                <a:ext uri="{FF2B5EF4-FFF2-40B4-BE49-F238E27FC236}">
                  <a16:creationId xmlns:a16="http://schemas.microsoft.com/office/drawing/2014/main" id="{E283668C-427B-DE09-05C8-908DFD2E70A5}"/>
                </a:ext>
              </a:extLst>
            </p:cNvPr>
            <p:cNvSpPr txBox="1"/>
            <p:nvPr/>
          </p:nvSpPr>
          <p:spPr>
            <a:xfrm rot="2803229">
              <a:off x="5406764" y="3976775"/>
              <a:ext cx="1047716" cy="371452"/>
            </a:xfrm>
            <a:prstGeom prst="rect">
              <a:avLst/>
            </a:prstGeom>
            <a:noFill/>
          </p:spPr>
          <p:txBody>
            <a:bodyPr wrap="square" rtlCol="1">
              <a:spAutoFit/>
            </a:bodyPr>
            <a:lstStyle/>
            <a:p>
              <a:pPr algn="ctr"/>
              <a:r>
                <a:rPr lang="en-US" sz="900" dirty="0"/>
                <a:t>128x128</a:t>
              </a:r>
              <a:endParaRPr lang="he-IL" sz="900" dirty="0"/>
            </a:p>
          </p:txBody>
        </p:sp>
      </p:grpSp>
    </p:spTree>
    <p:extLst>
      <p:ext uri="{BB962C8B-B14F-4D97-AF65-F5344CB8AC3E}">
        <p14:creationId xmlns:p14="http://schemas.microsoft.com/office/powerpoint/2010/main" val="342052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1810693" y="783120"/>
            <a:ext cx="7548373" cy="585772"/>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תהליך העבודה </a:t>
            </a:r>
          </a:p>
          <a:p>
            <a:pPr marL="0" indent="0" algn="r" rtl="1">
              <a:lnSpc>
                <a:spcPct val="114000"/>
              </a:lnSpc>
              <a:buNone/>
            </a:pPr>
            <a:endParaRPr lang="he-IL" sz="2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None/>
            </a:pPr>
            <a:b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127068"/>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אופן ביצוע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51" name="Group 50">
            <a:extLst>
              <a:ext uri="{FF2B5EF4-FFF2-40B4-BE49-F238E27FC236}">
                <a16:creationId xmlns:a16="http://schemas.microsoft.com/office/drawing/2014/main" id="{CC7C090B-441A-5CDC-E411-A84B9709B876}"/>
              </a:ext>
            </a:extLst>
          </p:cNvPr>
          <p:cNvGrpSpPr/>
          <p:nvPr/>
        </p:nvGrpSpPr>
        <p:grpSpPr>
          <a:xfrm>
            <a:off x="607272" y="1137050"/>
            <a:ext cx="8747529" cy="2069300"/>
            <a:chOff x="1035897" y="2268775"/>
            <a:chExt cx="8747529" cy="2069300"/>
          </a:xfrm>
        </p:grpSpPr>
        <p:sp>
          <p:nvSpPr>
            <p:cNvPr id="7" name="Flowchart: Alternate Process 6">
              <a:extLst>
                <a:ext uri="{FF2B5EF4-FFF2-40B4-BE49-F238E27FC236}">
                  <a16:creationId xmlns:a16="http://schemas.microsoft.com/office/drawing/2014/main" id="{38604364-63AB-248F-1F0A-317FC63E1B8F}"/>
                </a:ext>
              </a:extLst>
            </p:cNvPr>
            <p:cNvSpPr/>
            <p:nvPr/>
          </p:nvSpPr>
          <p:spPr>
            <a:xfrm>
              <a:off x="8230490" y="2663836"/>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בניית מודלים</a:t>
              </a:r>
            </a:p>
          </p:txBody>
        </p:sp>
        <p:sp>
          <p:nvSpPr>
            <p:cNvPr id="9" name="Flowchart: Alternate Process 8">
              <a:extLst>
                <a:ext uri="{FF2B5EF4-FFF2-40B4-BE49-F238E27FC236}">
                  <a16:creationId xmlns:a16="http://schemas.microsoft.com/office/drawing/2014/main" id="{8EFFE2AE-2757-9508-84CA-0ABD43BAA871}"/>
                </a:ext>
              </a:extLst>
            </p:cNvPr>
            <p:cNvSpPr/>
            <p:nvPr/>
          </p:nvSpPr>
          <p:spPr>
            <a:xfrm>
              <a:off x="6544802" y="2663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אימון מודלים</a:t>
              </a:r>
            </a:p>
          </p:txBody>
        </p:sp>
        <p:sp>
          <p:nvSpPr>
            <p:cNvPr id="13" name="Flowchart: Alternate Process 12">
              <a:extLst>
                <a:ext uri="{FF2B5EF4-FFF2-40B4-BE49-F238E27FC236}">
                  <a16:creationId xmlns:a16="http://schemas.microsoft.com/office/drawing/2014/main" id="{D6EB45C8-8E5D-03EC-4E32-C6C08DAA8C7A}"/>
                </a:ext>
              </a:extLst>
            </p:cNvPr>
            <p:cNvSpPr/>
            <p:nvPr/>
          </p:nvSpPr>
          <p:spPr>
            <a:xfrm>
              <a:off x="4862216" y="2663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ניתוח תוצאות</a:t>
              </a:r>
            </a:p>
          </p:txBody>
        </p:sp>
        <p:sp>
          <p:nvSpPr>
            <p:cNvPr id="14" name="Flowchart: Decision 13">
              <a:extLst>
                <a:ext uri="{FF2B5EF4-FFF2-40B4-BE49-F238E27FC236}">
                  <a16:creationId xmlns:a16="http://schemas.microsoft.com/office/drawing/2014/main" id="{28BD0216-0D54-0DE3-2C49-BF7B9DD4F452}"/>
                </a:ext>
              </a:extLst>
            </p:cNvPr>
            <p:cNvSpPr/>
            <p:nvPr/>
          </p:nvSpPr>
          <p:spPr>
            <a:xfrm>
              <a:off x="2720034" y="2268775"/>
              <a:ext cx="1673810" cy="1393360"/>
            </a:xfrm>
            <a:prstGeom prst="flowChartDecision">
              <a:avLst/>
            </a:prstGeom>
          </p:spPr>
          <p:style>
            <a:lnRef idx="1">
              <a:schemeClr val="accent1"/>
            </a:lnRef>
            <a:fillRef idx="3">
              <a:schemeClr val="accent1"/>
            </a:fillRef>
            <a:effectRef idx="2">
              <a:schemeClr val="accent1"/>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האם תוצאות המודלים היו מספקות?</a:t>
              </a:r>
            </a:p>
            <a:p>
              <a:pPr algn="ctr"/>
              <a:endParaRPr lang="he-IL" sz="1100" dirty="0">
                <a:latin typeface="Tahoma" panose="020B0604030504040204" pitchFamily="34" charset="0"/>
                <a:ea typeface="Tahoma" panose="020B0604030504040204" pitchFamily="34" charset="0"/>
                <a:cs typeface="Tahoma" panose="020B0604030504040204" pitchFamily="34" charset="0"/>
              </a:endParaRPr>
            </a:p>
          </p:txBody>
        </p:sp>
        <p:sp>
          <p:nvSpPr>
            <p:cNvPr id="15" name="Flowchart: Alternate Process 14">
              <a:extLst>
                <a:ext uri="{FF2B5EF4-FFF2-40B4-BE49-F238E27FC236}">
                  <a16:creationId xmlns:a16="http://schemas.microsoft.com/office/drawing/2014/main" id="{DF7B038F-8DB4-9CBC-07CE-2C450AA25C8D}"/>
                </a:ext>
              </a:extLst>
            </p:cNvPr>
            <p:cNvSpPr/>
            <p:nvPr/>
          </p:nvSpPr>
          <p:spPr>
            <a:xfrm>
              <a:off x="1035897" y="2662910"/>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ניתוח הנתונים והסקת מסקנות</a:t>
              </a:r>
            </a:p>
          </p:txBody>
        </p:sp>
        <p:sp>
          <p:nvSpPr>
            <p:cNvPr id="16" name="Flowchart: Alternate Process 15">
              <a:extLst>
                <a:ext uri="{FF2B5EF4-FFF2-40B4-BE49-F238E27FC236}">
                  <a16:creationId xmlns:a16="http://schemas.microsoft.com/office/drawing/2014/main" id="{526C6038-C12F-8563-5327-F50A7290A84D}"/>
                </a:ext>
              </a:extLst>
            </p:cNvPr>
            <p:cNvSpPr/>
            <p:nvPr/>
          </p:nvSpPr>
          <p:spPr>
            <a:xfrm>
              <a:off x="4882944" y="3734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ביצוע שינויים והתאמות במודל</a:t>
              </a:r>
            </a:p>
          </p:txBody>
        </p:sp>
        <p:cxnSp>
          <p:nvCxnSpPr>
            <p:cNvPr id="18" name="Straight Arrow Connector 17">
              <a:extLst>
                <a:ext uri="{FF2B5EF4-FFF2-40B4-BE49-F238E27FC236}">
                  <a16:creationId xmlns:a16="http://schemas.microsoft.com/office/drawing/2014/main" id="{7E5D0D77-C9A1-F61C-72CB-F00EE4EFD25B}"/>
                </a:ext>
              </a:extLst>
            </p:cNvPr>
            <p:cNvCxnSpPr>
              <a:stCxn id="7" idx="1"/>
              <a:endCxn id="9" idx="3"/>
            </p:cNvCxnSpPr>
            <p:nvPr/>
          </p:nvCxnSpPr>
          <p:spPr>
            <a:xfrm flipH="1" flipV="1">
              <a:off x="7762118" y="2965455"/>
              <a:ext cx="4683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CA5927-5E27-3FC6-5582-436EF3FDAE0F}"/>
                </a:ext>
              </a:extLst>
            </p:cNvPr>
            <p:cNvCxnSpPr>
              <a:cxnSpLocks/>
              <a:stCxn id="13" idx="1"/>
              <a:endCxn id="14" idx="3"/>
            </p:cNvCxnSpPr>
            <p:nvPr/>
          </p:nvCxnSpPr>
          <p:spPr>
            <a:xfrm flipH="1">
              <a:off x="4393844" y="2965455"/>
              <a:ext cx="468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C66F1A-D23E-51AF-AF69-167F2B0CBD26}"/>
                </a:ext>
              </a:extLst>
            </p:cNvPr>
            <p:cNvCxnSpPr>
              <a:cxnSpLocks/>
              <a:stCxn id="9" idx="1"/>
              <a:endCxn id="13" idx="3"/>
            </p:cNvCxnSpPr>
            <p:nvPr/>
          </p:nvCxnSpPr>
          <p:spPr>
            <a:xfrm flipH="1">
              <a:off x="6079532" y="2965455"/>
              <a:ext cx="465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7B9EDE6-928C-E67F-8BEA-0EC68BA88183}"/>
                </a:ext>
              </a:extLst>
            </p:cNvPr>
            <p:cNvCxnSpPr>
              <a:cxnSpLocks/>
              <a:stCxn id="14" idx="1"/>
              <a:endCxn id="15" idx="3"/>
            </p:cNvCxnSpPr>
            <p:nvPr/>
          </p:nvCxnSpPr>
          <p:spPr>
            <a:xfrm flipH="1" flipV="1">
              <a:off x="2253213" y="2964530"/>
              <a:ext cx="466821" cy="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7377B06C-E5FF-B63E-13A5-B808E4BF5774}"/>
                </a:ext>
              </a:extLst>
            </p:cNvPr>
            <p:cNvCxnSpPr>
              <a:stCxn id="14" idx="2"/>
              <a:endCxn id="16" idx="1"/>
            </p:cNvCxnSpPr>
            <p:nvPr/>
          </p:nvCxnSpPr>
          <p:spPr>
            <a:xfrm rot="16200000" flipH="1">
              <a:off x="4032781" y="3186292"/>
              <a:ext cx="374320" cy="13260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9DFE2AEA-7B59-6FAC-D850-1E6D0E79698C}"/>
                </a:ext>
              </a:extLst>
            </p:cNvPr>
            <p:cNvCxnSpPr>
              <a:cxnSpLocks/>
              <a:stCxn id="16" idx="3"/>
              <a:endCxn id="9" idx="2"/>
            </p:cNvCxnSpPr>
            <p:nvPr/>
          </p:nvCxnSpPr>
          <p:spPr>
            <a:xfrm flipV="1">
              <a:off x="6100260" y="3267075"/>
              <a:ext cx="1053200" cy="7693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DC31922-DD87-78BC-651B-6BFE3EE3CC45}"/>
                </a:ext>
              </a:extLst>
            </p:cNvPr>
            <p:cNvSpPr txBox="1"/>
            <p:nvPr/>
          </p:nvSpPr>
          <p:spPr>
            <a:xfrm>
              <a:off x="2388055" y="2707220"/>
              <a:ext cx="309700" cy="276999"/>
            </a:xfrm>
            <a:prstGeom prst="rect">
              <a:avLst/>
            </a:prstGeom>
            <a:noFill/>
          </p:spPr>
          <p:txBody>
            <a:bodyPr wrap="none" rtlCol="1">
              <a:spAutoFit/>
            </a:bodyPr>
            <a:lstStyle/>
            <a:p>
              <a:r>
                <a:rPr lang="he-IL" sz="1200" dirty="0"/>
                <a:t>כן</a:t>
              </a:r>
            </a:p>
          </p:txBody>
        </p:sp>
        <p:sp>
          <p:nvSpPr>
            <p:cNvPr id="36" name="TextBox 35">
              <a:extLst>
                <a:ext uri="{FF2B5EF4-FFF2-40B4-BE49-F238E27FC236}">
                  <a16:creationId xmlns:a16="http://schemas.microsoft.com/office/drawing/2014/main" id="{4D782D4B-2102-7C42-84CB-DF436864CBDD}"/>
                </a:ext>
              </a:extLst>
            </p:cNvPr>
            <p:cNvSpPr txBox="1"/>
            <p:nvPr/>
          </p:nvSpPr>
          <p:spPr>
            <a:xfrm>
              <a:off x="4026499" y="3780195"/>
              <a:ext cx="356188" cy="276999"/>
            </a:xfrm>
            <a:prstGeom prst="rect">
              <a:avLst/>
            </a:prstGeom>
            <a:noFill/>
          </p:spPr>
          <p:txBody>
            <a:bodyPr wrap="none" rtlCol="1">
              <a:spAutoFit/>
            </a:bodyPr>
            <a:lstStyle/>
            <a:p>
              <a:r>
                <a:rPr lang="he-IL" sz="1200" dirty="0"/>
                <a:t>לא</a:t>
              </a:r>
            </a:p>
          </p:txBody>
        </p:sp>
        <p:cxnSp>
          <p:nvCxnSpPr>
            <p:cNvPr id="41" name="Connector: Elbow 40">
              <a:extLst>
                <a:ext uri="{FF2B5EF4-FFF2-40B4-BE49-F238E27FC236}">
                  <a16:creationId xmlns:a16="http://schemas.microsoft.com/office/drawing/2014/main" id="{799D2A97-2C81-2E3D-9583-9B2F34BAF34D}"/>
                </a:ext>
              </a:extLst>
            </p:cNvPr>
            <p:cNvCxnSpPr>
              <a:cxnSpLocks/>
              <a:endCxn id="7" idx="3"/>
            </p:cNvCxnSpPr>
            <p:nvPr/>
          </p:nvCxnSpPr>
          <p:spPr>
            <a:xfrm rot="5400000">
              <a:off x="9541460" y="2723490"/>
              <a:ext cx="148312" cy="335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Content Placeholder 2">
            <a:extLst>
              <a:ext uri="{FF2B5EF4-FFF2-40B4-BE49-F238E27FC236}">
                <a16:creationId xmlns:a16="http://schemas.microsoft.com/office/drawing/2014/main" id="{4102407C-16FE-7CB6-A0CE-D5EE79EB3C0D}"/>
              </a:ext>
            </a:extLst>
          </p:cNvPr>
          <p:cNvSpPr txBox="1">
            <a:spLocks/>
          </p:cNvSpPr>
          <p:nvPr/>
        </p:nvSpPr>
        <p:spPr>
          <a:xfrm>
            <a:off x="7970176" y="3551744"/>
            <a:ext cx="1640810" cy="20883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בניית המודלים: </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LDA</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QDA</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GNB</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CNN</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3" name="Content Placeholder 2">
            <a:extLst>
              <a:ext uri="{FF2B5EF4-FFF2-40B4-BE49-F238E27FC236}">
                <a16:creationId xmlns:a16="http://schemas.microsoft.com/office/drawing/2014/main" id="{A751A552-4A77-2B46-4898-65D8DB1DAA00}"/>
              </a:ext>
            </a:extLst>
          </p:cNvPr>
          <p:cNvSpPr txBox="1">
            <a:spLocks/>
          </p:cNvSpPr>
          <p:nvPr/>
        </p:nvSpPr>
        <p:spPr>
          <a:xfrm>
            <a:off x="5450518" y="3551744"/>
            <a:ext cx="2034283" cy="16668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אימון המודלים: </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Data Stratify</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K-Fold Validation</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4" name="Content Placeholder 2">
            <a:extLst>
              <a:ext uri="{FF2B5EF4-FFF2-40B4-BE49-F238E27FC236}">
                <a16:creationId xmlns:a16="http://schemas.microsoft.com/office/drawing/2014/main" id="{D82FEB53-7C2F-FA69-7D58-CB3FCC86B8C2}"/>
              </a:ext>
            </a:extLst>
          </p:cNvPr>
          <p:cNvSpPr txBox="1">
            <a:spLocks/>
          </p:cNvSpPr>
          <p:nvPr/>
        </p:nvSpPr>
        <p:spPr>
          <a:xfrm>
            <a:off x="3157918" y="3561534"/>
            <a:ext cx="2141836" cy="15633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תוצאות: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התבוננות וניתוח פרמטרים מרכזיים</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השוואת תוצאות למחקר</a:t>
            </a: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5" name="Content Placeholder 2">
            <a:extLst>
              <a:ext uri="{FF2B5EF4-FFF2-40B4-BE49-F238E27FC236}">
                <a16:creationId xmlns:a16="http://schemas.microsoft.com/office/drawing/2014/main" id="{0169A5C2-8638-3E72-4C44-DE20F0F58AB2}"/>
              </a:ext>
            </a:extLst>
          </p:cNvPr>
          <p:cNvSpPr txBox="1">
            <a:spLocks/>
          </p:cNvSpPr>
          <p:nvPr/>
        </p:nvSpPr>
        <p:spPr>
          <a:xfrm>
            <a:off x="2797219" y="5427779"/>
            <a:ext cx="2502535" cy="12942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ביצוע שינויים והתאמות: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התאמת הפרמטרים שלהערכתנו יכולים להביא לשיפור התוצאות</a:t>
            </a: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6" name="Content Placeholder 2">
            <a:extLst>
              <a:ext uri="{FF2B5EF4-FFF2-40B4-BE49-F238E27FC236}">
                <a16:creationId xmlns:a16="http://schemas.microsoft.com/office/drawing/2014/main" id="{DB4B69E6-DE05-94E5-8899-5B87BC7AB47B}"/>
              </a:ext>
            </a:extLst>
          </p:cNvPr>
          <p:cNvSpPr txBox="1">
            <a:spLocks/>
          </p:cNvSpPr>
          <p:nvPr/>
        </p:nvSpPr>
        <p:spPr>
          <a:xfrm>
            <a:off x="167424" y="3543088"/>
            <a:ext cx="2876178" cy="19075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הנתונים והסקת מסקנות: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התבוננות וניתוח פרמטרים מרכזיים</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השוואת תוצאות למחקר</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רוחבי ביחס לכל המודלים בהם השתמשנו מכלל הקטגוריות</a:t>
            </a: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5849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7B948E-6152-D2B0-0F4E-AABBD5149F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597" y="1264920"/>
            <a:ext cx="7870999" cy="4328160"/>
          </a:xfrm>
          <a:prstGeom prst="rect">
            <a:avLst/>
          </a:prstGeom>
          <a:noFill/>
          <a:ln>
            <a:noFill/>
          </a:ln>
        </p:spPr>
      </p:pic>
      <p:sp>
        <p:nvSpPr>
          <p:cNvPr id="5" name="TextBox 4">
            <a:extLst>
              <a:ext uri="{FF2B5EF4-FFF2-40B4-BE49-F238E27FC236}">
                <a16:creationId xmlns:a16="http://schemas.microsoft.com/office/drawing/2014/main" id="{4A87E90A-8610-868B-0996-09210631305F}"/>
              </a:ext>
            </a:extLst>
          </p:cNvPr>
          <p:cNvSpPr txBox="1"/>
          <p:nvPr/>
        </p:nvSpPr>
        <p:spPr>
          <a:xfrm>
            <a:off x="1479108" y="340428"/>
            <a:ext cx="6103088" cy="474041"/>
          </a:xfrm>
          <a:prstGeom prst="rect">
            <a:avLst/>
          </a:prstGeom>
          <a:noFill/>
        </p:spPr>
        <p:txBody>
          <a:bodyPr wrap="square">
            <a:spAutoFit/>
          </a:bodyPr>
          <a:lstStyle/>
          <a:p>
            <a:pPr algn="ctr">
              <a:lnSpc>
                <a:spcPct val="115000"/>
              </a:lnSpc>
              <a:spcAft>
                <a:spcPts val="800"/>
              </a:spcAft>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K</a:t>
            </a: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Fold</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6732152"/>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docProps/app.xml><?xml version="1.0" encoding="utf-8"?>
<Properties xmlns="http://schemas.openxmlformats.org/officeDocument/2006/extended-properties" xmlns:vt="http://schemas.openxmlformats.org/officeDocument/2006/docPropsVTypes">
  <Template/>
  <TotalTime>0</TotalTime>
  <Words>1533</Words>
  <Application>Microsoft Office PowerPoint</Application>
  <PresentationFormat>Widescreen</PresentationFormat>
  <Paragraphs>348</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Tahoma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עפרוני תומר</dc:creator>
  <cp:lastModifiedBy>עפרוני תומר</cp:lastModifiedBy>
  <cp:revision>344</cp:revision>
  <dcterms:created xsi:type="dcterms:W3CDTF">2022-10-21T12:49:07Z</dcterms:created>
  <dcterms:modified xsi:type="dcterms:W3CDTF">2022-10-23T19:14:57Z</dcterms:modified>
</cp:coreProperties>
</file>