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24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5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7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4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2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5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8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9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2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A3E0-7F01-5548-92F4-4F06938B393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9590F-4AC2-7F44-9CFA-57977279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2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9000">
              <a:schemeClr val="accent3">
                <a:lumMod val="60000"/>
                <a:lumOff val="40000"/>
              </a:schemeClr>
            </a:gs>
            <a:gs pos="30000">
              <a:schemeClr val="accent3">
                <a:lumMod val="75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9376" y="1122363"/>
            <a:ext cx="7588624" cy="1257766"/>
          </a:xfrm>
        </p:spPr>
        <p:txBody>
          <a:bodyPr>
            <a:noAutofit/>
          </a:bodyPr>
          <a:lstStyle/>
          <a:p>
            <a:pPr algn="r"/>
            <a:r>
              <a:rPr lang="en-US" altLang="zh-CN" sz="4000" dirty="0" smtClean="0"/>
              <a:t>Capstone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Project:</a:t>
            </a:r>
            <a:br>
              <a:rPr lang="en-US" altLang="zh-CN" sz="4000" dirty="0" smtClean="0"/>
            </a:br>
            <a:r>
              <a:rPr lang="en-US" altLang="zh-CN" sz="4000" dirty="0" smtClean="0"/>
              <a:t>Event-driven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Stock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Prediction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sz="1800" dirty="0" smtClean="0"/>
              <a:t>Team: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Xu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Gao</a:t>
            </a:r>
          </a:p>
          <a:p>
            <a:pPr algn="r"/>
            <a:r>
              <a:rPr lang="en-US" sz="1800" dirty="0" smtClean="0"/>
              <a:t>Scott </a:t>
            </a:r>
            <a:r>
              <a:rPr lang="en-US" sz="1800" dirty="0" err="1" smtClean="0"/>
              <a:t>Edenbaum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0985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ReVerb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Result:</a:t>
            </a:r>
          </a:p>
          <a:p>
            <a:r>
              <a:rPr lang="en-US" sz="1800" dirty="0" smtClean="0"/>
              <a:t>/Users/</a:t>
            </a:r>
            <a:r>
              <a:rPr lang="en-US" sz="1800" dirty="0" err="1" smtClean="0"/>
              <a:t>gaoxu</a:t>
            </a:r>
            <a:r>
              <a:rPr lang="en-US" sz="1800" dirty="0" smtClean="0"/>
              <a:t>/</a:t>
            </a:r>
            <a:r>
              <a:rPr lang="en-US" sz="1800" dirty="0" err="1" smtClean="0"/>
              <a:t>DataSci</a:t>
            </a:r>
            <a:r>
              <a:rPr lang="en-US" sz="1800" dirty="0" smtClean="0"/>
              <a:t>/Event-Driven-</a:t>
            </a:r>
            <a:r>
              <a:rPr lang="en-US" sz="1800" dirty="0" err="1" smtClean="0"/>
              <a:t>FinModel</a:t>
            </a:r>
            <a:r>
              <a:rPr lang="en-US" sz="1800" dirty="0" smtClean="0"/>
              <a:t>/dev/</a:t>
            </a:r>
            <a:r>
              <a:rPr lang="en-US" sz="1800" dirty="0" err="1" smtClean="0"/>
              <a:t>single_news.txt</a:t>
            </a:r>
            <a:r>
              <a:rPr lang="en-US" sz="1800" dirty="0" smtClean="0"/>
              <a:t>	1</a:t>
            </a:r>
            <a:r>
              <a:rPr lang="zh-CN" altLang="en-US" sz="1800" dirty="0" smtClean="0"/>
              <a:t> </a:t>
            </a:r>
            <a:r>
              <a:rPr lang="en-US" sz="1800" dirty="0" smtClean="0"/>
              <a:t>China ‘s steel and iron ore futures	</a:t>
            </a:r>
            <a:r>
              <a:rPr lang="en-US" sz="1800" dirty="0" err="1" smtClean="0"/>
              <a:t>resumetheir</a:t>
            </a:r>
            <a:r>
              <a:rPr lang="en-US" sz="1800" dirty="0" smtClean="0"/>
              <a:t> climb	0	7	7	8	8	10	0.8225299076805256</a:t>
            </a:r>
            <a:r>
              <a:rPr lang="zh-CN" altLang="en-US" sz="1800" dirty="0" smtClean="0"/>
              <a:t> </a:t>
            </a:r>
            <a:r>
              <a:rPr lang="en-US" sz="1800" dirty="0" smtClean="0"/>
              <a:t>China 's steel and iron ore futures resume their climb overnight , surging a respective 5.9 % and 4.3 % , after the head of China</a:t>
            </a:r>
            <a:r>
              <a:rPr lang="en-US" altLang="zh-CN" sz="1800" dirty="0" smtClean="0"/>
              <a:t>’</a:t>
            </a:r>
            <a:r>
              <a:rPr lang="en-US" sz="1800" dirty="0" smtClean="0"/>
              <a:t>s Ministry of Information and Technology reaffirmed the government</a:t>
            </a:r>
            <a:r>
              <a:rPr lang="en-US" altLang="zh-CN" sz="1800" dirty="0" smtClean="0"/>
              <a:t>’</a:t>
            </a:r>
            <a:r>
              <a:rPr lang="en-US" sz="1800" dirty="0" smtClean="0"/>
              <a:t>s resolve to cut excess capacity in the steel sector .	NNP POS NN CC NN NN NNS VBP PRP$ NN RB , VBG DT JJ CD NN CC CD NN , IN DT NN IN NNP NNP NNP IN NNP CC NNP VBD DT NN VBD NN TO VB JJ NN IN DT NN NN .	B-NP I-NP I-NP I-NP I-NP I-NP I-NP B-VP B-NP I-NP B-ADVP O B-VP B-NP I-NP I-NP I-NP O B-NP I-NP O B-PP B-NP I-NP I-NP I-NP I-NP I-NP I-NP I-NP I-NP I-NP B-VP B-NP I-NP B-VP B-NP B-VP I-VP B-NP I-NP B-PP B-NP I-NP I-NP O	china 's steel and iron ore futures	resume	their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7926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model:</a:t>
            </a:r>
          </a:p>
          <a:p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hidden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layers</a:t>
            </a:r>
          </a:p>
          <a:p>
            <a:pPr lvl="1"/>
            <a:r>
              <a:rPr lang="en-US" altLang="zh-CN" dirty="0" smtClean="0"/>
              <a:t>1</a:t>
            </a:r>
            <a:r>
              <a:rPr lang="en-US" altLang="zh-CN" baseline="30000" dirty="0" smtClean="0"/>
              <a:t>st</a:t>
            </a:r>
            <a:r>
              <a:rPr lang="zh-CN" altLang="en-US" dirty="0" smtClean="0"/>
              <a:t> </a:t>
            </a:r>
            <a:r>
              <a:rPr lang="en-US" altLang="zh-CN" dirty="0" smtClean="0"/>
              <a:t>hidden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300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tanh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</a:p>
          <a:p>
            <a:pPr lvl="1"/>
            <a:r>
              <a:rPr lang="en-US" altLang="zh-CN" dirty="0" smtClean="0"/>
              <a:t>2</a:t>
            </a:r>
            <a:r>
              <a:rPr lang="en-US" altLang="zh-CN" baseline="30000" dirty="0" smtClean="0"/>
              <a:t>nd</a:t>
            </a:r>
            <a:r>
              <a:rPr lang="zh-CN" altLang="en-US" dirty="0" smtClean="0"/>
              <a:t> </a:t>
            </a:r>
            <a:r>
              <a:rPr lang="en-US" altLang="zh-CN" dirty="0" smtClean="0"/>
              <a:t>hidden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50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tanh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</a:p>
          <a:p>
            <a:pPr lvl="1"/>
            <a:r>
              <a:rPr lang="en-US" altLang="zh-CN" dirty="0" smtClean="0"/>
              <a:t>Output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binary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2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</a:t>
            </a:r>
          </a:p>
          <a:p>
            <a:r>
              <a:rPr lang="en-US" altLang="zh-CN" dirty="0"/>
              <a:t>I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day</a:t>
            </a:r>
            <a:r>
              <a:rPr lang="zh-CN" altLang="en-US" dirty="0" smtClean="0"/>
              <a:t> </a:t>
            </a:r>
            <a:r>
              <a:rPr lang="en-US" altLang="zh-CN" dirty="0" smtClean="0"/>
              <a:t>lag</a:t>
            </a:r>
            <a:r>
              <a:rPr lang="zh-CN" altLang="en-US" dirty="0"/>
              <a:t>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data,</a:t>
            </a:r>
            <a:r>
              <a:rPr lang="zh-CN" altLang="en-US" dirty="0" smtClean="0"/>
              <a:t> </a:t>
            </a:r>
            <a:r>
              <a:rPr lang="en-US" altLang="zh-CN" dirty="0" smtClean="0"/>
              <a:t>S&amp;P</a:t>
            </a:r>
            <a:r>
              <a:rPr lang="zh-CN" altLang="en-US" dirty="0" smtClean="0"/>
              <a:t> </a:t>
            </a:r>
            <a:r>
              <a:rPr lang="en-US" altLang="zh-CN" dirty="0" smtClean="0"/>
              <a:t>500,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NYSE</a:t>
            </a:r>
            <a:r>
              <a:rPr lang="zh-CN" altLang="en-US" dirty="0" smtClean="0"/>
              <a:t> </a:t>
            </a:r>
            <a:r>
              <a:rPr lang="en-US" altLang="zh-CN" dirty="0" smtClean="0"/>
              <a:t>Volume,</a:t>
            </a:r>
            <a:r>
              <a:rPr lang="zh-CN" altLang="en-US" dirty="0" smtClean="0"/>
              <a:t> </a:t>
            </a:r>
            <a:r>
              <a:rPr lang="en-US" altLang="zh-CN" dirty="0" smtClean="0"/>
              <a:t>Nasdaq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</a:t>
            </a:r>
          </a:p>
          <a:p>
            <a:r>
              <a:rPr lang="en-US" altLang="zh-CN" dirty="0" smtClean="0"/>
              <a:t>II.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sentiment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polarity</a:t>
            </a:r>
          </a:p>
          <a:p>
            <a:r>
              <a:rPr lang="en-US" altLang="zh-CN" dirty="0" smtClean="0"/>
              <a:t>III.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Embeddings</a:t>
            </a:r>
            <a:endParaRPr lang="en-US" altLang="zh-CN" dirty="0" smtClean="0"/>
          </a:p>
          <a:p>
            <a:r>
              <a:rPr lang="en-US" altLang="zh-CN" dirty="0" smtClean="0"/>
              <a:t>IV.</a:t>
            </a:r>
            <a:r>
              <a:rPr lang="zh-CN" altLang="en-US" dirty="0" smtClean="0"/>
              <a:t> </a:t>
            </a:r>
            <a:r>
              <a:rPr lang="en-US" altLang="zh-CN" dirty="0" smtClean="0"/>
              <a:t>Doc2vec,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paragraph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0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ReVerb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confidence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level.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subject,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object,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verb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those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embeddings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Network.</a:t>
            </a:r>
          </a:p>
          <a:p>
            <a:endParaRPr lang="en-US" altLang="zh-CN" dirty="0"/>
          </a:p>
          <a:p>
            <a:r>
              <a:rPr lang="en-US" altLang="zh-CN" dirty="0" smtClean="0"/>
              <a:t>Doc2Vec</a:t>
            </a:r>
          </a:p>
          <a:p>
            <a:r>
              <a:rPr lang="en-US" altLang="zh-CN" dirty="0" smtClean="0"/>
              <a:t>Transform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paragraph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vector,</a:t>
            </a:r>
            <a:r>
              <a:rPr lang="zh-CN" altLang="en-US" dirty="0" smtClean="0"/>
              <a:t> 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554145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7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Research</a:t>
            </a:r>
          </a:p>
          <a:p>
            <a:pPr lvl="1"/>
            <a:r>
              <a:rPr lang="en-US" altLang="zh-CN" dirty="0" smtClean="0"/>
              <a:t>Reference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papers</a:t>
            </a:r>
          </a:p>
          <a:p>
            <a:pPr lvl="1"/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</a:t>
            </a:r>
            <a:endParaRPr lang="en-US" altLang="zh-CN" dirty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scraping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cleaning</a:t>
            </a:r>
          </a:p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</a:t>
            </a:r>
          </a:p>
          <a:p>
            <a:r>
              <a:rPr lang="en-US" altLang="zh-CN" dirty="0" smtClean="0"/>
              <a:t>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5909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Papers</a:t>
            </a:r>
          </a:p>
          <a:p>
            <a:r>
              <a:rPr lang="en-US" altLang="zh-CN" dirty="0" smtClean="0"/>
              <a:t>1.</a:t>
            </a:r>
            <a:r>
              <a:rPr lang="en-US" dirty="0"/>
              <a:t> Deep Learning for Event-Driven Stock Prediction </a:t>
            </a:r>
            <a:endParaRPr lang="en-US" dirty="0" smtClean="0"/>
          </a:p>
          <a:p>
            <a:r>
              <a:rPr lang="en-US" sz="2000" i="1" dirty="0"/>
              <a:t>Xiao </a:t>
            </a:r>
            <a:r>
              <a:rPr lang="en-US" sz="2000" i="1" dirty="0" smtClean="0"/>
              <a:t>Ding, </a:t>
            </a:r>
            <a:r>
              <a:rPr lang="en-US" sz="2000" i="1" dirty="0"/>
              <a:t>Yue </a:t>
            </a:r>
            <a:r>
              <a:rPr lang="en-US" sz="2000" i="1" dirty="0" smtClean="0"/>
              <a:t>Zhang, </a:t>
            </a:r>
            <a:r>
              <a:rPr lang="en-US" sz="2000" i="1" dirty="0"/>
              <a:t>Ting </a:t>
            </a:r>
            <a:r>
              <a:rPr lang="en-US" sz="2000" i="1" dirty="0" smtClean="0"/>
              <a:t>Liu, </a:t>
            </a:r>
            <a:r>
              <a:rPr lang="en-US" sz="2000" i="1" dirty="0" err="1"/>
              <a:t>Junwen</a:t>
            </a:r>
            <a:r>
              <a:rPr lang="en-US" sz="2000" i="1" dirty="0"/>
              <a:t> </a:t>
            </a:r>
            <a:r>
              <a:rPr lang="en-US" sz="2000" i="1" dirty="0" err="1"/>
              <a:t>Duan</a:t>
            </a:r>
            <a:r>
              <a:rPr lang="en-US" sz="2000" i="1" dirty="0"/>
              <a:t> </a:t>
            </a:r>
            <a:endParaRPr lang="en-US" sz="2000" i="1" dirty="0" smtClean="0"/>
          </a:p>
          <a:p>
            <a:r>
              <a:rPr lang="en-US" altLang="zh-CN" sz="2000" dirty="0" smtClean="0"/>
              <a:t>They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built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neural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tensor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network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transform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word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embeddings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event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embeddings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passed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deep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neural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networks.</a:t>
            </a:r>
          </a:p>
          <a:p>
            <a:r>
              <a:rPr lang="en-US" altLang="zh-CN" dirty="0" smtClean="0"/>
              <a:t>2.</a:t>
            </a:r>
            <a:r>
              <a:rPr lang="en-US" dirty="0" smtClean="0"/>
              <a:t> Deep Learning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Finance</a:t>
            </a:r>
          </a:p>
          <a:p>
            <a:r>
              <a:rPr lang="en-US" sz="2000" i="1" dirty="0"/>
              <a:t>J. B. Heaton </a:t>
            </a:r>
            <a:r>
              <a:rPr lang="en-US" altLang="zh-CN" sz="2000" i="1" dirty="0" smtClean="0"/>
              <a:t>,</a:t>
            </a:r>
            <a:r>
              <a:rPr lang="en-US" sz="2000" i="1" dirty="0" smtClean="0"/>
              <a:t> </a:t>
            </a:r>
            <a:r>
              <a:rPr lang="en-US" sz="2000" i="1" dirty="0"/>
              <a:t>N. G. Polson </a:t>
            </a:r>
            <a:r>
              <a:rPr lang="en-US" altLang="zh-CN" sz="2000" i="1" dirty="0"/>
              <a:t>,</a:t>
            </a:r>
            <a:r>
              <a:rPr lang="en-US" sz="2000" i="1" dirty="0" smtClean="0"/>
              <a:t>J</a:t>
            </a:r>
            <a:r>
              <a:rPr lang="en-US" sz="2000" i="1" dirty="0"/>
              <a:t>. H. Witte </a:t>
            </a:r>
            <a:endParaRPr lang="en-US" sz="2000" i="1" dirty="0" smtClean="0"/>
          </a:p>
          <a:p>
            <a:r>
              <a:rPr lang="en-US" altLang="zh-CN" sz="2000" dirty="0" smtClean="0"/>
              <a:t>They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introduced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techniques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deep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learning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some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applications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finance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area.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r>
              <a:rPr lang="en-US" altLang="zh-CN" sz="2000" dirty="0" err="1" smtClean="0"/>
              <a:t>Eg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en-US" sz="2000" dirty="0"/>
              <a:t>Shallow Factor </a:t>
            </a:r>
            <a:r>
              <a:rPr lang="en-US" sz="2000" dirty="0" smtClean="0"/>
              <a:t>Models</a:t>
            </a:r>
            <a:r>
              <a:rPr lang="en-US" altLang="zh-CN" sz="2000" dirty="0" smtClean="0"/>
              <a:t>,</a:t>
            </a:r>
            <a:r>
              <a:rPr lang="en-US" sz="2000" dirty="0"/>
              <a:t> Default Probabilities </a:t>
            </a:r>
            <a:r>
              <a:rPr lang="en-US" altLang="zh-CN" sz="2000" dirty="0" smtClean="0"/>
              <a:t>,</a:t>
            </a:r>
            <a:r>
              <a:rPr lang="en-US" sz="2000" dirty="0"/>
              <a:t> Event Studies 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1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topic:</a:t>
            </a:r>
          </a:p>
          <a:p>
            <a:r>
              <a:rPr lang="en-US" altLang="zh-CN" dirty="0" smtClean="0"/>
              <a:t>Event-driven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</a:p>
          <a:p>
            <a:endParaRPr lang="en-US" dirty="0"/>
          </a:p>
          <a:p>
            <a:r>
              <a:rPr lang="en-US" altLang="zh-CN" dirty="0" smtClean="0"/>
              <a:t>Reasons:</a:t>
            </a:r>
          </a:p>
          <a:p>
            <a:r>
              <a:rPr lang="en-US" altLang="zh-CN" dirty="0" smtClean="0"/>
              <a:t>Lack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researches</a:t>
            </a:r>
          </a:p>
          <a:p>
            <a:r>
              <a:rPr lang="en-US" altLang="zh-CN" dirty="0" smtClean="0"/>
              <a:t>NLP</a:t>
            </a:r>
          </a:p>
          <a:p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69060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Seekingalpha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1" y="1407319"/>
            <a:ext cx="7659585" cy="47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8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Scraping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Difficulties:</a:t>
            </a:r>
          </a:p>
          <a:p>
            <a:r>
              <a:rPr lang="en-US" altLang="zh-CN" dirty="0" smtClean="0"/>
              <a:t>Bot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</a:p>
          <a:p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/>
              <a:t>w</a:t>
            </a:r>
            <a:r>
              <a:rPr lang="en-US" altLang="zh-CN" dirty="0" smtClean="0"/>
              <a:t>ell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tructured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consistent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XPath</a:t>
            </a:r>
          </a:p>
          <a:p>
            <a:r>
              <a:rPr lang="en-US" altLang="zh-CN" dirty="0" smtClean="0"/>
              <a:t>Solutions:</a:t>
            </a: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3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0966"/>
            <a:ext cx="10515600" cy="3735645"/>
          </a:xfrm>
        </p:spPr>
      </p:pic>
    </p:spTree>
    <p:extLst>
      <p:ext uri="{BB962C8B-B14F-4D97-AF65-F5344CB8AC3E}">
        <p14:creationId xmlns:p14="http://schemas.microsoft.com/office/powerpoint/2010/main" val="36257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9999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ways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dataset:</a:t>
            </a:r>
          </a:p>
          <a:p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Sentiment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Analysis(</a:t>
            </a:r>
            <a:r>
              <a:rPr lang="en-US" altLang="zh-CN" dirty="0" err="1" smtClean="0"/>
              <a:t>textblob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</a:t>
            </a:r>
            <a:r>
              <a:rPr lang="zh-CN" altLang="en-US" dirty="0"/>
              <a:t>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Embeddings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smtClean="0"/>
              <a:t>Doc2Vec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Embeddings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6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ReVerb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dirty="0" err="1"/>
              <a:t>ReVerb</a:t>
            </a:r>
            <a:r>
              <a:rPr lang="en-US" dirty="0"/>
              <a:t> is a program that automatically identifies and extracts binary relationships from English sentences. </a:t>
            </a:r>
            <a:r>
              <a:rPr lang="en-US" dirty="0" err="1"/>
              <a:t>ReVerb</a:t>
            </a:r>
            <a:r>
              <a:rPr lang="en-US" dirty="0"/>
              <a:t> is designed for Web-scale information extraction, where the target relations cannot be specified in advance and speed is important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altLang="zh-CN" dirty="0" smtClean="0"/>
              <a:t>Input: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2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370</Words>
  <Application>Microsoft Macintosh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DengXian</vt:lpstr>
      <vt:lpstr>DengXian Light</vt:lpstr>
      <vt:lpstr>Arial</vt:lpstr>
      <vt:lpstr>Office Theme</vt:lpstr>
      <vt:lpstr>Capstone Project: Event-driven Stock Prediction</vt:lpstr>
      <vt:lpstr>Table of Content</vt:lpstr>
      <vt:lpstr>Research</vt:lpstr>
      <vt:lpstr>Research</vt:lpstr>
      <vt:lpstr>Data Scraping</vt:lpstr>
      <vt:lpstr>Data Scraping and Cleaning</vt:lpstr>
      <vt:lpstr>Data Cleaning</vt:lpstr>
      <vt:lpstr>PowerPoint Presentation</vt:lpstr>
      <vt:lpstr>PowerPoint Presentation</vt:lpstr>
      <vt:lpstr>PowerPoint Presentation</vt:lpstr>
      <vt:lpstr>Model Development</vt:lpstr>
      <vt:lpstr>PowerPoint Presentation</vt:lpstr>
      <vt:lpstr>PowerPoint Presentation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Event-driven Stock Prediction</dc:title>
  <dc:creator>Xu Gao</dc:creator>
  <cp:lastModifiedBy>Xu Gao</cp:lastModifiedBy>
  <cp:revision>48</cp:revision>
  <dcterms:created xsi:type="dcterms:W3CDTF">2017-03-25T17:22:38Z</dcterms:created>
  <dcterms:modified xsi:type="dcterms:W3CDTF">2017-03-25T19:33:24Z</dcterms:modified>
</cp:coreProperties>
</file>