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1" r:id="rId6"/>
    <p:sldId id="260" r:id="rId7"/>
    <p:sldId id="262" r:id="rId8"/>
    <p:sldId id="263" r:id="rId9"/>
    <p:sldId id="264" r:id="rId10"/>
    <p:sldId id="265" r:id="rId11"/>
  </p:sldIdLst>
  <p:sldSz cx="9144000" cy="5143500" type="screen16x9"/>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3C2FFA5D-87B4-456A-9821-1D502468CF0F}" styleName="佈景主題樣式 1 - 輔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佈景主題樣式 1 - 輔色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9" d="100"/>
          <a:sy n="89" d="100"/>
        </p:scale>
        <p:origin x="-846"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Ref idx="1001">
        <a:schemeClr val="bg1"/>
      </p:bgRef>
    </p:bg>
    <p:spTree>
      <p:nvGrpSpPr>
        <p:cNvPr id="1" name=""/>
        <p:cNvGrpSpPr/>
        <p:nvPr/>
      </p:nvGrpSpPr>
      <p:grpSpPr>
        <a:xfrm>
          <a:off x="0" y="0"/>
          <a:ext cx="0" cy="0"/>
          <a:chOff x="0" y="0"/>
          <a:chExt cx="0" cy="0"/>
        </a:xfrm>
      </p:grpSpPr>
      <p:sp>
        <p:nvSpPr>
          <p:cNvPr id="8" name="標題 7"/>
          <p:cNvSpPr>
            <a:spLocks noGrp="1"/>
          </p:cNvSpPr>
          <p:nvPr>
            <p:ph type="ctrTitle"/>
          </p:nvPr>
        </p:nvSpPr>
        <p:spPr>
          <a:xfrm>
            <a:off x="2286000" y="2343150"/>
            <a:ext cx="6172200" cy="1420772"/>
          </a:xfrm>
        </p:spPr>
        <p:txBody>
          <a:bodyPr/>
          <a:lstStyle>
            <a:lvl1pPr>
              <a:defRPr b="1"/>
            </a:lvl1pPr>
          </a:lstStyle>
          <a:p>
            <a:r>
              <a:rPr kumimoji="0" lang="zh-TW" altLang="en-US" smtClean="0"/>
              <a:t>按一下以編輯母片標題樣式</a:t>
            </a:r>
            <a:endParaRPr kumimoji="0" lang="en-US"/>
          </a:p>
        </p:txBody>
      </p:sp>
      <p:sp>
        <p:nvSpPr>
          <p:cNvPr id="9" name="副標題 8"/>
          <p:cNvSpPr>
            <a:spLocks noGrp="1"/>
          </p:cNvSpPr>
          <p:nvPr>
            <p:ph type="subTitle" idx="1"/>
          </p:nvPr>
        </p:nvSpPr>
        <p:spPr>
          <a:xfrm>
            <a:off x="2286000" y="3752492"/>
            <a:ext cx="6172200" cy="10287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TW" altLang="en-US" smtClean="0"/>
              <a:t>按一下以編輯母片副標題樣式</a:t>
            </a:r>
            <a:endParaRPr kumimoji="0" lang="en-US"/>
          </a:p>
        </p:txBody>
      </p:sp>
      <p:sp>
        <p:nvSpPr>
          <p:cNvPr id="28" name="日期版面配置區 27"/>
          <p:cNvSpPr>
            <a:spLocks noGrp="1"/>
          </p:cNvSpPr>
          <p:nvPr>
            <p:ph type="dt" sz="half" idx="10"/>
          </p:nvPr>
        </p:nvSpPr>
        <p:spPr bwMode="auto">
          <a:xfrm rot="5400000">
            <a:off x="8050371" y="832948"/>
            <a:ext cx="1714500" cy="381000"/>
          </a:xfrm>
        </p:spPr>
        <p:txBody>
          <a:bodyPr/>
          <a:lstStyle/>
          <a:p>
            <a:fld id="{5BBEAD13-0566-4C6C-97E7-55F17F24B09F}" type="datetimeFigureOut">
              <a:rPr lang="zh-TW" altLang="en-US" smtClean="0"/>
              <a:pPr/>
              <a:t>2019/7/30</a:t>
            </a:fld>
            <a:endParaRPr lang="zh-TW" altLang="en-US"/>
          </a:p>
        </p:txBody>
      </p:sp>
      <p:sp>
        <p:nvSpPr>
          <p:cNvPr id="17" name="頁尾版面配置區 16"/>
          <p:cNvSpPr>
            <a:spLocks noGrp="1"/>
          </p:cNvSpPr>
          <p:nvPr>
            <p:ph type="ftr" sz="quarter" idx="11"/>
          </p:nvPr>
        </p:nvSpPr>
        <p:spPr bwMode="auto">
          <a:xfrm rot="5400000">
            <a:off x="7534469" y="3088246"/>
            <a:ext cx="2743200" cy="384048"/>
          </a:xfrm>
        </p:spPr>
        <p:txBody>
          <a:bodyPr/>
          <a:lstStyle/>
          <a:p>
            <a:endParaRPr lang="zh-TW" altLang="en-US"/>
          </a:p>
        </p:txBody>
      </p:sp>
      <p:sp>
        <p:nvSpPr>
          <p:cNvPr id="10" name="矩形 9"/>
          <p:cNvSpPr/>
          <p:nvPr/>
        </p:nvSpPr>
        <p:spPr bwMode="auto">
          <a:xfrm>
            <a:off x="381000" y="0"/>
            <a:ext cx="609600" cy="51435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276336" y="0"/>
            <a:ext cx="104664" cy="51435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矩形 13"/>
          <p:cNvSpPr/>
          <p:nvPr/>
        </p:nvSpPr>
        <p:spPr bwMode="auto">
          <a:xfrm>
            <a:off x="990600" y="0"/>
            <a:ext cx="181872" cy="51435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bwMode="auto">
          <a:xfrm>
            <a:off x="1141320" y="0"/>
            <a:ext cx="230280" cy="51435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線接點 10"/>
          <p:cNvSpPr>
            <a:spLocks noChangeShapeType="1"/>
          </p:cNvSpPr>
          <p:nvPr/>
        </p:nvSpPr>
        <p:spPr bwMode="auto">
          <a:xfrm>
            <a:off x="106344" y="0"/>
            <a:ext cx="0" cy="51435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直線接點 17"/>
          <p:cNvSpPr>
            <a:spLocks noChangeShapeType="1"/>
          </p:cNvSpPr>
          <p:nvPr/>
        </p:nvSpPr>
        <p:spPr bwMode="auto">
          <a:xfrm>
            <a:off x="914400" y="0"/>
            <a:ext cx="0" cy="51435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直線接點 19"/>
          <p:cNvSpPr>
            <a:spLocks noChangeShapeType="1"/>
          </p:cNvSpPr>
          <p:nvPr/>
        </p:nvSpPr>
        <p:spPr bwMode="auto">
          <a:xfrm>
            <a:off x="854112" y="0"/>
            <a:ext cx="0" cy="51435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線接點 15"/>
          <p:cNvSpPr>
            <a:spLocks noChangeShapeType="1"/>
          </p:cNvSpPr>
          <p:nvPr/>
        </p:nvSpPr>
        <p:spPr bwMode="auto">
          <a:xfrm>
            <a:off x="1726640" y="0"/>
            <a:ext cx="0" cy="51435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線接點 14"/>
          <p:cNvSpPr>
            <a:spLocks noChangeShapeType="1"/>
          </p:cNvSpPr>
          <p:nvPr/>
        </p:nvSpPr>
        <p:spPr bwMode="auto">
          <a:xfrm>
            <a:off x="1066800" y="0"/>
            <a:ext cx="0" cy="51435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直線接點 21"/>
          <p:cNvSpPr>
            <a:spLocks noChangeShapeType="1"/>
          </p:cNvSpPr>
          <p:nvPr/>
        </p:nvSpPr>
        <p:spPr bwMode="auto">
          <a:xfrm>
            <a:off x="9113856" y="0"/>
            <a:ext cx="0" cy="51435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矩形 26"/>
          <p:cNvSpPr/>
          <p:nvPr/>
        </p:nvSpPr>
        <p:spPr bwMode="auto">
          <a:xfrm>
            <a:off x="1219200" y="0"/>
            <a:ext cx="76200" cy="51435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橢圓 20"/>
          <p:cNvSpPr/>
          <p:nvPr/>
        </p:nvSpPr>
        <p:spPr bwMode="auto">
          <a:xfrm>
            <a:off x="609600" y="2571750"/>
            <a:ext cx="1295400" cy="97155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橢圓 22"/>
          <p:cNvSpPr/>
          <p:nvPr/>
        </p:nvSpPr>
        <p:spPr bwMode="auto">
          <a:xfrm>
            <a:off x="1309632" y="3650064"/>
            <a:ext cx="641424" cy="481068"/>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橢圓 23"/>
          <p:cNvSpPr/>
          <p:nvPr/>
        </p:nvSpPr>
        <p:spPr bwMode="auto">
          <a:xfrm>
            <a:off x="1091080" y="4125474"/>
            <a:ext cx="137160" cy="10287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橢圓 25"/>
          <p:cNvSpPr/>
          <p:nvPr/>
        </p:nvSpPr>
        <p:spPr bwMode="auto">
          <a:xfrm>
            <a:off x="1664208" y="4341114"/>
            <a:ext cx="274320" cy="20574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橢圓 24"/>
          <p:cNvSpPr/>
          <p:nvPr/>
        </p:nvSpPr>
        <p:spPr>
          <a:xfrm>
            <a:off x="1905000" y="3371850"/>
            <a:ext cx="365760" cy="27432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投影片編號版面配置區 28"/>
          <p:cNvSpPr>
            <a:spLocks noGrp="1"/>
          </p:cNvSpPr>
          <p:nvPr>
            <p:ph type="sldNum" sz="quarter" idx="12"/>
          </p:nvPr>
        </p:nvSpPr>
        <p:spPr bwMode="auto">
          <a:xfrm>
            <a:off x="1325544" y="3696527"/>
            <a:ext cx="609600" cy="388143"/>
          </a:xfrm>
        </p:spPr>
        <p:txBody>
          <a:bodyPr/>
          <a:lstStyle/>
          <a:p>
            <a:fld id="{73DA0BB7-265A-403C-9275-D587AB510EDC}" type="slidenum">
              <a:rPr lang="zh-TW" altLang="en-US" smtClean="0"/>
              <a:pPr/>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pPr/>
              <a:t>2019/7/30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05979"/>
            <a:ext cx="1676400" cy="4388644"/>
          </a:xfrm>
        </p:spPr>
        <p:txBody>
          <a:bodyPr vert="eaVer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457200" y="205979"/>
            <a:ext cx="6019800" cy="4388644"/>
          </a:xfrm>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pPr/>
              <a:t>2019/7/30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8" name="內容版面配置區 7"/>
          <p:cNvSpPr>
            <a:spLocks noGrp="1"/>
          </p:cNvSpPr>
          <p:nvPr>
            <p:ph sz="quarter" idx="1"/>
          </p:nvPr>
        </p:nvSpPr>
        <p:spPr>
          <a:xfrm>
            <a:off x="457200" y="1200150"/>
            <a:ext cx="7467600" cy="3655314"/>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7" name="日期版面配置區 6"/>
          <p:cNvSpPr>
            <a:spLocks noGrp="1"/>
          </p:cNvSpPr>
          <p:nvPr>
            <p:ph type="dt" sz="half" idx="14"/>
          </p:nvPr>
        </p:nvSpPr>
        <p:spPr/>
        <p:txBody>
          <a:bodyPr rtlCol="0"/>
          <a:lstStyle/>
          <a:p>
            <a:fld id="{5BBEAD13-0566-4C6C-97E7-55F17F24B09F}" type="datetimeFigureOut">
              <a:rPr lang="zh-TW" altLang="en-US" smtClean="0"/>
              <a:pPr/>
              <a:t>2019/7/30</a:t>
            </a:fld>
            <a:endParaRPr lang="zh-TW" altLang="en-US"/>
          </a:p>
        </p:txBody>
      </p:sp>
      <p:sp>
        <p:nvSpPr>
          <p:cNvPr id="9" name="投影片編號版面配置區 8"/>
          <p:cNvSpPr>
            <a:spLocks noGrp="1"/>
          </p:cNvSpPr>
          <p:nvPr>
            <p:ph type="sldNum" sz="quarter" idx="15"/>
          </p:nvPr>
        </p:nvSpPr>
        <p:spPr/>
        <p:txBody>
          <a:bodyPr rtlCol="0"/>
          <a:lstStyle/>
          <a:p>
            <a:fld id="{73DA0BB7-265A-403C-9275-D587AB510EDC}" type="slidenum">
              <a:rPr lang="zh-TW" altLang="en-US" smtClean="0"/>
              <a:pPr/>
              <a:t>‹#›</a:t>
            </a:fld>
            <a:endParaRPr lang="zh-TW" altLang="en-US"/>
          </a:p>
        </p:txBody>
      </p:sp>
      <p:sp>
        <p:nvSpPr>
          <p:cNvPr id="10" name="頁尾版面配置區 9"/>
          <p:cNvSpPr>
            <a:spLocks noGrp="1"/>
          </p:cNvSpPr>
          <p:nvPr>
            <p:ph type="ftr" sz="quarter" idx="16"/>
          </p:nvPr>
        </p:nvSpPr>
        <p:spPr/>
        <p:txBody>
          <a:bodyPr rtlCol="0"/>
          <a:lstStyle/>
          <a:p>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區段標題">
    <p:bg>
      <p:bgRef idx="1001">
        <a:schemeClr val="bg2"/>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2286000" y="2171700"/>
            <a:ext cx="6172200" cy="1540193"/>
          </a:xfrm>
        </p:spPr>
        <p:txBody>
          <a:bodyPr/>
          <a:lstStyle>
            <a:lvl1pPr algn="l">
              <a:buNone/>
              <a:defRPr sz="3000" b="1" cap="small" baseline="0"/>
            </a:lvl1p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2286000" y="3757613"/>
            <a:ext cx="6172200" cy="10287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TW" altLang="en-US" smtClean="0"/>
              <a:t>按一下以編輯母片文字樣式</a:t>
            </a:r>
          </a:p>
        </p:txBody>
      </p:sp>
      <p:sp>
        <p:nvSpPr>
          <p:cNvPr id="4" name="日期版面配置區 3"/>
          <p:cNvSpPr>
            <a:spLocks noGrp="1"/>
          </p:cNvSpPr>
          <p:nvPr>
            <p:ph type="dt" sz="half" idx="10"/>
          </p:nvPr>
        </p:nvSpPr>
        <p:spPr bwMode="auto">
          <a:xfrm rot="5400000">
            <a:off x="8049006" y="830199"/>
            <a:ext cx="1714500" cy="381000"/>
          </a:xfrm>
        </p:spPr>
        <p:txBody>
          <a:bodyPr/>
          <a:lstStyle/>
          <a:p>
            <a:fld id="{5BBEAD13-0566-4C6C-97E7-55F17F24B09F}" type="datetimeFigureOut">
              <a:rPr lang="zh-TW" altLang="en-US" smtClean="0"/>
              <a:pPr/>
              <a:t>2019/7/30</a:t>
            </a:fld>
            <a:endParaRPr lang="zh-TW" altLang="en-US"/>
          </a:p>
        </p:txBody>
      </p:sp>
      <p:sp>
        <p:nvSpPr>
          <p:cNvPr id="5" name="頁尾版面配置區 4"/>
          <p:cNvSpPr>
            <a:spLocks noGrp="1"/>
          </p:cNvSpPr>
          <p:nvPr>
            <p:ph type="ftr" sz="quarter" idx="11"/>
          </p:nvPr>
        </p:nvSpPr>
        <p:spPr bwMode="auto">
          <a:xfrm rot="5400000">
            <a:off x="7534656" y="3086100"/>
            <a:ext cx="2743200" cy="384048"/>
          </a:xfrm>
        </p:spPr>
        <p:txBody>
          <a:bodyPr/>
          <a:lstStyle/>
          <a:p>
            <a:endParaRPr lang="zh-TW" altLang="en-US"/>
          </a:p>
        </p:txBody>
      </p:sp>
      <p:sp>
        <p:nvSpPr>
          <p:cNvPr id="9" name="矩形 8"/>
          <p:cNvSpPr/>
          <p:nvPr/>
        </p:nvSpPr>
        <p:spPr bwMode="auto">
          <a:xfrm>
            <a:off x="381000" y="0"/>
            <a:ext cx="609600" cy="51435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bwMode="auto">
          <a:xfrm>
            <a:off x="276336" y="0"/>
            <a:ext cx="104664" cy="51435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bwMode="auto">
          <a:xfrm>
            <a:off x="990600" y="0"/>
            <a:ext cx="181872" cy="51435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1141320" y="0"/>
            <a:ext cx="230280" cy="51435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線接點 12"/>
          <p:cNvSpPr>
            <a:spLocks noChangeShapeType="1"/>
          </p:cNvSpPr>
          <p:nvPr/>
        </p:nvSpPr>
        <p:spPr bwMode="auto">
          <a:xfrm>
            <a:off x="106344" y="0"/>
            <a:ext cx="0" cy="51435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線接點 13"/>
          <p:cNvSpPr>
            <a:spLocks noChangeShapeType="1"/>
          </p:cNvSpPr>
          <p:nvPr/>
        </p:nvSpPr>
        <p:spPr bwMode="auto">
          <a:xfrm>
            <a:off x="914400" y="0"/>
            <a:ext cx="0" cy="51435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線接點 14"/>
          <p:cNvSpPr>
            <a:spLocks noChangeShapeType="1"/>
          </p:cNvSpPr>
          <p:nvPr/>
        </p:nvSpPr>
        <p:spPr bwMode="auto">
          <a:xfrm>
            <a:off x="854112" y="0"/>
            <a:ext cx="0" cy="51435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線接點 15"/>
          <p:cNvSpPr>
            <a:spLocks noChangeShapeType="1"/>
          </p:cNvSpPr>
          <p:nvPr/>
        </p:nvSpPr>
        <p:spPr bwMode="auto">
          <a:xfrm>
            <a:off x="1726640" y="0"/>
            <a:ext cx="0" cy="51435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直線接點 16"/>
          <p:cNvSpPr>
            <a:spLocks noChangeShapeType="1"/>
          </p:cNvSpPr>
          <p:nvPr/>
        </p:nvSpPr>
        <p:spPr bwMode="auto">
          <a:xfrm>
            <a:off x="1066800" y="0"/>
            <a:ext cx="0" cy="51435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矩形 17"/>
          <p:cNvSpPr/>
          <p:nvPr/>
        </p:nvSpPr>
        <p:spPr bwMode="auto">
          <a:xfrm>
            <a:off x="1219200" y="0"/>
            <a:ext cx="76200" cy="51435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橢圓 18"/>
          <p:cNvSpPr/>
          <p:nvPr/>
        </p:nvSpPr>
        <p:spPr bwMode="auto">
          <a:xfrm>
            <a:off x="609600" y="2571750"/>
            <a:ext cx="1295400" cy="97155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橢圓 19"/>
          <p:cNvSpPr/>
          <p:nvPr/>
        </p:nvSpPr>
        <p:spPr bwMode="auto">
          <a:xfrm>
            <a:off x="1324704" y="3650064"/>
            <a:ext cx="641424" cy="481068"/>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橢圓 20"/>
          <p:cNvSpPr/>
          <p:nvPr/>
        </p:nvSpPr>
        <p:spPr bwMode="auto">
          <a:xfrm>
            <a:off x="1091080" y="4125474"/>
            <a:ext cx="137160" cy="10287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橢圓 21"/>
          <p:cNvSpPr/>
          <p:nvPr/>
        </p:nvSpPr>
        <p:spPr bwMode="auto">
          <a:xfrm>
            <a:off x="1664208" y="4343400"/>
            <a:ext cx="274320" cy="20574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橢圓 22"/>
          <p:cNvSpPr/>
          <p:nvPr/>
        </p:nvSpPr>
        <p:spPr bwMode="auto">
          <a:xfrm>
            <a:off x="1879040" y="3359916"/>
            <a:ext cx="365760" cy="27432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直線接點 25"/>
          <p:cNvSpPr>
            <a:spLocks noChangeShapeType="1"/>
          </p:cNvSpPr>
          <p:nvPr/>
        </p:nvSpPr>
        <p:spPr bwMode="auto">
          <a:xfrm>
            <a:off x="9097944" y="0"/>
            <a:ext cx="0" cy="51435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投影片編號版面配置區 5"/>
          <p:cNvSpPr>
            <a:spLocks noGrp="1"/>
          </p:cNvSpPr>
          <p:nvPr>
            <p:ph type="sldNum" sz="quarter" idx="12"/>
          </p:nvPr>
        </p:nvSpPr>
        <p:spPr bwMode="auto">
          <a:xfrm>
            <a:off x="1340616" y="3696527"/>
            <a:ext cx="609600" cy="388143"/>
          </a:xfrm>
        </p:spPr>
        <p:txBody>
          <a:bodyPr/>
          <a:lstStyle/>
          <a:p>
            <a:fld id="{73DA0BB7-265A-403C-9275-D587AB510EDC}" type="slidenum">
              <a:rPr lang="zh-TW" altLang="en-US" smtClean="0"/>
              <a:pPr/>
              <a:t>‹#›</a:t>
            </a:fld>
            <a:endParaRPr lang="zh-TW"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5" name="日期版面配置區 4"/>
          <p:cNvSpPr>
            <a:spLocks noGrp="1"/>
          </p:cNvSpPr>
          <p:nvPr>
            <p:ph type="dt" sz="half" idx="10"/>
          </p:nvPr>
        </p:nvSpPr>
        <p:spPr/>
        <p:txBody>
          <a:bodyPr/>
          <a:lstStyle/>
          <a:p>
            <a:fld id="{5BBEAD13-0566-4C6C-97E7-55F17F24B09F}" type="datetimeFigureOut">
              <a:rPr lang="zh-TW" altLang="en-US" smtClean="0"/>
              <a:pPr/>
              <a:t>2019/7/30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pPr/>
              <a:t>‹#›</a:t>
            </a:fld>
            <a:endParaRPr lang="zh-TW" altLang="en-US"/>
          </a:p>
        </p:txBody>
      </p:sp>
      <p:sp>
        <p:nvSpPr>
          <p:cNvPr id="9" name="內容版面配置區 8"/>
          <p:cNvSpPr>
            <a:spLocks noGrp="1"/>
          </p:cNvSpPr>
          <p:nvPr>
            <p:ph sz="quarter" idx="1"/>
          </p:nvPr>
        </p:nvSpPr>
        <p:spPr>
          <a:xfrm>
            <a:off x="457200" y="1200150"/>
            <a:ext cx="3657600" cy="342900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11" name="內容版面配置區 10"/>
          <p:cNvSpPr>
            <a:spLocks noGrp="1"/>
          </p:cNvSpPr>
          <p:nvPr>
            <p:ph sz="quarter" idx="2"/>
          </p:nvPr>
        </p:nvSpPr>
        <p:spPr>
          <a:xfrm>
            <a:off x="4270248" y="1200150"/>
            <a:ext cx="3657600" cy="342900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04788"/>
            <a:ext cx="7543800" cy="857250"/>
          </a:xfrm>
        </p:spPr>
        <p:txBody>
          <a:bodyPr anchor="b"/>
          <a:lstStyle>
            <a:lvl1pPr>
              <a:defRPr/>
            </a:lvl1pPr>
          </a:lstStyle>
          <a:p>
            <a:r>
              <a:rPr kumimoji="0" lang="zh-TW" altLang="en-US" smtClean="0"/>
              <a:t>按一下以編輯母片標題樣式</a:t>
            </a:r>
            <a:endParaRPr kumimoji="0" lang="en-US"/>
          </a:p>
        </p:txBody>
      </p:sp>
      <p:sp>
        <p:nvSpPr>
          <p:cNvPr id="7" name="日期版面配置區 6"/>
          <p:cNvSpPr>
            <a:spLocks noGrp="1"/>
          </p:cNvSpPr>
          <p:nvPr>
            <p:ph type="dt" sz="half" idx="10"/>
          </p:nvPr>
        </p:nvSpPr>
        <p:spPr/>
        <p:txBody>
          <a:bodyPr/>
          <a:lstStyle/>
          <a:p>
            <a:fld id="{5BBEAD13-0566-4C6C-97E7-55F17F24B09F}" type="datetimeFigureOut">
              <a:rPr lang="zh-TW" altLang="en-US" smtClean="0"/>
              <a:pPr/>
              <a:t>2019/7/30</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73DA0BB7-265A-403C-9275-D587AB510EDC}" type="slidenum">
              <a:rPr lang="zh-TW" altLang="en-US" smtClean="0"/>
              <a:pPr/>
              <a:t>‹#›</a:t>
            </a:fld>
            <a:endParaRPr lang="zh-TW" altLang="en-US"/>
          </a:p>
        </p:txBody>
      </p:sp>
      <p:sp>
        <p:nvSpPr>
          <p:cNvPr id="11" name="內容版面配置區 10"/>
          <p:cNvSpPr>
            <a:spLocks noGrp="1"/>
          </p:cNvSpPr>
          <p:nvPr>
            <p:ph sz="quarter" idx="2"/>
          </p:nvPr>
        </p:nvSpPr>
        <p:spPr>
          <a:xfrm>
            <a:off x="457200" y="1771650"/>
            <a:ext cx="3657600" cy="291465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13" name="內容版面配置區 12"/>
          <p:cNvSpPr>
            <a:spLocks noGrp="1"/>
          </p:cNvSpPr>
          <p:nvPr>
            <p:ph sz="quarter" idx="4"/>
          </p:nvPr>
        </p:nvSpPr>
        <p:spPr>
          <a:xfrm>
            <a:off x="4371975" y="1771650"/>
            <a:ext cx="3657600" cy="291465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12" name="文字版面配置區 11"/>
          <p:cNvSpPr>
            <a:spLocks noGrp="1"/>
          </p:cNvSpPr>
          <p:nvPr>
            <p:ph type="body" sz="quarter" idx="1"/>
          </p:nvPr>
        </p:nvSpPr>
        <p:spPr>
          <a:xfrm>
            <a:off x="457200" y="1177290"/>
            <a:ext cx="3657600" cy="493776"/>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TW" altLang="en-US" smtClean="0"/>
              <a:t>按一下以編輯母片文字樣式</a:t>
            </a:r>
          </a:p>
        </p:txBody>
      </p:sp>
      <p:sp>
        <p:nvSpPr>
          <p:cNvPr id="14" name="文字版面配置區 13"/>
          <p:cNvSpPr>
            <a:spLocks noGrp="1"/>
          </p:cNvSpPr>
          <p:nvPr>
            <p:ph type="body" sz="quarter" idx="3"/>
          </p:nvPr>
        </p:nvSpPr>
        <p:spPr>
          <a:xfrm>
            <a:off x="4343400" y="1177290"/>
            <a:ext cx="3657600" cy="493776"/>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TW" altLang="en-US" smtClean="0"/>
              <a:t>按一下以編輯母片文字樣式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6" name="日期版面配置區 5"/>
          <p:cNvSpPr>
            <a:spLocks noGrp="1"/>
          </p:cNvSpPr>
          <p:nvPr>
            <p:ph type="dt" sz="half" idx="10"/>
          </p:nvPr>
        </p:nvSpPr>
        <p:spPr/>
        <p:txBody>
          <a:bodyPr rtlCol="0"/>
          <a:lstStyle/>
          <a:p>
            <a:fld id="{5BBEAD13-0566-4C6C-97E7-55F17F24B09F}" type="datetimeFigureOut">
              <a:rPr lang="zh-TW" altLang="en-US" smtClean="0"/>
              <a:pPr/>
              <a:t>2019/7/30</a:t>
            </a:fld>
            <a:endParaRPr lang="zh-TW" altLang="en-US"/>
          </a:p>
        </p:txBody>
      </p:sp>
      <p:sp>
        <p:nvSpPr>
          <p:cNvPr id="7" name="投影片編號版面配置區 6"/>
          <p:cNvSpPr>
            <a:spLocks noGrp="1"/>
          </p:cNvSpPr>
          <p:nvPr>
            <p:ph type="sldNum" sz="quarter" idx="11"/>
          </p:nvPr>
        </p:nvSpPr>
        <p:spPr/>
        <p:txBody>
          <a:bodyPr rtlCol="0"/>
          <a:lstStyle/>
          <a:p>
            <a:fld id="{73DA0BB7-265A-403C-9275-D587AB510EDC}" type="slidenum">
              <a:rPr lang="zh-TW" altLang="en-US" smtClean="0"/>
              <a:pPr/>
              <a:t>‹#›</a:t>
            </a:fld>
            <a:endParaRPr lang="zh-TW" altLang="en-US"/>
          </a:p>
        </p:txBody>
      </p:sp>
      <p:sp>
        <p:nvSpPr>
          <p:cNvPr id="8" name="頁尾版面配置區 7"/>
          <p:cNvSpPr>
            <a:spLocks noGrp="1"/>
          </p:cNvSpPr>
          <p:nvPr>
            <p:ph type="ftr" sz="quarter" idx="12"/>
          </p:nvPr>
        </p:nvSpPr>
        <p:spPr/>
        <p:txBody>
          <a:bodyPr rtlCol="0"/>
          <a:lstStyle/>
          <a:p>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5BBEAD13-0566-4C6C-97E7-55F17F24B09F}" type="datetimeFigureOut">
              <a:rPr lang="zh-TW" altLang="en-US" smtClean="0"/>
              <a:pPr/>
              <a:t>2019/7/30</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bg>
      <p:bgRef idx="1001">
        <a:schemeClr val="bg1"/>
      </p:bgRef>
    </p:bg>
    <p:spTree>
      <p:nvGrpSpPr>
        <p:cNvPr id="1" name=""/>
        <p:cNvGrpSpPr/>
        <p:nvPr/>
      </p:nvGrpSpPr>
      <p:grpSpPr>
        <a:xfrm>
          <a:off x="0" y="0"/>
          <a:ext cx="0" cy="0"/>
          <a:chOff x="0" y="0"/>
          <a:chExt cx="0" cy="0"/>
        </a:xfrm>
      </p:grpSpPr>
      <p:sp>
        <p:nvSpPr>
          <p:cNvPr id="10" name="直線接點 9"/>
          <p:cNvSpPr>
            <a:spLocks noChangeShapeType="1"/>
          </p:cNvSpPr>
          <p:nvPr/>
        </p:nvSpPr>
        <p:spPr bwMode="auto">
          <a:xfrm>
            <a:off x="8763000" y="0"/>
            <a:ext cx="0" cy="51435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標題 1"/>
          <p:cNvSpPr>
            <a:spLocks noGrp="1"/>
          </p:cNvSpPr>
          <p:nvPr>
            <p:ph type="title"/>
          </p:nvPr>
        </p:nvSpPr>
        <p:spPr>
          <a:xfrm rot="5400000">
            <a:off x="4160520" y="2343150"/>
            <a:ext cx="4732020" cy="457200"/>
          </a:xfrm>
        </p:spPr>
        <p:txBody>
          <a:bodyPr anchor="b"/>
          <a:lstStyle>
            <a:lvl1pPr algn="l">
              <a:buNone/>
              <a:defRPr sz="2000" b="1" cap="small" baseline="0"/>
            </a:lvl1pPr>
          </a:lstStyle>
          <a:p>
            <a:r>
              <a:rPr kumimoji="0" lang="zh-TW" altLang="en-US" smtClean="0"/>
              <a:t>按一下以編輯母片標題樣式</a:t>
            </a:r>
            <a:endParaRPr kumimoji="0" lang="en-US"/>
          </a:p>
        </p:txBody>
      </p:sp>
      <p:sp>
        <p:nvSpPr>
          <p:cNvPr id="3" name="文字版面配置區 2"/>
          <p:cNvSpPr>
            <a:spLocks noGrp="1"/>
          </p:cNvSpPr>
          <p:nvPr>
            <p:ph type="body" idx="2"/>
          </p:nvPr>
        </p:nvSpPr>
        <p:spPr>
          <a:xfrm>
            <a:off x="6812280" y="205740"/>
            <a:ext cx="1527048" cy="373761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zh-TW" altLang="en-US" smtClean="0"/>
              <a:t>按一下以編輯母片文字樣式</a:t>
            </a:r>
          </a:p>
        </p:txBody>
      </p:sp>
      <p:sp>
        <p:nvSpPr>
          <p:cNvPr id="8" name="直線接點 7"/>
          <p:cNvSpPr>
            <a:spLocks noChangeShapeType="1"/>
          </p:cNvSpPr>
          <p:nvPr/>
        </p:nvSpPr>
        <p:spPr bwMode="auto">
          <a:xfrm>
            <a:off x="6248400" y="0"/>
            <a:ext cx="0" cy="51435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直線接點 8"/>
          <p:cNvSpPr>
            <a:spLocks noChangeShapeType="1"/>
          </p:cNvSpPr>
          <p:nvPr/>
        </p:nvSpPr>
        <p:spPr bwMode="auto">
          <a:xfrm>
            <a:off x="6192296" y="0"/>
            <a:ext cx="0" cy="51435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直線接點 10"/>
          <p:cNvSpPr>
            <a:spLocks noChangeShapeType="1"/>
          </p:cNvSpPr>
          <p:nvPr/>
        </p:nvSpPr>
        <p:spPr bwMode="auto">
          <a:xfrm>
            <a:off x="8991600" y="0"/>
            <a:ext cx="0" cy="51435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矩形 11"/>
          <p:cNvSpPr/>
          <p:nvPr/>
        </p:nvSpPr>
        <p:spPr bwMode="auto">
          <a:xfrm>
            <a:off x="8839200" y="0"/>
            <a:ext cx="304800" cy="51435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線接點 12"/>
          <p:cNvSpPr>
            <a:spLocks noChangeShapeType="1"/>
          </p:cNvSpPr>
          <p:nvPr/>
        </p:nvSpPr>
        <p:spPr bwMode="auto">
          <a:xfrm>
            <a:off x="8915400" y="0"/>
            <a:ext cx="0" cy="51435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橢圓 13"/>
          <p:cNvSpPr/>
          <p:nvPr/>
        </p:nvSpPr>
        <p:spPr>
          <a:xfrm>
            <a:off x="8156448" y="4286250"/>
            <a:ext cx="548640" cy="41148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內容版面配置區 17"/>
          <p:cNvSpPr>
            <a:spLocks noGrp="1"/>
          </p:cNvSpPr>
          <p:nvPr>
            <p:ph sz="quarter" idx="1"/>
          </p:nvPr>
        </p:nvSpPr>
        <p:spPr>
          <a:xfrm>
            <a:off x="304800" y="205740"/>
            <a:ext cx="5638800" cy="4745736"/>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21" name="日期版面配置區 20"/>
          <p:cNvSpPr>
            <a:spLocks noGrp="1"/>
          </p:cNvSpPr>
          <p:nvPr>
            <p:ph type="dt" sz="half" idx="14"/>
          </p:nvPr>
        </p:nvSpPr>
        <p:spPr/>
        <p:txBody>
          <a:bodyPr rtlCol="0"/>
          <a:lstStyle/>
          <a:p>
            <a:fld id="{5BBEAD13-0566-4C6C-97E7-55F17F24B09F}" type="datetimeFigureOut">
              <a:rPr lang="zh-TW" altLang="en-US" smtClean="0"/>
              <a:pPr/>
              <a:t>2019/7/30</a:t>
            </a:fld>
            <a:endParaRPr lang="zh-TW" altLang="en-US"/>
          </a:p>
        </p:txBody>
      </p:sp>
      <p:sp>
        <p:nvSpPr>
          <p:cNvPr id="22" name="投影片編號版面配置區 21"/>
          <p:cNvSpPr>
            <a:spLocks noGrp="1"/>
          </p:cNvSpPr>
          <p:nvPr>
            <p:ph type="sldNum" sz="quarter" idx="15"/>
          </p:nvPr>
        </p:nvSpPr>
        <p:spPr/>
        <p:txBody>
          <a:bodyPr rtlCol="0"/>
          <a:lstStyle/>
          <a:p>
            <a:fld id="{73DA0BB7-265A-403C-9275-D587AB510EDC}" type="slidenum">
              <a:rPr lang="zh-TW" altLang="en-US" smtClean="0"/>
              <a:pPr/>
              <a:t>‹#›</a:t>
            </a:fld>
            <a:endParaRPr lang="zh-TW" altLang="en-US"/>
          </a:p>
        </p:txBody>
      </p:sp>
      <p:sp>
        <p:nvSpPr>
          <p:cNvPr id="23" name="頁尾版面配置區 22"/>
          <p:cNvSpPr>
            <a:spLocks noGrp="1"/>
          </p:cNvSpPr>
          <p:nvPr>
            <p:ph type="ftr" sz="quarter" idx="16"/>
          </p:nvPr>
        </p:nvSpPr>
        <p:spPr/>
        <p:txBody>
          <a:bodyPr rtlCol="0"/>
          <a:lstStyle/>
          <a:p>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9" name="直線接點 8"/>
          <p:cNvSpPr>
            <a:spLocks noChangeShapeType="1"/>
          </p:cNvSpPr>
          <p:nvPr/>
        </p:nvSpPr>
        <p:spPr bwMode="auto">
          <a:xfrm>
            <a:off x="8763000" y="0"/>
            <a:ext cx="0" cy="51435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橢圓 12"/>
          <p:cNvSpPr/>
          <p:nvPr/>
        </p:nvSpPr>
        <p:spPr>
          <a:xfrm>
            <a:off x="8156448" y="4286250"/>
            <a:ext cx="548640" cy="41148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標題 1"/>
          <p:cNvSpPr>
            <a:spLocks noGrp="1"/>
          </p:cNvSpPr>
          <p:nvPr>
            <p:ph type="title"/>
          </p:nvPr>
        </p:nvSpPr>
        <p:spPr>
          <a:xfrm rot="5400000">
            <a:off x="4138803" y="2343150"/>
            <a:ext cx="4732020" cy="457200"/>
          </a:xfrm>
        </p:spPr>
        <p:txBody>
          <a:bodyPr anchor="b"/>
          <a:lstStyle>
            <a:lvl1pPr algn="l">
              <a:buNone/>
              <a:defRPr sz="2000" b="1"/>
            </a:lvl1pPr>
          </a:lstStyle>
          <a:p>
            <a:r>
              <a:rPr kumimoji="0" lang="zh-TW" altLang="en-US" smtClean="0"/>
              <a:t>按一下以編輯母片標題樣式</a:t>
            </a:r>
            <a:endParaRPr kumimoji="0" lang="en-US"/>
          </a:p>
        </p:txBody>
      </p:sp>
      <p:sp>
        <p:nvSpPr>
          <p:cNvPr id="3" name="圖片版面配置區 2"/>
          <p:cNvSpPr>
            <a:spLocks noGrp="1"/>
          </p:cNvSpPr>
          <p:nvPr>
            <p:ph type="pic" idx="1"/>
          </p:nvPr>
        </p:nvSpPr>
        <p:spPr>
          <a:xfrm>
            <a:off x="0" y="0"/>
            <a:ext cx="6172200" cy="51435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zh-TW" altLang="en-US" smtClean="0"/>
              <a:t>按一下圖示以新增圖片</a:t>
            </a:r>
            <a:endParaRPr kumimoji="0" lang="en-US" dirty="0"/>
          </a:p>
        </p:txBody>
      </p:sp>
      <p:sp>
        <p:nvSpPr>
          <p:cNvPr id="4" name="文字版面配置區 3"/>
          <p:cNvSpPr>
            <a:spLocks noGrp="1"/>
          </p:cNvSpPr>
          <p:nvPr>
            <p:ph type="body" sz="half" idx="2"/>
          </p:nvPr>
        </p:nvSpPr>
        <p:spPr>
          <a:xfrm>
            <a:off x="6765798" y="198596"/>
            <a:ext cx="1524000" cy="3717036"/>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zh-TW" altLang="en-US" smtClean="0"/>
              <a:t>按一下以編輯母片文字樣式</a:t>
            </a:r>
          </a:p>
        </p:txBody>
      </p:sp>
      <p:sp>
        <p:nvSpPr>
          <p:cNvPr id="10" name="直線接點 9"/>
          <p:cNvSpPr>
            <a:spLocks noChangeShapeType="1"/>
          </p:cNvSpPr>
          <p:nvPr/>
        </p:nvSpPr>
        <p:spPr bwMode="auto">
          <a:xfrm>
            <a:off x="8991600" y="0"/>
            <a:ext cx="0" cy="51435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矩形 10"/>
          <p:cNvSpPr/>
          <p:nvPr/>
        </p:nvSpPr>
        <p:spPr bwMode="auto">
          <a:xfrm>
            <a:off x="8839200" y="0"/>
            <a:ext cx="304800" cy="51435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直線接點 11"/>
          <p:cNvSpPr>
            <a:spLocks noChangeShapeType="1"/>
          </p:cNvSpPr>
          <p:nvPr/>
        </p:nvSpPr>
        <p:spPr bwMode="auto">
          <a:xfrm>
            <a:off x="8915400" y="0"/>
            <a:ext cx="0" cy="51435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直線接點 18"/>
          <p:cNvSpPr>
            <a:spLocks noChangeShapeType="1"/>
          </p:cNvSpPr>
          <p:nvPr/>
        </p:nvSpPr>
        <p:spPr bwMode="auto">
          <a:xfrm>
            <a:off x="6248400" y="0"/>
            <a:ext cx="0" cy="51435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直線接點 19"/>
          <p:cNvSpPr>
            <a:spLocks noChangeShapeType="1"/>
          </p:cNvSpPr>
          <p:nvPr/>
        </p:nvSpPr>
        <p:spPr bwMode="auto">
          <a:xfrm>
            <a:off x="6192296" y="0"/>
            <a:ext cx="0" cy="51435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日期版面配置區 16"/>
          <p:cNvSpPr>
            <a:spLocks noGrp="1"/>
          </p:cNvSpPr>
          <p:nvPr>
            <p:ph type="dt" sz="half" idx="10"/>
          </p:nvPr>
        </p:nvSpPr>
        <p:spPr/>
        <p:txBody>
          <a:bodyPr rtlCol="0"/>
          <a:lstStyle/>
          <a:p>
            <a:fld id="{5BBEAD13-0566-4C6C-97E7-55F17F24B09F}" type="datetimeFigureOut">
              <a:rPr lang="zh-TW" altLang="en-US" smtClean="0"/>
              <a:pPr/>
              <a:t>2019/7/30</a:t>
            </a:fld>
            <a:endParaRPr lang="zh-TW" altLang="en-US"/>
          </a:p>
        </p:txBody>
      </p:sp>
      <p:sp>
        <p:nvSpPr>
          <p:cNvPr id="18" name="投影片編號版面配置區 17"/>
          <p:cNvSpPr>
            <a:spLocks noGrp="1"/>
          </p:cNvSpPr>
          <p:nvPr>
            <p:ph type="sldNum" sz="quarter" idx="11"/>
          </p:nvPr>
        </p:nvSpPr>
        <p:spPr/>
        <p:txBody>
          <a:bodyPr rtlCol="0"/>
          <a:lstStyle/>
          <a:p>
            <a:fld id="{73DA0BB7-265A-403C-9275-D587AB510EDC}" type="slidenum">
              <a:rPr lang="zh-TW" altLang="en-US" smtClean="0"/>
              <a:pPr/>
              <a:t>‹#›</a:t>
            </a:fld>
            <a:endParaRPr lang="zh-TW" altLang="en-US"/>
          </a:p>
        </p:txBody>
      </p:sp>
      <p:sp>
        <p:nvSpPr>
          <p:cNvPr id="21" name="頁尾版面配置區 20"/>
          <p:cNvSpPr>
            <a:spLocks noGrp="1"/>
          </p:cNvSpPr>
          <p:nvPr>
            <p:ph type="ftr" sz="quarter" idx="12"/>
          </p:nvPr>
        </p:nvSpPr>
        <p:spPr/>
        <p:txBody>
          <a:bodyPr rtlCol="0"/>
          <a:lstStyle/>
          <a:p>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直線接點 15"/>
          <p:cNvSpPr>
            <a:spLocks noChangeShapeType="1"/>
          </p:cNvSpPr>
          <p:nvPr/>
        </p:nvSpPr>
        <p:spPr bwMode="auto">
          <a:xfrm>
            <a:off x="8763000" y="0"/>
            <a:ext cx="0" cy="51435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標題版面配置區 21"/>
          <p:cNvSpPr>
            <a:spLocks noGrp="1"/>
          </p:cNvSpPr>
          <p:nvPr>
            <p:ph type="title"/>
          </p:nvPr>
        </p:nvSpPr>
        <p:spPr>
          <a:xfrm>
            <a:off x="457200" y="205978"/>
            <a:ext cx="7467600" cy="857250"/>
          </a:xfrm>
          <a:prstGeom prst="rect">
            <a:avLst/>
          </a:prstGeom>
        </p:spPr>
        <p:txBody>
          <a:bodyPr vert="horz" anchor="b">
            <a:normAutofit/>
          </a:bodyPr>
          <a:lstStyle/>
          <a:p>
            <a:r>
              <a:rPr kumimoji="0" lang="zh-TW" altLang="en-US" smtClean="0"/>
              <a:t>按一下以編輯母片標題樣式</a:t>
            </a:r>
            <a:endParaRPr kumimoji="0" lang="en-US"/>
          </a:p>
        </p:txBody>
      </p:sp>
      <p:sp>
        <p:nvSpPr>
          <p:cNvPr id="13" name="文字版面配置區 12"/>
          <p:cNvSpPr>
            <a:spLocks noGrp="1"/>
          </p:cNvSpPr>
          <p:nvPr>
            <p:ph type="body" idx="1"/>
          </p:nvPr>
        </p:nvSpPr>
        <p:spPr>
          <a:xfrm>
            <a:off x="457200" y="1200150"/>
            <a:ext cx="7467600" cy="3655314"/>
          </a:xfrm>
          <a:prstGeom prst="rect">
            <a:avLst/>
          </a:prstGeom>
        </p:spPr>
        <p:txBody>
          <a:bodyPr vert="horz">
            <a:normAutofit/>
          </a:bodyPr>
          <a:lstStyle/>
          <a:p>
            <a:pPr lvl="0" eaLnBrk="1" latinLnBrk="0" hangingPunct="1"/>
            <a:r>
              <a:rPr kumimoji="0" lang="zh-TW" altLang="en-US" smtClean="0"/>
              <a:t>按一下以編輯母片文字樣式</a:t>
            </a:r>
          </a:p>
          <a:p>
            <a:pPr lvl="1" eaLnBrk="1" latinLnBrk="0" hangingPunct="1"/>
            <a:r>
              <a:rPr kumimoji="0" lang="zh-TW" altLang="en-US" smtClean="0"/>
              <a:t>第二層</a:t>
            </a:r>
          </a:p>
          <a:p>
            <a:pPr lvl="2" eaLnBrk="1" latinLnBrk="0" hangingPunct="1"/>
            <a:r>
              <a:rPr kumimoji="0" lang="zh-TW" altLang="en-US" smtClean="0"/>
              <a:t>第三層</a:t>
            </a:r>
          </a:p>
          <a:p>
            <a:pPr lvl="3" eaLnBrk="1" latinLnBrk="0" hangingPunct="1"/>
            <a:r>
              <a:rPr kumimoji="0" lang="zh-TW" altLang="en-US" smtClean="0"/>
              <a:t>第四層</a:t>
            </a:r>
          </a:p>
          <a:p>
            <a:pPr lvl="4" eaLnBrk="1" latinLnBrk="0" hangingPunct="1"/>
            <a:r>
              <a:rPr kumimoji="0" lang="zh-TW" altLang="en-US" smtClean="0"/>
              <a:t>第五層</a:t>
            </a:r>
            <a:endParaRPr kumimoji="0" lang="en-US"/>
          </a:p>
        </p:txBody>
      </p:sp>
      <p:sp>
        <p:nvSpPr>
          <p:cNvPr id="14" name="日期版面配置區 13"/>
          <p:cNvSpPr>
            <a:spLocks noGrp="1"/>
          </p:cNvSpPr>
          <p:nvPr>
            <p:ph type="dt" sz="half" idx="2"/>
          </p:nvPr>
        </p:nvSpPr>
        <p:spPr>
          <a:xfrm rot="5400000">
            <a:off x="7840980" y="763382"/>
            <a:ext cx="1508760" cy="384048"/>
          </a:xfrm>
          <a:prstGeom prst="rect">
            <a:avLst/>
          </a:prstGeom>
        </p:spPr>
        <p:txBody>
          <a:bodyPr vert="horz" anchor="ctr" anchorCtr="0"/>
          <a:lstStyle>
            <a:lvl1pPr algn="r" eaLnBrk="1" latinLnBrk="0" hangingPunct="1">
              <a:defRPr kumimoji="0" sz="1200">
                <a:solidFill>
                  <a:schemeClr val="tx2"/>
                </a:solidFill>
              </a:defRPr>
            </a:lvl1pPr>
          </a:lstStyle>
          <a:p>
            <a:fld id="{5BBEAD13-0566-4C6C-97E7-55F17F24B09F}" type="datetimeFigureOut">
              <a:rPr lang="zh-TW" altLang="en-US" smtClean="0"/>
              <a:pPr/>
              <a:t>2019/7/30</a:t>
            </a:fld>
            <a:endParaRPr lang="zh-TW" altLang="en-US"/>
          </a:p>
        </p:txBody>
      </p:sp>
      <p:sp>
        <p:nvSpPr>
          <p:cNvPr id="3" name="頁尾版面配置區 2"/>
          <p:cNvSpPr>
            <a:spLocks noGrp="1"/>
          </p:cNvSpPr>
          <p:nvPr>
            <p:ph type="ftr" sz="quarter" idx="3"/>
          </p:nvPr>
        </p:nvSpPr>
        <p:spPr>
          <a:xfrm rot="5400000">
            <a:off x="7390236" y="2757210"/>
            <a:ext cx="2400300" cy="365760"/>
          </a:xfrm>
          <a:prstGeom prst="rect">
            <a:avLst/>
          </a:prstGeom>
        </p:spPr>
        <p:txBody>
          <a:bodyPr vert="horz" anchor="ctr" anchorCtr="0"/>
          <a:lstStyle>
            <a:lvl1pPr algn="l" eaLnBrk="1" latinLnBrk="0" hangingPunct="1">
              <a:defRPr kumimoji="0" sz="1200">
                <a:solidFill>
                  <a:schemeClr val="tx2"/>
                </a:solidFill>
              </a:defRPr>
            </a:lvl1pPr>
          </a:lstStyle>
          <a:p>
            <a:endParaRPr lang="zh-TW" altLang="en-US"/>
          </a:p>
        </p:txBody>
      </p:sp>
      <p:sp>
        <p:nvSpPr>
          <p:cNvPr id="7" name="直線接點 6"/>
          <p:cNvSpPr>
            <a:spLocks noChangeShapeType="1"/>
          </p:cNvSpPr>
          <p:nvPr/>
        </p:nvSpPr>
        <p:spPr bwMode="auto">
          <a:xfrm>
            <a:off x="76200" y="0"/>
            <a:ext cx="0" cy="51435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直線接點 8"/>
          <p:cNvSpPr>
            <a:spLocks noChangeShapeType="1"/>
          </p:cNvSpPr>
          <p:nvPr/>
        </p:nvSpPr>
        <p:spPr bwMode="auto">
          <a:xfrm>
            <a:off x="8991600" y="0"/>
            <a:ext cx="0" cy="51435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矩形 9"/>
          <p:cNvSpPr/>
          <p:nvPr/>
        </p:nvSpPr>
        <p:spPr bwMode="auto">
          <a:xfrm>
            <a:off x="8839200" y="0"/>
            <a:ext cx="304800" cy="51435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線接點 10"/>
          <p:cNvSpPr>
            <a:spLocks noChangeShapeType="1"/>
          </p:cNvSpPr>
          <p:nvPr/>
        </p:nvSpPr>
        <p:spPr bwMode="auto">
          <a:xfrm>
            <a:off x="8915400" y="0"/>
            <a:ext cx="0" cy="51435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橢圓 11"/>
          <p:cNvSpPr/>
          <p:nvPr/>
        </p:nvSpPr>
        <p:spPr>
          <a:xfrm>
            <a:off x="8156448" y="4286250"/>
            <a:ext cx="548640" cy="41148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投影片編號版面配置區 22"/>
          <p:cNvSpPr>
            <a:spLocks noGrp="1"/>
          </p:cNvSpPr>
          <p:nvPr>
            <p:ph type="sldNum" sz="quarter" idx="4"/>
          </p:nvPr>
        </p:nvSpPr>
        <p:spPr>
          <a:xfrm>
            <a:off x="8129016" y="4300538"/>
            <a:ext cx="609600" cy="390906"/>
          </a:xfrm>
          <a:prstGeom prst="rect">
            <a:avLst/>
          </a:prstGeom>
        </p:spPr>
        <p:txBody>
          <a:bodyPr vert="horz" anchor="ctr"/>
          <a:lstStyle>
            <a:lvl1pPr algn="ctr" eaLnBrk="1" latinLnBrk="0" hangingPunct="1">
              <a:defRPr kumimoji="0" sz="1400" b="1">
                <a:solidFill>
                  <a:srgbClr val="FFFFFF"/>
                </a:solidFill>
              </a:defRPr>
            </a:lvl1pPr>
          </a:lstStyle>
          <a:p>
            <a:fld id="{73DA0BB7-265A-403C-9275-D587AB510EDC}"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en-HK" altLang="zh-TW" dirty="0" smtClean="0"/>
              <a:t>Distribution Network of Craft Beer for a Start-up </a:t>
            </a:r>
            <a:endParaRPr lang="zh-TW"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05978"/>
            <a:ext cx="8363272" cy="857250"/>
          </a:xfrm>
        </p:spPr>
        <p:txBody>
          <a:bodyPr>
            <a:noAutofit/>
          </a:bodyPr>
          <a:lstStyle/>
          <a:p>
            <a:r>
              <a:rPr lang="en-US" altLang="zh-TW" dirty="0" smtClean="0"/>
              <a:t>Conclusion</a:t>
            </a:r>
            <a:endParaRPr lang="zh-TW" altLang="en-US" dirty="0" smtClean="0"/>
          </a:p>
        </p:txBody>
      </p:sp>
      <p:sp>
        <p:nvSpPr>
          <p:cNvPr id="3" name="內容版面配置區 2"/>
          <p:cNvSpPr>
            <a:spLocks noGrp="1"/>
          </p:cNvSpPr>
          <p:nvPr>
            <p:ph sz="quarter" idx="1"/>
          </p:nvPr>
        </p:nvSpPr>
        <p:spPr>
          <a:xfrm>
            <a:off x="683568" y="1347614"/>
            <a:ext cx="7683624" cy="435492"/>
          </a:xfrm>
        </p:spPr>
        <p:txBody>
          <a:bodyPr>
            <a:noAutofit/>
          </a:bodyPr>
          <a:lstStyle/>
          <a:p>
            <a:r>
              <a:rPr lang="en-HK" altLang="zh-TW" sz="1400" cap="small" dirty="0" smtClean="0">
                <a:solidFill>
                  <a:schemeClr val="tx2"/>
                </a:solidFill>
              </a:rPr>
              <a:t>By using geographical data and Venue details via Foursquare API, a set of data is formed for analysis</a:t>
            </a:r>
          </a:p>
          <a:p>
            <a:r>
              <a:rPr lang="en-HK" altLang="zh-TW" sz="1400" cap="small" dirty="0" smtClean="0">
                <a:solidFill>
                  <a:schemeClr val="tx2"/>
                </a:solidFill>
              </a:rPr>
              <a:t>Identify targeted Venues to narrow down the area of study</a:t>
            </a:r>
          </a:p>
          <a:p>
            <a:r>
              <a:rPr lang="en-HK" altLang="zh-TW" sz="1400" cap="small" dirty="0" smtClean="0">
                <a:solidFill>
                  <a:schemeClr val="tx2"/>
                </a:solidFill>
              </a:rPr>
              <a:t>Extracted necessary information via Foursquare for scoring (i.e. Rating </a:t>
            </a:r>
            <a:r>
              <a:rPr lang="en-HK" altLang="zh-TW" sz="1400" cap="small" smtClean="0">
                <a:solidFill>
                  <a:schemeClr val="tx2"/>
                </a:solidFill>
              </a:rPr>
              <a:t>and </a:t>
            </a:r>
            <a:r>
              <a:rPr lang="en-HK" altLang="zh-TW" sz="1400" cap="small" smtClean="0">
                <a:solidFill>
                  <a:schemeClr val="tx2"/>
                </a:solidFill>
              </a:rPr>
              <a:t>price </a:t>
            </a:r>
            <a:r>
              <a:rPr lang="en-HK" altLang="zh-TW" sz="1400" cap="small" dirty="0" smtClean="0">
                <a:solidFill>
                  <a:schemeClr val="tx2"/>
                </a:solidFill>
              </a:rPr>
              <a:t>index)</a:t>
            </a:r>
          </a:p>
          <a:p>
            <a:r>
              <a:rPr lang="en-HK" altLang="zh-TW" sz="1400" cap="small" dirty="0" smtClean="0">
                <a:solidFill>
                  <a:schemeClr val="tx2"/>
                </a:solidFill>
              </a:rPr>
              <a:t>Little Portugal, Trinity to be the most suitable area </a:t>
            </a:r>
          </a:p>
          <a:p>
            <a:pPr lvl="1"/>
            <a:r>
              <a:rPr lang="en-US" altLang="zh-TW" sz="1100" cap="small" dirty="0" smtClean="0">
                <a:solidFill>
                  <a:schemeClr val="tx2"/>
                </a:solidFill>
              </a:rPr>
              <a:t>Many Bar and restaurant in this area  </a:t>
            </a:r>
            <a:r>
              <a:rPr lang="en-US" altLang="zh-TW" sz="1100" cap="small" dirty="0" smtClean="0">
                <a:solidFill>
                  <a:schemeClr val="tx2"/>
                </a:solidFill>
                <a:sym typeface="Wingdings" pitchFamily="2" charset="2"/>
              </a:rPr>
              <a:t> larger market, people are willing to spend </a:t>
            </a:r>
            <a:endParaRPr lang="en-US" altLang="zh-TW" sz="1100" cap="small" dirty="0" smtClean="0">
              <a:solidFill>
                <a:schemeClr val="tx2"/>
              </a:solidFill>
            </a:endParaRPr>
          </a:p>
          <a:p>
            <a:pPr lvl="1"/>
            <a:r>
              <a:rPr lang="en-HK" altLang="zh-TW" sz="1100" cap="small" dirty="0" smtClean="0">
                <a:solidFill>
                  <a:schemeClr val="tx2"/>
                </a:solidFill>
              </a:rPr>
              <a:t>High ratio of Asian restaurant </a:t>
            </a:r>
            <a:r>
              <a:rPr lang="en-HK" altLang="zh-TW" sz="1100" cap="small" dirty="0" smtClean="0">
                <a:solidFill>
                  <a:schemeClr val="tx2"/>
                </a:solidFill>
                <a:sym typeface="Wingdings" pitchFamily="2" charset="2"/>
              </a:rPr>
              <a:t> higher chance that people accept the special flavour of craft beer </a:t>
            </a:r>
            <a:r>
              <a:rPr lang="en-HK" altLang="zh-TW" sz="1100" cap="small" dirty="0" smtClean="0">
                <a:solidFill>
                  <a:schemeClr val="tx2"/>
                </a:solidFill>
              </a:rPr>
              <a:t> </a:t>
            </a:r>
            <a:endParaRPr lang="en-US" altLang="zh-TW" sz="1100" cap="small" dirty="0" smtClean="0">
              <a:solidFill>
                <a:schemeClr val="tx2"/>
              </a:solidFill>
            </a:endParaRPr>
          </a:p>
          <a:p>
            <a:pPr lvl="1"/>
            <a:r>
              <a:rPr lang="en-US" altLang="zh-TW" sz="1100" cap="small" dirty="0" smtClean="0">
                <a:solidFill>
                  <a:schemeClr val="tx2"/>
                </a:solidFill>
              </a:rPr>
              <a:t>high “price” and “Rating” index in average </a:t>
            </a:r>
            <a:r>
              <a:rPr lang="en-US" altLang="zh-TW" sz="1100" cap="small" dirty="0" smtClean="0">
                <a:solidFill>
                  <a:schemeClr val="tx2"/>
                </a:solidFill>
                <a:sym typeface="Wingdings" pitchFamily="2" charset="2"/>
              </a:rPr>
              <a:t> pricey restaurant indicate that people are willing to spend money on bar / restaurant, and probably on the pricey craft beer</a:t>
            </a:r>
          </a:p>
          <a:p>
            <a:r>
              <a:rPr lang="en-HK" altLang="zh-TW" sz="1400" cap="small" dirty="0" smtClean="0">
                <a:solidFill>
                  <a:schemeClr val="tx2"/>
                </a:solidFill>
                <a:sym typeface="Wingdings" pitchFamily="2" charset="2"/>
              </a:rPr>
              <a:t>For deeper analysis, we could further study the venue details from foursquare (e.g. menu, comment)</a:t>
            </a:r>
            <a:endParaRPr lang="en-US" altLang="zh-TW" sz="1400" cap="small" dirty="0" smtClean="0">
              <a:solidFill>
                <a:schemeClr val="tx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HK" altLang="zh-TW" sz="2800" dirty="0" smtClean="0"/>
              <a:t>Introduction</a:t>
            </a:r>
            <a:endParaRPr lang="zh-TW" altLang="en-US" sz="2800" dirty="0"/>
          </a:p>
        </p:txBody>
      </p:sp>
      <p:sp>
        <p:nvSpPr>
          <p:cNvPr id="3" name="內容版面配置區 2"/>
          <p:cNvSpPr>
            <a:spLocks noGrp="1"/>
          </p:cNvSpPr>
          <p:nvPr>
            <p:ph sz="quarter" idx="1"/>
          </p:nvPr>
        </p:nvSpPr>
        <p:spPr/>
        <p:txBody>
          <a:bodyPr>
            <a:normAutofit fontScale="92500" lnSpcReduction="10000"/>
          </a:bodyPr>
          <a:lstStyle/>
          <a:p>
            <a:r>
              <a:rPr lang="en-US" altLang="zh-TW" sz="2000" cap="small" dirty="0" smtClean="0">
                <a:solidFill>
                  <a:schemeClr val="tx2"/>
                </a:solidFill>
                <a:latin typeface="+mj-lt"/>
                <a:ea typeface="+mj-ea"/>
                <a:cs typeface="+mj-cs"/>
              </a:rPr>
              <a:t>Our client is a startup craft beer brewer, they look for a distribution network of their craft beer in one of the area in Toronto. Since the supply of craft beer is limited, they would like to find out the most suitable area to maximize their profit.</a:t>
            </a:r>
          </a:p>
          <a:p>
            <a:endParaRPr lang="en-HK" altLang="zh-TW" sz="2000" cap="small" dirty="0" smtClean="0">
              <a:solidFill>
                <a:schemeClr val="tx2"/>
              </a:solidFill>
              <a:latin typeface="+mj-lt"/>
              <a:ea typeface="+mj-ea"/>
              <a:cs typeface="+mj-cs"/>
            </a:endParaRPr>
          </a:p>
          <a:p>
            <a:r>
              <a:rPr lang="en-US" altLang="zh-TW" sz="2100" cap="small" dirty="0" smtClean="0">
                <a:solidFill>
                  <a:schemeClr val="tx2"/>
                </a:solidFill>
                <a:latin typeface="+mj-lt"/>
                <a:ea typeface="+mj-ea"/>
                <a:cs typeface="+mj-cs"/>
              </a:rPr>
              <a:t>Challenge:</a:t>
            </a:r>
          </a:p>
          <a:p>
            <a:pPr lvl="1"/>
            <a:r>
              <a:rPr lang="en-US" altLang="zh-TW" cap="small" dirty="0" smtClean="0">
                <a:solidFill>
                  <a:schemeClr val="tx2"/>
                </a:solidFill>
                <a:latin typeface="+mj-lt"/>
                <a:ea typeface="+mj-ea"/>
                <a:cs typeface="+mj-cs"/>
              </a:rPr>
              <a:t>limited supply and “best tasting period“</a:t>
            </a:r>
          </a:p>
          <a:p>
            <a:pPr lvl="1"/>
            <a:r>
              <a:rPr lang="en-US" altLang="zh-TW" cap="small" dirty="0" smtClean="0">
                <a:solidFill>
                  <a:schemeClr val="tx2"/>
                </a:solidFill>
                <a:latin typeface="+mj-lt"/>
                <a:ea typeface="+mj-ea"/>
                <a:cs typeface="+mj-cs"/>
              </a:rPr>
              <a:t>high target selling price (i.e. 60% more expensive than branded beers e.g. Heineken, Budweiser), </a:t>
            </a:r>
          </a:p>
          <a:p>
            <a:pPr lvl="1"/>
            <a:r>
              <a:rPr lang="en-US" altLang="zh-TW" cap="small" dirty="0" smtClean="0">
                <a:solidFill>
                  <a:schemeClr val="tx2"/>
                </a:solidFill>
                <a:latin typeface="+mj-lt"/>
                <a:ea typeface="+mj-ea"/>
                <a:cs typeface="+mj-cs"/>
              </a:rPr>
              <a:t>special </a:t>
            </a:r>
            <a:r>
              <a:rPr lang="en-US" altLang="zh-TW" cap="small" dirty="0" err="1" smtClean="0">
                <a:solidFill>
                  <a:schemeClr val="tx2"/>
                </a:solidFill>
                <a:latin typeface="+mj-lt"/>
                <a:ea typeface="+mj-ea"/>
                <a:cs typeface="+mj-cs"/>
              </a:rPr>
              <a:t>flavour</a:t>
            </a:r>
            <a:r>
              <a:rPr lang="en-US" altLang="zh-TW" cap="small" dirty="0" smtClean="0">
                <a:solidFill>
                  <a:schemeClr val="tx2"/>
                </a:solidFill>
                <a:latin typeface="+mj-lt"/>
                <a:ea typeface="+mj-ea"/>
                <a:cs typeface="+mj-cs"/>
              </a:rPr>
              <a:t> like herbs, sours, salty lemon, etc. (Asian </a:t>
            </a:r>
            <a:r>
              <a:rPr lang="en-US" altLang="zh-TW" cap="small" dirty="0" err="1" smtClean="0">
                <a:solidFill>
                  <a:schemeClr val="tx2"/>
                </a:solidFill>
                <a:latin typeface="+mj-lt"/>
                <a:ea typeface="+mj-ea"/>
                <a:cs typeface="+mj-cs"/>
              </a:rPr>
              <a:t>flavour</a:t>
            </a:r>
            <a:r>
              <a:rPr lang="en-US" altLang="zh-TW" cap="small" dirty="0" smtClean="0">
                <a:solidFill>
                  <a:schemeClr val="tx2"/>
                </a:solidFill>
                <a:latin typeface="+mj-lt"/>
                <a:ea typeface="+mj-ea"/>
                <a:cs typeface="+mj-cs"/>
              </a:rPr>
              <a:t>)</a:t>
            </a:r>
          </a:p>
          <a:p>
            <a:endParaRPr lang="en-US" altLang="zh-TW" sz="2100" cap="small" dirty="0" smtClean="0">
              <a:solidFill>
                <a:schemeClr val="tx2"/>
              </a:solidFill>
              <a:latin typeface="+mj-lt"/>
              <a:ea typeface="+mj-ea"/>
              <a:cs typeface="+mj-cs"/>
            </a:endParaRPr>
          </a:p>
          <a:p>
            <a:endParaRPr lang="en-US" altLang="zh-TW" sz="2000" cap="small" dirty="0" smtClean="0">
              <a:solidFill>
                <a:schemeClr val="tx2"/>
              </a:solidFill>
              <a:latin typeface="+mj-lt"/>
              <a:ea typeface="+mj-ea"/>
              <a:cs typeface="+mj-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HK" altLang="zh-TW" sz="2800" dirty="0" smtClean="0"/>
              <a:t>Requirement from client</a:t>
            </a:r>
            <a:endParaRPr lang="en-US" altLang="zh-TW" sz="2800" dirty="0" smtClean="0"/>
          </a:p>
        </p:txBody>
      </p:sp>
      <p:sp>
        <p:nvSpPr>
          <p:cNvPr id="5" name="內容版面配置區 2"/>
          <p:cNvSpPr>
            <a:spLocks noGrp="1"/>
          </p:cNvSpPr>
          <p:nvPr>
            <p:ph sz="quarter" idx="1"/>
          </p:nvPr>
        </p:nvSpPr>
        <p:spPr/>
        <p:txBody>
          <a:bodyPr>
            <a:normAutofit/>
          </a:bodyPr>
          <a:lstStyle/>
          <a:p>
            <a:pPr lvl="1">
              <a:spcBef>
                <a:spcPts val="1800"/>
              </a:spcBef>
            </a:pPr>
            <a:r>
              <a:rPr lang="en-US" altLang="zh-TW" sz="2000" cap="small" dirty="0" smtClean="0">
                <a:solidFill>
                  <a:schemeClr val="tx2"/>
                </a:solidFill>
                <a:latin typeface="+mj-lt"/>
                <a:ea typeface="+mj-ea"/>
                <a:cs typeface="+mj-cs"/>
              </a:rPr>
              <a:t>look for an area with lots of bar/pubs/restaurants </a:t>
            </a:r>
          </a:p>
          <a:p>
            <a:pPr lvl="1">
              <a:spcBef>
                <a:spcPts val="1800"/>
              </a:spcBef>
            </a:pPr>
            <a:r>
              <a:rPr lang="en-US" altLang="zh-TW" sz="2000" cap="small" dirty="0" smtClean="0">
                <a:solidFill>
                  <a:schemeClr val="tx2"/>
                </a:solidFill>
                <a:latin typeface="+mj-lt"/>
                <a:ea typeface="+mj-ea"/>
                <a:cs typeface="+mj-cs"/>
              </a:rPr>
              <a:t>Area with Asian restaurants is preferred (client think that it would be an advantage if people has exposure on Asian culture) </a:t>
            </a:r>
          </a:p>
          <a:p>
            <a:pPr lvl="1">
              <a:spcBef>
                <a:spcPts val="1800"/>
              </a:spcBef>
            </a:pPr>
            <a:r>
              <a:rPr lang="en-US" altLang="zh-TW" sz="2000" cap="small" dirty="0" smtClean="0">
                <a:solidFill>
                  <a:schemeClr val="tx2"/>
                </a:solidFill>
                <a:latin typeface="+mj-lt"/>
                <a:ea typeface="+mj-ea"/>
                <a:cs typeface="+mj-cs"/>
              </a:rPr>
              <a:t>people are willing and affordable to spend money on the beers. (pricey restaurants)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Data acquisition and cleaning </a:t>
            </a:r>
            <a:endParaRPr lang="zh-TW" altLang="en-US" dirty="0"/>
          </a:p>
        </p:txBody>
      </p:sp>
      <p:sp>
        <p:nvSpPr>
          <p:cNvPr id="3" name="內容版面配置區 2"/>
          <p:cNvSpPr>
            <a:spLocks noGrp="1"/>
          </p:cNvSpPr>
          <p:nvPr>
            <p:ph sz="quarter" idx="1"/>
          </p:nvPr>
        </p:nvSpPr>
        <p:spPr>
          <a:xfrm>
            <a:off x="899592" y="1238694"/>
            <a:ext cx="7467600" cy="3655314"/>
          </a:xfrm>
        </p:spPr>
        <p:txBody>
          <a:bodyPr>
            <a:normAutofit fontScale="85000" lnSpcReduction="20000"/>
          </a:bodyPr>
          <a:lstStyle/>
          <a:p>
            <a:pPr>
              <a:spcBef>
                <a:spcPts val="1800"/>
              </a:spcBef>
            </a:pPr>
            <a:r>
              <a:rPr lang="en-US" altLang="zh-TW" sz="2000" cap="small" dirty="0" smtClean="0">
                <a:solidFill>
                  <a:schemeClr val="tx2"/>
                </a:solidFill>
              </a:rPr>
              <a:t>Data Source: </a:t>
            </a:r>
          </a:p>
          <a:p>
            <a:pPr lvl="1">
              <a:spcBef>
                <a:spcPts val="1200"/>
              </a:spcBef>
            </a:pPr>
            <a:r>
              <a:rPr lang="en-US" altLang="zh-TW" sz="1700" cap="small" dirty="0" err="1" smtClean="0">
                <a:solidFill>
                  <a:schemeClr val="tx2"/>
                </a:solidFill>
              </a:rPr>
              <a:t>FourSquare</a:t>
            </a:r>
            <a:r>
              <a:rPr lang="en-US" altLang="zh-TW" sz="1700" cap="small" dirty="0" smtClean="0">
                <a:solidFill>
                  <a:schemeClr val="tx2"/>
                </a:solidFill>
              </a:rPr>
              <a:t> developer API</a:t>
            </a:r>
          </a:p>
          <a:p>
            <a:pPr lvl="1">
              <a:spcBef>
                <a:spcPts val="1200"/>
              </a:spcBef>
            </a:pPr>
            <a:r>
              <a:rPr lang="en-US" altLang="zh-TW" sz="1700" cap="small" dirty="0" smtClean="0">
                <a:solidFill>
                  <a:schemeClr val="tx2"/>
                </a:solidFill>
                <a:latin typeface="+mj-lt"/>
                <a:ea typeface="+mj-ea"/>
                <a:cs typeface="+mj-cs"/>
              </a:rPr>
              <a:t>https://en.wikipedia.org/wiki/List_of_postal_codes_of_Canada:_M   (List of postal codes of Canada)</a:t>
            </a:r>
          </a:p>
          <a:p>
            <a:pPr lvl="1">
              <a:spcBef>
                <a:spcPts val="1200"/>
              </a:spcBef>
              <a:spcAft>
                <a:spcPts val="600"/>
              </a:spcAft>
            </a:pPr>
            <a:r>
              <a:rPr lang="en-US" altLang="zh-TW" sz="1700" cap="small" dirty="0" smtClean="0">
                <a:solidFill>
                  <a:schemeClr val="tx2"/>
                </a:solidFill>
                <a:latin typeface="+mj-lt"/>
                <a:ea typeface="+mj-ea"/>
                <a:cs typeface="+mj-cs"/>
              </a:rPr>
              <a:t>http://cocl.us/Geospatial_data  (Latitude and Longitude data)</a:t>
            </a:r>
            <a:endParaRPr lang="en-HK" altLang="zh-TW" sz="1700" cap="small" dirty="0" smtClean="0">
              <a:solidFill>
                <a:schemeClr val="tx2"/>
              </a:solidFill>
              <a:latin typeface="+mj-lt"/>
              <a:ea typeface="+mj-ea"/>
              <a:cs typeface="+mj-cs"/>
            </a:endParaRPr>
          </a:p>
          <a:p>
            <a:pPr>
              <a:spcBef>
                <a:spcPts val="1800"/>
              </a:spcBef>
            </a:pPr>
            <a:r>
              <a:rPr lang="en-HK" altLang="zh-TW" sz="2000" cap="small" dirty="0" smtClean="0">
                <a:solidFill>
                  <a:schemeClr val="tx2"/>
                </a:solidFill>
                <a:latin typeface="+mj-lt"/>
                <a:ea typeface="+mj-ea"/>
                <a:cs typeface="+mj-cs"/>
              </a:rPr>
              <a:t>Workflow:</a:t>
            </a:r>
          </a:p>
          <a:p>
            <a:pPr lvl="1">
              <a:spcBef>
                <a:spcPts val="1200"/>
              </a:spcBef>
            </a:pPr>
            <a:r>
              <a:rPr lang="en-HK" altLang="zh-TW" sz="1700" cap="small" dirty="0" smtClean="0">
                <a:solidFill>
                  <a:schemeClr val="tx2"/>
                </a:solidFill>
                <a:latin typeface="+mj-lt"/>
                <a:ea typeface="+mj-ea"/>
                <a:cs typeface="+mj-cs"/>
              </a:rPr>
              <a:t>Extract the </a:t>
            </a:r>
            <a:r>
              <a:rPr lang="en-US" altLang="zh-TW" sz="1700" cap="small" dirty="0" smtClean="0">
                <a:solidFill>
                  <a:schemeClr val="tx2"/>
                </a:solidFill>
              </a:rPr>
              <a:t>list of postal codes of Canada and incorporate latitude and longitude from URL</a:t>
            </a:r>
          </a:p>
          <a:p>
            <a:pPr lvl="1">
              <a:spcBef>
                <a:spcPts val="1200"/>
              </a:spcBef>
            </a:pPr>
            <a:r>
              <a:rPr lang="en-HK" altLang="zh-TW" sz="1700" cap="small" dirty="0" smtClean="0">
                <a:solidFill>
                  <a:schemeClr val="tx2"/>
                </a:solidFill>
                <a:latin typeface="+mj-lt"/>
                <a:ea typeface="+mj-ea"/>
                <a:cs typeface="+mj-cs"/>
              </a:rPr>
              <a:t>Get the Nearby Venue info via </a:t>
            </a:r>
            <a:r>
              <a:rPr lang="en-HK" altLang="zh-TW" sz="1700" cap="small" dirty="0" err="1" smtClean="0">
                <a:solidFill>
                  <a:schemeClr val="tx2"/>
                </a:solidFill>
                <a:latin typeface="+mj-lt"/>
                <a:ea typeface="+mj-ea"/>
                <a:cs typeface="+mj-cs"/>
              </a:rPr>
              <a:t>FourSquare</a:t>
            </a:r>
            <a:r>
              <a:rPr lang="en-HK" altLang="zh-TW" sz="1700" cap="small" dirty="0" smtClean="0">
                <a:solidFill>
                  <a:schemeClr val="tx2"/>
                </a:solidFill>
                <a:latin typeface="+mj-lt"/>
                <a:ea typeface="+mj-ea"/>
                <a:cs typeface="+mj-cs"/>
              </a:rPr>
              <a:t> API</a:t>
            </a:r>
            <a:endParaRPr lang="en-US" altLang="zh-TW" sz="1700" cap="small" dirty="0" smtClean="0">
              <a:solidFill>
                <a:schemeClr val="tx2"/>
              </a:solidFill>
              <a:latin typeface="+mj-lt"/>
              <a:ea typeface="+mj-ea"/>
              <a:cs typeface="+mj-cs"/>
            </a:endParaRPr>
          </a:p>
          <a:p>
            <a:pPr lvl="1">
              <a:spcBef>
                <a:spcPts val="1200"/>
              </a:spcBef>
            </a:pPr>
            <a:r>
              <a:rPr lang="en-HK" altLang="zh-TW" sz="1700" cap="small" dirty="0" smtClean="0">
                <a:solidFill>
                  <a:schemeClr val="tx2"/>
                </a:solidFill>
                <a:latin typeface="+mj-lt"/>
                <a:ea typeface="+mj-ea"/>
                <a:cs typeface="+mj-cs"/>
              </a:rPr>
              <a:t>Filter out desired Venue</a:t>
            </a:r>
          </a:p>
          <a:p>
            <a:pPr lvl="1">
              <a:spcBef>
                <a:spcPts val="1200"/>
              </a:spcBef>
            </a:pPr>
            <a:r>
              <a:rPr lang="en-HK" altLang="zh-TW" sz="1700" cap="small" dirty="0" smtClean="0">
                <a:solidFill>
                  <a:schemeClr val="tx2"/>
                </a:solidFill>
                <a:latin typeface="+mj-lt"/>
                <a:ea typeface="+mj-ea"/>
                <a:cs typeface="+mj-cs"/>
              </a:rPr>
              <a:t>Get the Venue detail and analyze the data</a:t>
            </a:r>
            <a:endParaRPr lang="en-US" altLang="zh-TW" sz="1700" cap="small" dirty="0" smtClean="0">
              <a:solidFill>
                <a:schemeClr val="tx2"/>
              </a:solidFill>
              <a:latin typeface="+mj-lt"/>
              <a:ea typeface="+mj-ea"/>
              <a:cs typeface="+mj-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472565"/>
            <a:ext cx="8363272" cy="857250"/>
          </a:xfrm>
        </p:spPr>
        <p:txBody>
          <a:bodyPr>
            <a:noAutofit/>
          </a:bodyPr>
          <a:lstStyle/>
          <a:p>
            <a:r>
              <a:rPr lang="en-US" altLang="zh-TW" dirty="0" smtClean="0"/>
              <a:t>Areas around Toronto and its latitude and longitude</a:t>
            </a:r>
            <a:endParaRPr lang="zh-TW" altLang="en-US" dirty="0" smtClean="0"/>
          </a:p>
        </p:txBody>
      </p:sp>
      <p:sp>
        <p:nvSpPr>
          <p:cNvPr id="3" name="內容版面配置區 2"/>
          <p:cNvSpPr>
            <a:spLocks noGrp="1"/>
          </p:cNvSpPr>
          <p:nvPr>
            <p:ph sz="quarter" idx="1"/>
          </p:nvPr>
        </p:nvSpPr>
        <p:spPr>
          <a:xfrm>
            <a:off x="827584" y="3540414"/>
            <a:ext cx="7467600" cy="435492"/>
          </a:xfrm>
        </p:spPr>
        <p:txBody>
          <a:bodyPr>
            <a:normAutofit/>
          </a:bodyPr>
          <a:lstStyle/>
          <a:p>
            <a:r>
              <a:rPr lang="en-HK" altLang="zh-TW" sz="1700" cap="small" dirty="0" smtClean="0">
                <a:solidFill>
                  <a:schemeClr val="tx2"/>
                </a:solidFill>
                <a:latin typeface="+mj-lt"/>
                <a:ea typeface="+mj-ea"/>
                <a:cs typeface="+mj-cs"/>
              </a:rPr>
              <a:t>103 records are generated</a:t>
            </a:r>
            <a:endParaRPr lang="zh-TW" altLang="en-US" sz="1700" cap="small" dirty="0" smtClean="0">
              <a:solidFill>
                <a:schemeClr val="tx2"/>
              </a:solidFill>
              <a:latin typeface="+mj-lt"/>
              <a:ea typeface="+mj-ea"/>
              <a:cs typeface="+mj-cs"/>
            </a:endParaRPr>
          </a:p>
        </p:txBody>
      </p:sp>
      <p:pic>
        <p:nvPicPr>
          <p:cNvPr id="18434" name="Picture 2"/>
          <p:cNvPicPr>
            <a:picLocks noChangeAspect="1" noChangeArrowheads="1"/>
          </p:cNvPicPr>
          <p:nvPr/>
        </p:nvPicPr>
        <p:blipFill>
          <a:blip r:embed="rId2" cstate="print"/>
          <a:srcRect/>
          <a:stretch>
            <a:fillRect/>
          </a:stretch>
        </p:blipFill>
        <p:spPr bwMode="auto">
          <a:xfrm>
            <a:off x="323529" y="1704210"/>
            <a:ext cx="8308167" cy="1669052"/>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05978"/>
            <a:ext cx="8363272" cy="857250"/>
          </a:xfrm>
        </p:spPr>
        <p:txBody>
          <a:bodyPr>
            <a:noAutofit/>
          </a:bodyPr>
          <a:lstStyle/>
          <a:p>
            <a:r>
              <a:rPr lang="en-US" altLang="zh-TW" dirty="0" smtClean="0"/>
              <a:t>Nearby Venues in Areas around Toronto</a:t>
            </a:r>
            <a:endParaRPr lang="zh-TW" altLang="en-US" dirty="0" smtClean="0"/>
          </a:p>
        </p:txBody>
      </p:sp>
      <p:sp>
        <p:nvSpPr>
          <p:cNvPr id="3" name="內容版面配置區 2"/>
          <p:cNvSpPr>
            <a:spLocks noGrp="1"/>
          </p:cNvSpPr>
          <p:nvPr>
            <p:ph sz="quarter" idx="1"/>
          </p:nvPr>
        </p:nvSpPr>
        <p:spPr>
          <a:xfrm>
            <a:off x="827584" y="3759882"/>
            <a:ext cx="7467600" cy="435492"/>
          </a:xfrm>
        </p:spPr>
        <p:txBody>
          <a:bodyPr>
            <a:normAutofit fontScale="55000" lnSpcReduction="20000"/>
          </a:bodyPr>
          <a:lstStyle/>
          <a:p>
            <a:r>
              <a:rPr lang="en-HK" altLang="zh-TW" sz="1700" cap="small" dirty="0" smtClean="0">
                <a:solidFill>
                  <a:schemeClr val="tx2"/>
                </a:solidFill>
                <a:latin typeface="+mj-lt"/>
                <a:ea typeface="+mj-ea"/>
                <a:cs typeface="+mj-cs"/>
              </a:rPr>
              <a:t>6833 records of Nearby Venues</a:t>
            </a:r>
          </a:p>
          <a:p>
            <a:r>
              <a:rPr lang="en-HK" altLang="zh-TW" sz="1700" cap="small" dirty="0" smtClean="0">
                <a:solidFill>
                  <a:schemeClr val="tx2"/>
                </a:solidFill>
                <a:latin typeface="+mj-lt"/>
                <a:ea typeface="+mj-ea"/>
                <a:cs typeface="+mj-cs"/>
              </a:rPr>
              <a:t>Including Venue Category, Venue ID and Category ID for further analysis</a:t>
            </a:r>
            <a:endParaRPr lang="zh-TW" altLang="en-US" sz="1700" cap="small" dirty="0" smtClean="0">
              <a:solidFill>
                <a:schemeClr val="tx2"/>
              </a:solidFill>
              <a:latin typeface="+mj-lt"/>
              <a:ea typeface="+mj-ea"/>
              <a:cs typeface="+mj-cs"/>
            </a:endParaRPr>
          </a:p>
        </p:txBody>
      </p:sp>
      <p:pic>
        <p:nvPicPr>
          <p:cNvPr id="1025" name="Picture 1"/>
          <p:cNvPicPr>
            <a:picLocks noChangeAspect="1" noChangeArrowheads="1"/>
          </p:cNvPicPr>
          <p:nvPr/>
        </p:nvPicPr>
        <p:blipFill>
          <a:blip r:embed="rId2" cstate="print"/>
          <a:srcRect/>
          <a:stretch>
            <a:fillRect/>
          </a:stretch>
        </p:blipFill>
        <p:spPr bwMode="auto">
          <a:xfrm>
            <a:off x="251520" y="1480189"/>
            <a:ext cx="8352928" cy="2063669"/>
          </a:xfrm>
          <a:prstGeom prst="rect">
            <a:avLst/>
          </a:prstGeom>
          <a:noFill/>
          <a:ln w="9525">
            <a:noFill/>
            <a:miter lim="800000"/>
            <a:headEnd/>
            <a:tailEnd/>
          </a:ln>
        </p:spPr>
      </p:pic>
      <p:sp>
        <p:nvSpPr>
          <p:cNvPr id="6" name="矩形 5"/>
          <p:cNvSpPr/>
          <p:nvPr/>
        </p:nvSpPr>
        <p:spPr>
          <a:xfrm>
            <a:off x="3131840" y="1419622"/>
            <a:ext cx="5472608" cy="20882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05978"/>
            <a:ext cx="8363272" cy="857250"/>
          </a:xfrm>
        </p:spPr>
        <p:txBody>
          <a:bodyPr>
            <a:noAutofit/>
          </a:bodyPr>
          <a:lstStyle/>
          <a:p>
            <a:r>
              <a:rPr lang="en-US" altLang="zh-TW" dirty="0" smtClean="0"/>
              <a:t>Venue details of Restaurant and Bar</a:t>
            </a:r>
            <a:endParaRPr lang="zh-TW" altLang="en-US" dirty="0" smtClean="0"/>
          </a:p>
        </p:txBody>
      </p:sp>
      <p:sp>
        <p:nvSpPr>
          <p:cNvPr id="3" name="內容版面配置區 2"/>
          <p:cNvSpPr>
            <a:spLocks noGrp="1"/>
          </p:cNvSpPr>
          <p:nvPr>
            <p:ph sz="quarter" idx="1"/>
          </p:nvPr>
        </p:nvSpPr>
        <p:spPr>
          <a:xfrm>
            <a:off x="632792" y="3363838"/>
            <a:ext cx="7683624" cy="435492"/>
          </a:xfrm>
        </p:spPr>
        <p:txBody>
          <a:bodyPr>
            <a:noAutofit/>
          </a:bodyPr>
          <a:lstStyle/>
          <a:p>
            <a:r>
              <a:rPr lang="en-HK" altLang="zh-TW" sz="1400" cap="small" dirty="0" smtClean="0">
                <a:solidFill>
                  <a:schemeClr val="tx2"/>
                </a:solidFill>
                <a:latin typeface="+mj-lt"/>
                <a:ea typeface="+mj-ea"/>
                <a:cs typeface="+mj-cs"/>
              </a:rPr>
              <a:t>Only Venues contain "Restaurant, Diner, Bar, Beer, Pub, Brewery, Lounge“ are selected</a:t>
            </a:r>
          </a:p>
          <a:p>
            <a:r>
              <a:rPr lang="en-HK" altLang="zh-TW" sz="1400" cap="small" dirty="0" smtClean="0">
                <a:solidFill>
                  <a:schemeClr val="tx2"/>
                </a:solidFill>
                <a:latin typeface="+mj-lt"/>
                <a:ea typeface="+mj-ea"/>
                <a:cs typeface="+mj-cs"/>
              </a:rPr>
              <a:t>3706 records of targeted Venues</a:t>
            </a:r>
          </a:p>
          <a:p>
            <a:r>
              <a:rPr lang="en-HK" altLang="zh-TW" sz="1400" cap="small" dirty="0" smtClean="0">
                <a:solidFill>
                  <a:schemeClr val="tx2"/>
                </a:solidFill>
                <a:latin typeface="+mj-lt"/>
                <a:ea typeface="+mj-ea"/>
                <a:cs typeface="+mj-cs"/>
              </a:rPr>
              <a:t>Column of ‘</a:t>
            </a:r>
            <a:r>
              <a:rPr lang="en-HK" altLang="zh-TW" sz="1400" cap="small" dirty="0" err="1" smtClean="0">
                <a:solidFill>
                  <a:schemeClr val="tx2"/>
                </a:solidFill>
                <a:latin typeface="+mj-lt"/>
                <a:ea typeface="+mj-ea"/>
                <a:cs typeface="+mj-cs"/>
              </a:rPr>
              <a:t>Target_Retaurant</a:t>
            </a:r>
            <a:r>
              <a:rPr lang="en-HK" altLang="zh-TW" sz="1400" cap="small" dirty="0" smtClean="0">
                <a:solidFill>
                  <a:schemeClr val="tx2"/>
                </a:solidFill>
                <a:latin typeface="+mj-lt"/>
                <a:ea typeface="+mj-ea"/>
                <a:cs typeface="+mj-cs"/>
              </a:rPr>
              <a:t>” created to indicate Asian restaurant (“YES”), Other restaurant (“No”), and Bar </a:t>
            </a:r>
          </a:p>
          <a:p>
            <a:r>
              <a:rPr lang="en-HK" altLang="zh-TW" sz="1400" cap="small" dirty="0" smtClean="0">
                <a:solidFill>
                  <a:schemeClr val="tx2"/>
                </a:solidFill>
                <a:latin typeface="+mj-lt"/>
                <a:ea typeface="+mj-ea"/>
                <a:cs typeface="+mj-cs"/>
              </a:rPr>
              <a:t>Venue Category, Venue ID and Category ID for further analysis</a:t>
            </a:r>
            <a:endParaRPr lang="zh-TW" altLang="en-US" sz="1400" cap="small" dirty="0" smtClean="0">
              <a:solidFill>
                <a:schemeClr val="tx2"/>
              </a:solidFill>
              <a:latin typeface="+mj-lt"/>
              <a:ea typeface="+mj-ea"/>
              <a:cs typeface="+mj-cs"/>
            </a:endParaRPr>
          </a:p>
        </p:txBody>
      </p:sp>
      <p:pic>
        <p:nvPicPr>
          <p:cNvPr id="19459" name="Picture 3"/>
          <p:cNvPicPr>
            <a:picLocks noChangeAspect="1" noChangeArrowheads="1"/>
          </p:cNvPicPr>
          <p:nvPr/>
        </p:nvPicPr>
        <p:blipFill>
          <a:blip r:embed="rId2" cstate="print"/>
          <a:srcRect/>
          <a:stretch>
            <a:fillRect/>
          </a:stretch>
        </p:blipFill>
        <p:spPr bwMode="auto">
          <a:xfrm>
            <a:off x="179512" y="1383618"/>
            <a:ext cx="8551311" cy="1924949"/>
          </a:xfrm>
          <a:prstGeom prst="rect">
            <a:avLst/>
          </a:prstGeom>
          <a:noFill/>
          <a:ln w="9525">
            <a:noFill/>
            <a:miter lim="800000"/>
            <a:headEnd/>
            <a:tailEnd/>
          </a:ln>
        </p:spPr>
      </p:pic>
      <p:sp>
        <p:nvSpPr>
          <p:cNvPr id="8" name="矩形 7"/>
          <p:cNvSpPr/>
          <p:nvPr/>
        </p:nvSpPr>
        <p:spPr>
          <a:xfrm>
            <a:off x="7668344" y="1419622"/>
            <a:ext cx="1008112" cy="18722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05978"/>
            <a:ext cx="8363272" cy="857250"/>
          </a:xfrm>
        </p:spPr>
        <p:txBody>
          <a:bodyPr>
            <a:noAutofit/>
          </a:bodyPr>
          <a:lstStyle/>
          <a:p>
            <a:r>
              <a:rPr lang="en-US" altLang="zh-TW" dirty="0" smtClean="0"/>
              <a:t>K-Mean Clustering</a:t>
            </a:r>
            <a:endParaRPr lang="zh-TW" altLang="en-US" dirty="0" smtClean="0"/>
          </a:p>
        </p:txBody>
      </p:sp>
      <p:sp>
        <p:nvSpPr>
          <p:cNvPr id="3" name="內容版面配置區 2"/>
          <p:cNvSpPr>
            <a:spLocks noGrp="1"/>
          </p:cNvSpPr>
          <p:nvPr>
            <p:ph sz="quarter" idx="1"/>
          </p:nvPr>
        </p:nvSpPr>
        <p:spPr>
          <a:xfrm>
            <a:off x="632792" y="3651870"/>
            <a:ext cx="7683624" cy="435492"/>
          </a:xfrm>
        </p:spPr>
        <p:txBody>
          <a:bodyPr>
            <a:noAutofit/>
          </a:bodyPr>
          <a:lstStyle/>
          <a:p>
            <a:r>
              <a:rPr lang="en-HK" altLang="zh-TW" sz="1400" cap="small" dirty="0" smtClean="0">
                <a:solidFill>
                  <a:schemeClr val="tx2"/>
                </a:solidFill>
                <a:latin typeface="+mj-lt"/>
                <a:ea typeface="+mj-ea"/>
                <a:cs typeface="+mj-cs"/>
              </a:rPr>
              <a:t>Group by “Neighbourhood” and calculate number of Bar, Asian restaurant and Other restaurant .</a:t>
            </a:r>
          </a:p>
          <a:p>
            <a:r>
              <a:rPr lang="en-HK" altLang="zh-TW" sz="1400" cap="small" dirty="0" smtClean="0">
                <a:solidFill>
                  <a:schemeClr val="tx2"/>
                </a:solidFill>
                <a:latin typeface="+mj-lt"/>
                <a:ea typeface="+mj-ea"/>
                <a:cs typeface="+mj-cs"/>
              </a:rPr>
              <a:t>Use K-Means Clustering to Categorize the areas (k = 4)</a:t>
            </a:r>
          </a:p>
          <a:p>
            <a:r>
              <a:rPr lang="en-HK" altLang="zh-TW" sz="1400" cap="small" dirty="0" smtClean="0">
                <a:solidFill>
                  <a:schemeClr val="tx2"/>
                </a:solidFill>
                <a:latin typeface="+mj-lt"/>
                <a:ea typeface="+mj-ea"/>
                <a:cs typeface="+mj-cs"/>
              </a:rPr>
              <a:t>Select cluster with best “Bar to restaurant Ratio” and “Asian to other restaurant Ratio”</a:t>
            </a:r>
          </a:p>
        </p:txBody>
      </p:sp>
      <p:pic>
        <p:nvPicPr>
          <p:cNvPr id="20483" name="Picture 3"/>
          <p:cNvPicPr>
            <a:picLocks noChangeAspect="1" noChangeArrowheads="1"/>
          </p:cNvPicPr>
          <p:nvPr/>
        </p:nvPicPr>
        <p:blipFill>
          <a:blip r:embed="rId2" cstate="print"/>
          <a:srcRect/>
          <a:stretch>
            <a:fillRect/>
          </a:stretch>
        </p:blipFill>
        <p:spPr bwMode="auto">
          <a:xfrm>
            <a:off x="251520" y="1329612"/>
            <a:ext cx="8424936" cy="2106234"/>
          </a:xfrm>
          <a:prstGeom prst="rect">
            <a:avLst/>
          </a:prstGeom>
          <a:noFill/>
          <a:ln w="9525">
            <a:noFill/>
            <a:miter lim="800000"/>
            <a:headEnd/>
            <a:tailEnd/>
          </a:ln>
        </p:spPr>
      </p:pic>
      <p:sp>
        <p:nvSpPr>
          <p:cNvPr id="7" name="矩形 6"/>
          <p:cNvSpPr/>
          <p:nvPr/>
        </p:nvSpPr>
        <p:spPr>
          <a:xfrm>
            <a:off x="7884368" y="1347614"/>
            <a:ext cx="792088" cy="20882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05978"/>
            <a:ext cx="8363272" cy="857250"/>
          </a:xfrm>
        </p:spPr>
        <p:txBody>
          <a:bodyPr>
            <a:noAutofit/>
          </a:bodyPr>
          <a:lstStyle/>
          <a:p>
            <a:r>
              <a:rPr lang="en-US" altLang="zh-TW" dirty="0" smtClean="0"/>
              <a:t>Scoring on selected areas (</a:t>
            </a:r>
            <a:r>
              <a:rPr lang="en-US" altLang="zh-TW" dirty="0" err="1" smtClean="0"/>
              <a:t>resut</a:t>
            </a:r>
            <a:r>
              <a:rPr lang="en-US" altLang="zh-TW" dirty="0" smtClean="0"/>
              <a:t>)</a:t>
            </a:r>
            <a:endParaRPr lang="zh-TW" altLang="en-US" dirty="0" smtClean="0"/>
          </a:p>
        </p:txBody>
      </p:sp>
      <p:sp>
        <p:nvSpPr>
          <p:cNvPr id="3" name="內容版面配置區 2"/>
          <p:cNvSpPr>
            <a:spLocks noGrp="1"/>
          </p:cNvSpPr>
          <p:nvPr>
            <p:ph sz="quarter" idx="1"/>
          </p:nvPr>
        </p:nvSpPr>
        <p:spPr>
          <a:xfrm>
            <a:off x="611560" y="3363838"/>
            <a:ext cx="7683624" cy="435492"/>
          </a:xfrm>
        </p:spPr>
        <p:txBody>
          <a:bodyPr>
            <a:noAutofit/>
          </a:bodyPr>
          <a:lstStyle/>
          <a:p>
            <a:r>
              <a:rPr lang="en-HK" altLang="zh-TW" sz="1400" cap="small" dirty="0" smtClean="0">
                <a:solidFill>
                  <a:schemeClr val="tx2"/>
                </a:solidFill>
                <a:latin typeface="+mj-lt"/>
                <a:ea typeface="+mj-ea"/>
                <a:cs typeface="+mj-cs"/>
              </a:rPr>
              <a:t>Search via </a:t>
            </a:r>
            <a:r>
              <a:rPr lang="en-HK" altLang="zh-TW" sz="1400" cap="small" dirty="0" err="1" smtClean="0">
                <a:solidFill>
                  <a:schemeClr val="tx2"/>
                </a:solidFill>
                <a:latin typeface="+mj-lt"/>
                <a:ea typeface="+mj-ea"/>
                <a:cs typeface="+mj-cs"/>
              </a:rPr>
              <a:t>FourSquare</a:t>
            </a:r>
            <a:r>
              <a:rPr lang="en-HK" altLang="zh-TW" sz="1400" cap="small" dirty="0" smtClean="0">
                <a:solidFill>
                  <a:schemeClr val="tx2"/>
                </a:solidFill>
                <a:latin typeface="+mj-lt"/>
                <a:ea typeface="+mj-ea"/>
                <a:cs typeface="+mj-cs"/>
              </a:rPr>
              <a:t> API and calculate the mean of “Rating” and “Price” of each selected area</a:t>
            </a:r>
          </a:p>
          <a:p>
            <a:r>
              <a:rPr lang="en-HK" altLang="zh-TW" sz="1400" cap="small" dirty="0" smtClean="0">
                <a:solidFill>
                  <a:schemeClr val="tx2"/>
                </a:solidFill>
                <a:latin typeface="+mj-lt"/>
                <a:ea typeface="+mj-ea"/>
                <a:cs typeface="+mj-cs"/>
              </a:rPr>
              <a:t>Normalized the mean of “Rating” and “Price”</a:t>
            </a:r>
          </a:p>
          <a:p>
            <a:r>
              <a:rPr lang="en-HK" altLang="zh-TW" sz="1400" cap="small" dirty="0" err="1" smtClean="0">
                <a:solidFill>
                  <a:schemeClr val="tx2"/>
                </a:solidFill>
                <a:latin typeface="+mj-lt"/>
                <a:ea typeface="+mj-ea"/>
                <a:cs typeface="+mj-cs"/>
              </a:rPr>
              <a:t>Norm_Rating</a:t>
            </a:r>
            <a:r>
              <a:rPr lang="en-HK" altLang="zh-TW" sz="1400" cap="small" dirty="0" smtClean="0">
                <a:solidFill>
                  <a:schemeClr val="tx2"/>
                </a:solidFill>
                <a:latin typeface="+mj-lt"/>
                <a:ea typeface="+mj-ea"/>
                <a:cs typeface="+mj-cs"/>
              </a:rPr>
              <a:t> + </a:t>
            </a:r>
            <a:r>
              <a:rPr lang="en-HK" altLang="zh-TW" sz="1400" cap="small" dirty="0" err="1" smtClean="0">
                <a:solidFill>
                  <a:schemeClr val="tx2"/>
                </a:solidFill>
                <a:latin typeface="+mj-lt"/>
                <a:ea typeface="+mj-ea"/>
                <a:cs typeface="+mj-cs"/>
              </a:rPr>
              <a:t>Norm_Price</a:t>
            </a:r>
            <a:r>
              <a:rPr lang="en-HK" altLang="zh-TW" sz="1400" cap="small" dirty="0" smtClean="0">
                <a:solidFill>
                  <a:schemeClr val="tx2"/>
                </a:solidFill>
                <a:latin typeface="+mj-lt"/>
                <a:ea typeface="+mj-ea"/>
                <a:cs typeface="+mj-cs"/>
              </a:rPr>
              <a:t> as scoring </a:t>
            </a:r>
          </a:p>
          <a:p>
            <a:r>
              <a:rPr lang="en-HK" altLang="zh-TW" sz="1400" cap="small" dirty="0" smtClean="0">
                <a:solidFill>
                  <a:schemeClr val="tx2"/>
                </a:solidFill>
                <a:latin typeface="+mj-lt"/>
                <a:ea typeface="+mj-ea"/>
                <a:cs typeface="+mj-cs"/>
              </a:rPr>
              <a:t>Result: Little Portugal, Trinity to be the most suitable area (i.e. proper bar and restaurant ratio, highest Rating and pricey index)</a:t>
            </a:r>
          </a:p>
          <a:p>
            <a:endParaRPr lang="en-HK" altLang="zh-TW" sz="1400" cap="small" dirty="0" smtClean="0">
              <a:solidFill>
                <a:schemeClr val="tx2"/>
              </a:solidFill>
              <a:latin typeface="+mj-lt"/>
              <a:ea typeface="+mj-ea"/>
              <a:cs typeface="+mj-cs"/>
            </a:endParaRPr>
          </a:p>
        </p:txBody>
      </p:sp>
      <p:pic>
        <p:nvPicPr>
          <p:cNvPr id="21506" name="Picture 2"/>
          <p:cNvPicPr>
            <a:picLocks noChangeAspect="1" noChangeArrowheads="1"/>
          </p:cNvPicPr>
          <p:nvPr/>
        </p:nvPicPr>
        <p:blipFill>
          <a:blip r:embed="rId2" cstate="print"/>
          <a:srcRect/>
          <a:stretch>
            <a:fillRect/>
          </a:stretch>
        </p:blipFill>
        <p:spPr bwMode="auto">
          <a:xfrm>
            <a:off x="174611" y="1347614"/>
            <a:ext cx="8512189" cy="1830561"/>
          </a:xfrm>
          <a:prstGeom prst="rect">
            <a:avLst/>
          </a:prstGeom>
          <a:noFill/>
          <a:ln w="9525">
            <a:noFill/>
            <a:miter lim="800000"/>
            <a:headEnd/>
            <a:tailEnd/>
          </a:ln>
        </p:spPr>
      </p:pic>
      <p:sp>
        <p:nvSpPr>
          <p:cNvPr id="6" name="矩形 5"/>
          <p:cNvSpPr/>
          <p:nvPr/>
        </p:nvSpPr>
        <p:spPr>
          <a:xfrm>
            <a:off x="539552" y="1851670"/>
            <a:ext cx="8136904"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壁窗">
  <a:themeElements>
    <a:clrScheme name="壁窗">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壁窗">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壁窗">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1477</TotalTime>
  <Words>576</Words>
  <Application>Microsoft Office PowerPoint</Application>
  <PresentationFormat>如螢幕大小 (16:9)</PresentationFormat>
  <Paragraphs>50</Paragraphs>
  <Slides>10</Slides>
  <Notes>0</Notes>
  <HiddenSlides>0</HiddenSlides>
  <MMClips>0</MMClips>
  <ScaleCrop>false</ScaleCrop>
  <HeadingPairs>
    <vt:vector size="4" baseType="variant">
      <vt:variant>
        <vt:lpstr>佈景主題</vt:lpstr>
      </vt:variant>
      <vt:variant>
        <vt:i4>1</vt:i4>
      </vt:variant>
      <vt:variant>
        <vt:lpstr>投影片標題</vt:lpstr>
      </vt:variant>
      <vt:variant>
        <vt:i4>10</vt:i4>
      </vt:variant>
    </vt:vector>
  </HeadingPairs>
  <TitlesOfParts>
    <vt:vector size="11" baseType="lpstr">
      <vt:lpstr>壁窗</vt:lpstr>
      <vt:lpstr>Distribution Network of Craft Beer for a Start-up </vt:lpstr>
      <vt:lpstr>Introduction</vt:lpstr>
      <vt:lpstr>Requirement from client</vt:lpstr>
      <vt:lpstr>Data acquisition and cleaning </vt:lpstr>
      <vt:lpstr>Areas around Toronto and its latitude and longitude</vt:lpstr>
      <vt:lpstr>Nearby Venues in Areas around Toronto</vt:lpstr>
      <vt:lpstr>Venue details of Restaurant and Bar</vt:lpstr>
      <vt:lpstr>K-Mean Clustering</vt:lpstr>
      <vt:lpstr>Scoring on selected areas (resut)</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Distribution Network of Craft Beer for a Start-up </dc:title>
  <dc:creator>Eden Cheng</dc:creator>
  <cp:lastModifiedBy>Eden Cheng</cp:lastModifiedBy>
  <cp:revision>24</cp:revision>
  <dcterms:created xsi:type="dcterms:W3CDTF">2019-07-29T16:03:39Z</dcterms:created>
  <dcterms:modified xsi:type="dcterms:W3CDTF">2019-07-30T16:55:36Z</dcterms:modified>
</cp:coreProperties>
</file>