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31A"/>
    <a:srgbClr val="BD351F"/>
    <a:srgbClr val="FBB034"/>
    <a:srgbClr val="174C8D"/>
    <a:srgbClr val="026CB6"/>
    <a:srgbClr val="D12027"/>
    <a:srgbClr val="F58612"/>
    <a:srgbClr val="FABC09"/>
    <a:srgbClr val="EB008B"/>
    <a:srgbClr val="8C1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9" autoAdjust="0"/>
    <p:restoredTop sz="94610" autoAdjust="0"/>
  </p:normalViewPr>
  <p:slideViewPr>
    <p:cSldViewPr showGuides="1">
      <p:cViewPr>
        <p:scale>
          <a:sx n="94" d="100"/>
          <a:sy n="94" d="100"/>
        </p:scale>
        <p:origin x="-1264" y="-80"/>
      </p:cViewPr>
      <p:guideLst>
        <p:guide orient="horz" pos="2160"/>
        <p:guide orient="horz" pos="709"/>
        <p:guide orient="horz" pos="482"/>
        <p:guide pos="2880"/>
        <p:guide pos="476"/>
        <p:guide pos="1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32" y="5495827"/>
            <a:ext cx="1270000" cy="12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2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084000"/>
          </a:xfrm>
          <a:prstGeom prst="rect">
            <a:avLst/>
          </a:prstGeom>
          <a:solidFill>
            <a:srgbClr val="174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29200" y="2456892"/>
            <a:ext cx="6285600" cy="784800"/>
          </a:xfrm>
        </p:spPr>
        <p:txBody>
          <a:bodyPr>
            <a:no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48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tandar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55650" y="1125538"/>
            <a:ext cx="4737600" cy="4320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749200" y="0"/>
            <a:ext cx="3420000" cy="6084000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4608000" y="0"/>
            <a:ext cx="4536000" cy="6084000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55650" y="1125538"/>
            <a:ext cx="3657600" cy="4320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84000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62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200" y="360000"/>
            <a:ext cx="7617600" cy="69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200" y="1108800"/>
            <a:ext cx="7617600" cy="45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0" y="6300000"/>
            <a:ext cx="108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100C-C9A3-453B-92C4-661ED68DA7CA}" type="datetimeFigureOut">
              <a:rPr lang="en-GB" smtClean="0"/>
              <a:t>04/10/2013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000" y="6480000"/>
            <a:ext cx="108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6300000"/>
            <a:ext cx="360000" cy="360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6FD9-C53E-456A-8BC0-D73F9474404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0" y="6138000"/>
            <a:ext cx="9144000" cy="720000"/>
          </a:xfrm>
          <a:prstGeom prst="rect">
            <a:avLst/>
          </a:prstGeom>
          <a:solidFill>
            <a:srgbClr val="FBB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79512" y="6325870"/>
            <a:ext cx="7314616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100" b="1" i="0" u="none" strike="noStrike" kern="1200" baseline="300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Disaster</a:t>
            </a:r>
            <a:r>
              <a:rPr lang="de-DE" sz="2100" b="1" i="0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Response</a:t>
            </a:r>
            <a:r>
              <a:rPr lang="de-DE" sz="21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100" b="1" i="0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Asia and the Pacific: </a:t>
            </a:r>
            <a:r>
              <a:rPr lang="en-US" sz="2100" b="0" i="0" u="none" strike="noStrike" kern="1200" baseline="30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Guide to International Tools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74296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3" r:id="rId4"/>
    <p:sldLayoutId id="2147483659" r:id="rId5"/>
    <p:sldLayoutId id="2147483660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rgbClr val="5F5F5F"/>
          </a:solidFill>
          <a:latin typeface="+mn-lt"/>
          <a:ea typeface="+mn-ea"/>
          <a:cs typeface="+mn-cs"/>
        </a:defRPr>
      </a:lvl1pPr>
      <a:lvl2pPr marL="496800" indent="-457200" algn="l" defTabSz="914400" rtl="0" eaLnBrk="1" latinLnBrk="0" hangingPunct="1">
        <a:spcBef>
          <a:spcPts val="480"/>
        </a:spcBef>
        <a:buFont typeface="+mj-lt"/>
        <a:buAutoNum type="arabicPeriod"/>
        <a:defRPr sz="2400" kern="1200">
          <a:solidFill>
            <a:srgbClr val="5F5F5F"/>
          </a:solidFill>
          <a:latin typeface="+mn-lt"/>
          <a:ea typeface="+mn-ea"/>
          <a:cs typeface="+mn-cs"/>
        </a:defRPr>
      </a:lvl2pPr>
      <a:lvl3pPr marL="496800" indent="-457200" algn="l" defTabSz="914400" rtl="0" eaLnBrk="1" latinLnBrk="0" hangingPunct="1">
        <a:spcBef>
          <a:spcPts val="480"/>
        </a:spcBef>
        <a:buFont typeface="+mj-lt"/>
        <a:buAutoNum type="arabicPeriod"/>
        <a:defRPr sz="2200" kern="1200">
          <a:solidFill>
            <a:srgbClr val="5F5F5F"/>
          </a:solidFill>
          <a:latin typeface="+mn-lt"/>
          <a:ea typeface="+mn-ea"/>
          <a:cs typeface="+mn-cs"/>
        </a:defRPr>
      </a:lvl3pPr>
      <a:lvl4pPr marL="727200" indent="-2304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4pPr>
      <a:lvl5pPr marL="727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deppt-cover-web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4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0" y="231031"/>
            <a:ext cx="861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D351F"/>
                </a:solidFill>
                <a:cs typeface="Arial"/>
              </a:rPr>
              <a:t>TOTAL NUMBER OF ENTRIES IN THE GUIDE</a:t>
            </a:r>
          </a:p>
        </p:txBody>
      </p:sp>
      <p:pic>
        <p:nvPicPr>
          <p:cNvPr id="3" name="Picture 2" descr="pie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4" y="1092200"/>
            <a:ext cx="9144000" cy="46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3134" y="1304764"/>
            <a:ext cx="5292165" cy="9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Binding agreements between States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Non-binding agreements between States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Voluntary guidelines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3134" y="2340023"/>
            <a:ext cx="5749366" cy="171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United Nations</a:t>
            </a:r>
          </a:p>
          <a:p>
            <a:pPr>
              <a:lnSpc>
                <a:spcPct val="110000"/>
              </a:lnSpc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Red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Cross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Red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Crescent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Movement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Regional intergovernmental organizations and forums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NGOs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Assisting governments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•  Private sector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134" y="4197328"/>
            <a:ext cx="5749366" cy="171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lang="nl-NL" sz="1600" dirty="0" err="1">
                <a:solidFill>
                  <a:srgbClr val="404040"/>
                </a:solidFill>
                <a:latin typeface="Arial"/>
                <a:cs typeface="Arial"/>
              </a:rPr>
              <a:t>Emergency</a:t>
            </a:r>
            <a:r>
              <a:rPr lang="nl-NL" sz="1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nl-NL" sz="1600" dirty="0" err="1">
                <a:solidFill>
                  <a:srgbClr val="404040"/>
                </a:solidFill>
                <a:latin typeface="Arial"/>
                <a:cs typeface="Arial"/>
              </a:rPr>
              <a:t>Relief</a:t>
            </a:r>
            <a:r>
              <a:rPr lang="nl-NL" sz="1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nl-NL" sz="1600" dirty="0" err="1">
                <a:solidFill>
                  <a:srgbClr val="404040"/>
                </a:solidFill>
                <a:latin typeface="Arial"/>
                <a:cs typeface="Arial"/>
              </a:rPr>
              <a:t>Coordinator</a:t>
            </a:r>
            <a:endParaRPr lang="nl-NL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404040"/>
                </a:solidFill>
                <a:latin typeface="Arial"/>
                <a:cs typeface="Arial"/>
              </a:rPr>
              <a:t>•  Inter-Agency Standing Committee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404040"/>
                </a:solidFill>
                <a:latin typeface="Arial"/>
                <a:cs typeface="Arial"/>
              </a:rPr>
              <a:t>•  UN Resident </a:t>
            </a:r>
            <a:r>
              <a:rPr lang="nl-NL" sz="1600" dirty="0" err="1">
                <a:solidFill>
                  <a:srgbClr val="404040"/>
                </a:solidFill>
                <a:latin typeface="Arial"/>
                <a:cs typeface="Arial"/>
              </a:rPr>
              <a:t>Coordinator</a:t>
            </a:r>
            <a:r>
              <a:rPr lang="nl-NL" sz="1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nl-NL" sz="1600" dirty="0" err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lang="nl-NL" sz="1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nl-NL" sz="1600" dirty="0" err="1">
                <a:solidFill>
                  <a:srgbClr val="404040"/>
                </a:solidFill>
                <a:latin typeface="Arial"/>
                <a:cs typeface="Arial"/>
              </a:rPr>
              <a:t>Humanitarian</a:t>
            </a:r>
            <a:r>
              <a:rPr lang="nl-NL" sz="1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nl-NL" sz="1600" dirty="0" err="1">
                <a:solidFill>
                  <a:srgbClr val="404040"/>
                </a:solidFill>
                <a:latin typeface="Arial"/>
                <a:cs typeface="Arial"/>
              </a:rPr>
              <a:t>Coordinator</a:t>
            </a:r>
            <a:endParaRPr lang="nl-NL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404040"/>
                </a:solidFill>
                <a:latin typeface="Arial"/>
                <a:cs typeface="Arial"/>
              </a:rPr>
              <a:t>•  Humanitarian Country Teams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404040"/>
                </a:solidFill>
                <a:latin typeface="Arial"/>
                <a:cs typeface="Arial"/>
              </a:rPr>
              <a:t>•  Clusters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404040"/>
                </a:solidFill>
                <a:latin typeface="Arial"/>
                <a:cs typeface="Arial"/>
              </a:rPr>
              <a:t>•  OCHA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570" y="1304764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REGULATION OF ACTION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570" y="2340023"/>
            <a:ext cx="2017058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DIVERSITY OF ACTORS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70" y="4197328"/>
            <a:ext cx="2599764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b="1" dirty="0" smtClean="0">
                <a:solidFill>
                  <a:srgbClr val="174C8D"/>
                </a:solidFill>
                <a:latin typeface="Arial"/>
                <a:cs typeface="Arial"/>
              </a:rPr>
              <a:t>COORDINATION MECHANISMS</a:t>
            </a:r>
            <a:endParaRPr lang="nl-NL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950" y="231031"/>
            <a:ext cx="879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D351F"/>
                </a:solidFill>
                <a:cs typeface="Arial"/>
              </a:rPr>
              <a:t>PART 1: </a:t>
            </a:r>
            <a:endParaRPr lang="en-US" sz="2400" b="1" dirty="0" smtClean="0">
              <a:solidFill>
                <a:srgbClr val="BD351F"/>
              </a:solidFill>
              <a:cs typeface="Arial"/>
            </a:endParaRPr>
          </a:p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INTERNATIONAL </a:t>
            </a:r>
            <a:r>
              <a:rPr lang="en-US" sz="2400" b="1" dirty="0">
                <a:solidFill>
                  <a:srgbClr val="BD351F"/>
                </a:solidFill>
                <a:cs typeface="Arial"/>
              </a:rPr>
              <a:t>HUMANITARIAN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303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1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8312728" cy="58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3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0" y="231031"/>
            <a:ext cx="87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D351F"/>
                </a:solidFill>
                <a:cs typeface="Arial"/>
              </a:rPr>
              <a:t>PART </a:t>
            </a:r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2: </a:t>
            </a:r>
            <a:r>
              <a:rPr lang="hr-HR" sz="2400" b="1" dirty="0" smtClean="0">
                <a:solidFill>
                  <a:srgbClr val="BD351F"/>
                </a:solidFill>
                <a:cs typeface="Arial"/>
              </a:rPr>
              <a:t>DISASTER </a:t>
            </a:r>
            <a:r>
              <a:rPr lang="hr-HR" sz="2400" b="1" dirty="0">
                <a:solidFill>
                  <a:srgbClr val="BD351F"/>
                </a:solidFill>
                <a:cs typeface="Arial"/>
              </a:rPr>
              <a:t>RESPONSE</a:t>
            </a:r>
            <a:endParaRPr lang="en-US" sz="2400" b="1" dirty="0">
              <a:solidFill>
                <a:srgbClr val="BD351F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5047" y="1016732"/>
            <a:ext cx="4596653" cy="9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Bilateral  teams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Intergovernmental teams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Teams of the RCRC movement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5047" y="2125688"/>
            <a:ext cx="4365065" cy="9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Relief assets and stockpiles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Technical networks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Standby and surge rosters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5047" y="3277816"/>
            <a:ext cx="4215653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“Fast money” mechanisms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Strategic and fundraising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5047" y="4321932"/>
            <a:ext cx="4990353" cy="144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1600" dirty="0">
                <a:latin typeface="Arial"/>
                <a:cs typeface="Arial"/>
              </a:rPr>
              <a:t>•  Information management services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Reporting tools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Arial"/>
                <a:cs typeface="Arial"/>
              </a:rPr>
              <a:t>•  </a:t>
            </a:r>
            <a:r>
              <a:rPr lang="nl-NL" sz="1600" dirty="0" err="1">
                <a:latin typeface="Arial"/>
                <a:cs typeface="Arial"/>
              </a:rPr>
              <a:t>Humanitarian</a:t>
            </a:r>
            <a:r>
              <a:rPr lang="nl-NL" sz="1600" dirty="0">
                <a:latin typeface="Arial"/>
                <a:cs typeface="Arial"/>
              </a:rPr>
              <a:t> websites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Satellite imagery and mapping services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Assessment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9971" y="1016732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TECHNICAL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TEAMS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971" y="2140167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TECHNICAL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SERVICES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971" y="3277816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FINANCIAL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RESOURCES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971" y="4321932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INFORMATION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MANAGEMENT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57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837"/>
            <a:ext cx="9144000" cy="46154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950" y="231031"/>
            <a:ext cx="879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D351F"/>
                </a:solidFill>
                <a:cs typeface="Arial"/>
              </a:rPr>
              <a:t>TIMELINE OF DISASTER RESPONSE TOOLS </a:t>
            </a:r>
            <a:endParaRPr lang="en-US" sz="2400" b="1" dirty="0" smtClean="0">
              <a:solidFill>
                <a:srgbClr val="BD351F"/>
              </a:solidFill>
              <a:cs typeface="Arial"/>
            </a:endParaRPr>
          </a:p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AND </a:t>
            </a:r>
            <a:r>
              <a:rPr lang="en-US" sz="2400" b="1" dirty="0">
                <a:solidFill>
                  <a:srgbClr val="BD351F"/>
                </a:solidFill>
                <a:cs typeface="Arial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29062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76444"/>
            <a:ext cx="37804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BD351F"/>
                </a:solidFill>
                <a:cs typeface="Arial"/>
              </a:rPr>
              <a:t>AVAILABLE TOOLS AND </a:t>
            </a:r>
            <a:endParaRPr lang="en-US" sz="2400" b="1" dirty="0" smtClean="0">
              <a:solidFill>
                <a:srgbClr val="BD351F"/>
              </a:solidFill>
              <a:cs typeface="Arial"/>
            </a:endParaRPr>
          </a:p>
          <a:p>
            <a:pPr algn="r"/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SERVICES BY </a:t>
            </a:r>
            <a:r>
              <a:rPr lang="en-US" sz="2400" b="1" dirty="0">
                <a:solidFill>
                  <a:srgbClr val="BD351F"/>
                </a:solidFill>
                <a:cs typeface="Arial"/>
              </a:rPr>
              <a:t>SCALE </a:t>
            </a:r>
            <a:endParaRPr lang="en-US" sz="2400" b="1" dirty="0" smtClean="0">
              <a:solidFill>
                <a:srgbClr val="BD351F"/>
              </a:solidFill>
              <a:cs typeface="Arial"/>
            </a:endParaRPr>
          </a:p>
          <a:p>
            <a:pPr algn="r"/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OF </a:t>
            </a:r>
            <a:r>
              <a:rPr lang="en-US" sz="2400" b="1" dirty="0">
                <a:solidFill>
                  <a:srgbClr val="BD351F"/>
                </a:solidFill>
                <a:cs typeface="Arial"/>
              </a:rPr>
              <a:t>DISASTER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5625244"/>
            <a:ext cx="2819967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n-US" baseline="30000" dirty="0"/>
              <a:t>(as requested by affected Government</a:t>
            </a:r>
            <a:r>
              <a:rPr lang="en-US" baseline="30000" dirty="0" smtClean="0"/>
              <a:t>)</a:t>
            </a:r>
            <a:endParaRPr lang="en-US" baseline="30000" dirty="0"/>
          </a:p>
        </p:txBody>
      </p:sp>
      <p:pic>
        <p:nvPicPr>
          <p:cNvPr id="10" name="Picture 9" descr="Scal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-27384"/>
            <a:ext cx="440085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5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6989" y="1067274"/>
            <a:ext cx="2764118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International training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Bilateral </a:t>
            </a:r>
            <a:r>
              <a:rPr lang="en-US" sz="1600" dirty="0" smtClean="0">
                <a:latin typeface="Arial"/>
                <a:cs typeface="Arial"/>
              </a:rPr>
              <a:t>training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6989" y="2145280"/>
            <a:ext cx="5295899" cy="117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sk-SK" sz="1600" dirty="0">
                <a:latin typeface="Arial"/>
                <a:cs typeface="Arial"/>
              </a:rPr>
              <a:t>•  Legal preparedness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Integrated preparedness packages/missions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Support for national incident management systems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6989" y="3474731"/>
            <a:ext cx="3526118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International organization-led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Regional organization-</a:t>
            </a:r>
            <a:r>
              <a:rPr lang="en-US" sz="1600" dirty="0" smtClean="0">
                <a:latin typeface="Arial"/>
                <a:cs typeface="Arial"/>
              </a:rPr>
              <a:t>led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6989" y="4638215"/>
            <a:ext cx="2525059" cy="117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Weather forecasting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Arial"/>
                <a:cs typeface="Arial"/>
              </a:rPr>
              <a:t>•  </a:t>
            </a:r>
            <a:r>
              <a:rPr lang="nl-NL" sz="1600" dirty="0" err="1">
                <a:latin typeface="Arial"/>
                <a:cs typeface="Arial"/>
              </a:rPr>
              <a:t>Flood</a:t>
            </a:r>
            <a:r>
              <a:rPr lang="nl-NL" sz="1600" dirty="0">
                <a:latin typeface="Arial"/>
                <a:cs typeface="Arial"/>
              </a:rPr>
              <a:t> </a:t>
            </a:r>
            <a:r>
              <a:rPr lang="nl-NL" sz="1600" dirty="0" err="1">
                <a:latin typeface="Arial"/>
                <a:cs typeface="Arial"/>
              </a:rPr>
              <a:t>warning</a:t>
            </a:r>
            <a:endParaRPr lang="nl-NL" sz="16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pl-PL" sz="1600" dirty="0">
                <a:latin typeface="Arial"/>
                <a:cs typeface="Arial"/>
              </a:rPr>
              <a:t>•  Tsunami </a:t>
            </a:r>
            <a:r>
              <a:rPr lang="pl-PL" sz="1600" dirty="0" err="1">
                <a:latin typeface="Arial"/>
                <a:cs typeface="Arial"/>
              </a:rPr>
              <a:t>warning</a:t>
            </a:r>
            <a:endParaRPr lang="pl-PL" sz="16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/>
                <a:cs typeface="Arial"/>
              </a:rPr>
              <a:t>•  Multi-hazard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021456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TECHNICAL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TEAMS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159587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READINESS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PLANNING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474731"/>
            <a:ext cx="252505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SIMULATION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EXERCISE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638215"/>
            <a:ext cx="3446929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EARLY WARNING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174C8D"/>
                </a:solidFill>
                <a:latin typeface="Arial"/>
                <a:cs typeface="Arial"/>
              </a:rPr>
              <a:t>SYSTEMS</a:t>
            </a:r>
            <a:endParaRPr lang="en-US" sz="2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950" y="231031"/>
            <a:ext cx="87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solidFill>
                  <a:srgbClr val="BD351F"/>
                </a:solidFill>
                <a:cs typeface="Arial"/>
              </a:rPr>
              <a:t>PART 3: DISASTER RESPONSE PREPAREDNESS</a:t>
            </a:r>
          </a:p>
        </p:txBody>
      </p:sp>
    </p:spTree>
    <p:extLst>
      <p:ext uri="{BB962C8B-B14F-4D97-AF65-F5344CB8AC3E}">
        <p14:creationId xmlns:p14="http://schemas.microsoft.com/office/powerpoint/2010/main" val="380472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0" y="231031"/>
            <a:ext cx="87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D351F"/>
                </a:solidFill>
                <a:cs typeface="Arial"/>
              </a:rPr>
              <a:t>TOOLS IN GUIDE BY ORGANIZATIONAL SOURCE</a:t>
            </a:r>
          </a:p>
        </p:txBody>
      </p:sp>
      <p:pic>
        <p:nvPicPr>
          <p:cNvPr id="3" name="Picture 2" descr="chart-org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7" y="836712"/>
            <a:ext cx="7298181" cy="49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6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0" y="231031"/>
            <a:ext cx="879754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A141F"/>
                </a:solidFill>
                <a:cs typeface="Arial"/>
              </a:rPr>
              <a:t>TOOLS DIRECTLY AVAILABLE TO GOVERNMENTS </a:t>
            </a:r>
          </a:p>
          <a:p>
            <a:r>
              <a:rPr lang="en-US" sz="2400" b="1" dirty="0" smtClean="0">
                <a:solidFill>
                  <a:srgbClr val="9A141F"/>
                </a:solidFill>
                <a:cs typeface="Arial"/>
              </a:rPr>
              <a:t>VS. THROUGH OTHER HUMANITARIAN ENTITIES</a:t>
            </a:r>
          </a:p>
          <a:p>
            <a:endParaRPr lang="en-US" sz="2400" b="1" dirty="0">
              <a:solidFill>
                <a:srgbClr val="9A141F"/>
              </a:solidFill>
              <a:cs typeface="Arial"/>
            </a:endParaRPr>
          </a:p>
        </p:txBody>
      </p:sp>
      <p:pic>
        <p:nvPicPr>
          <p:cNvPr id="3" name="Picture 2" descr="chart-org1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9144000" cy="45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5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halogo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2558988"/>
            <a:ext cx="3149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7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837" y="1268760"/>
            <a:ext cx="79636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74C8D"/>
                </a:solidFill>
                <a:latin typeface="Arial"/>
                <a:cs typeface="Arial"/>
              </a:rPr>
              <a:t>A guide of international tools and </a:t>
            </a:r>
          </a:p>
          <a:p>
            <a:r>
              <a:rPr lang="en-US" sz="3200" dirty="0">
                <a:solidFill>
                  <a:srgbClr val="174C8D"/>
                </a:solidFill>
                <a:latin typeface="Arial"/>
                <a:cs typeface="Arial"/>
              </a:rPr>
              <a:t>services available for disaster response </a:t>
            </a:r>
          </a:p>
          <a:p>
            <a:r>
              <a:rPr lang="en-US" sz="3200" dirty="0">
                <a:solidFill>
                  <a:srgbClr val="174C8D"/>
                </a:solidFill>
                <a:latin typeface="Arial"/>
                <a:cs typeface="Arial"/>
              </a:rPr>
              <a:t>and preparedness.</a:t>
            </a:r>
          </a:p>
          <a:p>
            <a:endParaRPr lang="en-US" sz="3200" b="1" dirty="0">
              <a:solidFill>
                <a:srgbClr val="174C8D"/>
              </a:solidFill>
              <a:latin typeface="Arial"/>
              <a:cs typeface="Arial"/>
            </a:endParaRPr>
          </a:p>
          <a:p>
            <a:r>
              <a:rPr lang="en-US" sz="3200" dirty="0">
                <a:solidFill>
                  <a:srgbClr val="174C8D"/>
                </a:solidFill>
                <a:latin typeface="Arial"/>
                <a:cs typeface="Arial"/>
              </a:rPr>
              <a:t>To help UN Member States and their </a:t>
            </a:r>
          </a:p>
          <a:p>
            <a:r>
              <a:rPr lang="en-US" sz="3200" dirty="0">
                <a:solidFill>
                  <a:srgbClr val="174C8D"/>
                </a:solidFill>
                <a:latin typeface="Arial"/>
                <a:cs typeface="Arial"/>
              </a:rPr>
              <a:t>partners to understand the interaction </a:t>
            </a:r>
          </a:p>
          <a:p>
            <a:r>
              <a:rPr lang="en-US" sz="3200" dirty="0">
                <a:solidFill>
                  <a:srgbClr val="174C8D"/>
                </a:solidFill>
                <a:latin typeface="Arial"/>
                <a:cs typeface="Arial"/>
              </a:rPr>
              <a:t>between national, regional, and </a:t>
            </a:r>
          </a:p>
          <a:p>
            <a:r>
              <a:rPr lang="en-US" sz="3200" dirty="0">
                <a:solidFill>
                  <a:srgbClr val="174C8D"/>
                </a:solidFill>
                <a:latin typeface="Arial"/>
                <a:cs typeface="Arial"/>
              </a:rPr>
              <a:t>international response tools.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950" y="231031"/>
            <a:ext cx="652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351F"/>
                </a:solidFill>
                <a:latin typeface="Arial"/>
                <a:cs typeface="Arial"/>
              </a:rPr>
              <a:t>WHAT IS IT AND WHY WAS IT PRODUCED?</a:t>
            </a:r>
            <a:endParaRPr lang="en-US" sz="2400" b="1" dirty="0">
              <a:solidFill>
                <a:srgbClr val="BD351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54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log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96652"/>
            <a:ext cx="75438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090" y="4722239"/>
            <a:ext cx="23607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2400" dirty="0" err="1" smtClean="0">
                <a:solidFill>
                  <a:srgbClr val="174C8D"/>
                </a:solidFill>
                <a:latin typeface="Arial"/>
                <a:cs typeface="Arial"/>
              </a:rPr>
              <a:t>Desk</a:t>
            </a:r>
            <a:r>
              <a:rPr lang="pl-PL" sz="2400" dirty="0" smtClean="0">
                <a:solidFill>
                  <a:srgbClr val="174C8D"/>
                </a:solidFill>
                <a:latin typeface="Arial"/>
                <a:cs typeface="Arial"/>
              </a:rPr>
              <a:t> </a:t>
            </a:r>
            <a:r>
              <a:rPr lang="pl-PL" sz="2400" dirty="0" err="1">
                <a:solidFill>
                  <a:srgbClr val="174C8D"/>
                </a:solidFill>
                <a:latin typeface="Arial"/>
                <a:cs typeface="Arial"/>
              </a:rPr>
              <a:t>R</a:t>
            </a:r>
            <a:r>
              <a:rPr lang="pl-PL" sz="2400" dirty="0" err="1" smtClean="0">
                <a:solidFill>
                  <a:srgbClr val="174C8D"/>
                </a:solidFill>
                <a:latin typeface="Arial"/>
                <a:cs typeface="Arial"/>
              </a:rPr>
              <a:t>eview</a:t>
            </a:r>
            <a:endParaRPr lang="pl-PL" sz="2400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7650" y="4722239"/>
            <a:ext cx="261470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174C8D"/>
                </a:solidFill>
                <a:latin typeface="Arial"/>
                <a:cs typeface="Arial"/>
              </a:rPr>
              <a:t>Field </a:t>
            </a:r>
            <a:r>
              <a:rPr lang="en-US" sz="2400" dirty="0" smtClean="0">
                <a:solidFill>
                  <a:srgbClr val="174C8D"/>
                </a:solidFill>
                <a:latin typeface="Arial"/>
                <a:cs typeface="Arial"/>
              </a:rPr>
              <a:t>Testing</a:t>
            </a:r>
            <a:endParaRPr lang="en-US" sz="2400" dirty="0">
              <a:solidFill>
                <a:srgbClr val="174C8D"/>
              </a:solidFill>
              <a:latin typeface="Arial"/>
              <a:cs typeface="Arial"/>
            </a:endParaRPr>
          </a:p>
          <a:p>
            <a:pPr algn="ctr"/>
            <a:r>
              <a:rPr lang="en-US" sz="2400" dirty="0">
                <a:solidFill>
                  <a:srgbClr val="174C8D"/>
                </a:solidFill>
                <a:latin typeface="Arial"/>
                <a:cs typeface="Arial"/>
              </a:rPr>
              <a:t>/ </a:t>
            </a:r>
            <a:r>
              <a:rPr lang="en-US" sz="2400" dirty="0" smtClean="0">
                <a:solidFill>
                  <a:srgbClr val="174C8D"/>
                </a:solidFill>
                <a:latin typeface="Arial"/>
                <a:cs typeface="Arial"/>
              </a:rPr>
              <a:t>Workshop</a:t>
            </a:r>
            <a:endParaRPr lang="en-US" sz="2400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2220" y="4722239"/>
            <a:ext cx="197523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174C8D"/>
                </a:solidFill>
                <a:latin typeface="Arial"/>
                <a:cs typeface="Arial"/>
              </a:rPr>
              <a:t>Finalization </a:t>
            </a:r>
          </a:p>
          <a:p>
            <a:pPr algn="ctr"/>
            <a:r>
              <a:rPr lang="en-US" sz="2400" dirty="0">
                <a:solidFill>
                  <a:srgbClr val="174C8D"/>
                </a:solidFill>
                <a:latin typeface="Arial"/>
                <a:cs typeface="Arial"/>
              </a:rPr>
              <a:t>of Guide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950" y="231031"/>
            <a:ext cx="652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D351F"/>
                </a:solidFill>
                <a:cs typeface="Arial"/>
              </a:rPr>
              <a:t>TIMELINE OF ACTIVITIES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266429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2000" dirty="0" smtClean="0">
                <a:solidFill>
                  <a:srgbClr val="174C8D"/>
                </a:solidFill>
                <a:latin typeface="Arial"/>
                <a:cs typeface="Arial"/>
              </a:rPr>
              <a:t>August - </a:t>
            </a:r>
            <a:r>
              <a:rPr lang="pl-PL" sz="2000" dirty="0" err="1" smtClean="0">
                <a:solidFill>
                  <a:srgbClr val="174C8D"/>
                </a:solidFill>
                <a:latin typeface="Arial"/>
                <a:cs typeface="Arial"/>
              </a:rPr>
              <a:t>October</a:t>
            </a:r>
            <a:endParaRPr lang="pl-PL" sz="2000" dirty="0" smtClean="0">
              <a:solidFill>
                <a:srgbClr val="174C8D"/>
              </a:solidFill>
              <a:latin typeface="Arial"/>
              <a:cs typeface="Arial"/>
            </a:endParaRPr>
          </a:p>
          <a:p>
            <a:pPr algn="ctr"/>
            <a:r>
              <a:rPr lang="pl-PL" sz="4400" dirty="0" smtClean="0">
                <a:solidFill>
                  <a:srgbClr val="BD351F"/>
                </a:solidFill>
                <a:latin typeface="Arial"/>
                <a:cs typeface="Arial"/>
              </a:rPr>
              <a:t>2012</a:t>
            </a:r>
            <a:endParaRPr lang="pl-PL" sz="4400" dirty="0">
              <a:solidFill>
                <a:srgbClr val="BD351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1052736"/>
            <a:ext cx="327636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2000" dirty="0" err="1" smtClean="0">
                <a:solidFill>
                  <a:srgbClr val="174C8D"/>
                </a:solidFill>
                <a:latin typeface="Arial"/>
                <a:cs typeface="Arial"/>
              </a:rPr>
              <a:t>October</a:t>
            </a:r>
            <a:r>
              <a:rPr lang="pl-PL" sz="2000" dirty="0" smtClean="0">
                <a:solidFill>
                  <a:srgbClr val="174C8D"/>
                </a:solidFill>
                <a:latin typeface="Arial"/>
                <a:cs typeface="Arial"/>
              </a:rPr>
              <a:t> - </a:t>
            </a:r>
            <a:r>
              <a:rPr lang="pl-PL" sz="2000" dirty="0" err="1" smtClean="0">
                <a:solidFill>
                  <a:srgbClr val="174C8D"/>
                </a:solidFill>
                <a:latin typeface="Arial"/>
                <a:cs typeface="Arial"/>
              </a:rPr>
              <a:t>November</a:t>
            </a:r>
            <a:endParaRPr lang="pl-PL" sz="2000" dirty="0" smtClean="0">
              <a:solidFill>
                <a:srgbClr val="174C8D"/>
              </a:solidFill>
              <a:latin typeface="Arial"/>
              <a:cs typeface="Arial"/>
            </a:endParaRPr>
          </a:p>
          <a:p>
            <a:pPr algn="ctr"/>
            <a:r>
              <a:rPr lang="pl-PL" sz="4400" dirty="0" smtClean="0">
                <a:solidFill>
                  <a:srgbClr val="BD351F"/>
                </a:solidFill>
                <a:latin typeface="Arial"/>
                <a:cs typeface="Arial"/>
              </a:rPr>
              <a:t>2012</a:t>
            </a:r>
            <a:endParaRPr lang="pl-PL" sz="4400" dirty="0">
              <a:solidFill>
                <a:srgbClr val="BD351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1052736"/>
            <a:ext cx="30603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2000" dirty="0" err="1" smtClean="0">
                <a:solidFill>
                  <a:srgbClr val="174C8D"/>
                </a:solidFill>
                <a:latin typeface="Arial"/>
                <a:cs typeface="Arial"/>
              </a:rPr>
              <a:t>November</a:t>
            </a:r>
            <a:r>
              <a:rPr lang="pl-PL" sz="2000" dirty="0" smtClean="0">
                <a:solidFill>
                  <a:srgbClr val="174C8D"/>
                </a:solidFill>
                <a:latin typeface="Arial"/>
                <a:cs typeface="Arial"/>
              </a:rPr>
              <a:t> - March</a:t>
            </a:r>
          </a:p>
          <a:p>
            <a:pPr algn="ctr"/>
            <a:r>
              <a:rPr lang="pl-PL" sz="4400" dirty="0" smtClean="0">
                <a:solidFill>
                  <a:srgbClr val="BD351F"/>
                </a:solidFill>
                <a:latin typeface="Arial"/>
                <a:cs typeface="Arial"/>
              </a:rPr>
              <a:t>2013</a:t>
            </a:r>
            <a:endParaRPr lang="pl-PL" sz="4400" dirty="0">
              <a:solidFill>
                <a:srgbClr val="BD351F"/>
              </a:solidFill>
              <a:latin typeface="Arial"/>
              <a:cs typeface="Arial"/>
            </a:endParaRPr>
          </a:p>
        </p:txBody>
      </p:sp>
      <p:pic>
        <p:nvPicPr>
          <p:cNvPr id="9" name="Picture 8" descr="doc-icon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46831"/>
            <a:ext cx="1332148" cy="1548480"/>
          </a:xfrm>
          <a:prstGeom prst="rect">
            <a:avLst/>
          </a:prstGeom>
        </p:spPr>
      </p:pic>
      <p:pic>
        <p:nvPicPr>
          <p:cNvPr id="10" name="Picture 9" descr="Cogs-icon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80" y="2846831"/>
            <a:ext cx="1752600" cy="1574800"/>
          </a:xfrm>
          <a:prstGeom prst="rect">
            <a:avLst/>
          </a:prstGeom>
        </p:spPr>
      </p:pic>
      <p:pic>
        <p:nvPicPr>
          <p:cNvPr id="11" name="Picture 10" descr="Cover-ic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16" y="2666811"/>
            <a:ext cx="1947416" cy="194741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735796" y="1580307"/>
            <a:ext cx="373190" cy="349015"/>
          </a:xfrm>
          <a:prstGeom prst="rightArrow">
            <a:avLst/>
          </a:prstGeom>
          <a:solidFill>
            <a:srgbClr val="174C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904148" y="1580307"/>
            <a:ext cx="373190" cy="349015"/>
          </a:xfrm>
          <a:prstGeom prst="rightArrow">
            <a:avLst/>
          </a:prstGeom>
          <a:solidFill>
            <a:srgbClr val="174C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ope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6" y="116632"/>
            <a:ext cx="5922818" cy="5865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950" y="231031"/>
            <a:ext cx="86175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351F"/>
                </a:solidFill>
                <a:cs typeface="Arial"/>
              </a:rPr>
              <a:t>SCOPE OF THE GUIDE: </a:t>
            </a:r>
            <a:endParaRPr lang="en-US" sz="2400" dirty="0" smtClean="0">
              <a:solidFill>
                <a:srgbClr val="BD351F"/>
              </a:solidFill>
              <a:cs typeface="Arial"/>
            </a:endParaRPr>
          </a:p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RESPONSE </a:t>
            </a:r>
            <a:r>
              <a:rPr lang="en-US" sz="2400" b="1" dirty="0">
                <a:solidFill>
                  <a:srgbClr val="BD351F"/>
                </a:solidFill>
                <a:cs typeface="Arial"/>
              </a:rPr>
              <a:t>&amp; </a:t>
            </a:r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RESPONSE </a:t>
            </a:r>
          </a:p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PREPAREDNESS</a:t>
            </a:r>
            <a:endParaRPr lang="en-US" sz="2400" b="1" dirty="0">
              <a:solidFill>
                <a:srgbClr val="BD351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34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980728"/>
            <a:ext cx="7776864" cy="864096"/>
            <a:chOff x="683568" y="1916832"/>
            <a:chExt cx="7776864" cy="864096"/>
          </a:xfrm>
        </p:grpSpPr>
        <p:sp>
          <p:nvSpPr>
            <p:cNvPr id="3" name="Rectangle 2"/>
            <p:cNvSpPr/>
            <p:nvPr/>
          </p:nvSpPr>
          <p:spPr>
            <a:xfrm>
              <a:off x="1223628" y="1916832"/>
              <a:ext cx="6768752" cy="864096"/>
            </a:xfrm>
            <a:prstGeom prst="rect">
              <a:avLst/>
            </a:prstGeom>
            <a:solidFill>
              <a:srgbClr val="174C8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2252288"/>
              <a:ext cx="7776864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baseline="30000" dirty="0">
                  <a:solidFill>
                    <a:schemeClr val="bg1"/>
                  </a:solidFill>
                </a:rPr>
                <a:t>International humanitarian </a:t>
              </a:r>
              <a:r>
                <a:rPr lang="en-US" sz="3200" b="1" baseline="30000" dirty="0" smtClean="0">
                  <a:solidFill>
                    <a:schemeClr val="bg1"/>
                  </a:solidFill>
                </a:rPr>
                <a:t>architecture</a:t>
              </a:r>
              <a:endParaRPr lang="en-US" sz="3200" b="1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540" y="2780928"/>
            <a:ext cx="8316924" cy="864096"/>
            <a:chOff x="431540" y="3320988"/>
            <a:chExt cx="8316924" cy="864096"/>
          </a:xfrm>
        </p:grpSpPr>
        <p:sp>
          <p:nvSpPr>
            <p:cNvPr id="6" name="Rectangle 5"/>
            <p:cNvSpPr/>
            <p:nvPr/>
          </p:nvSpPr>
          <p:spPr>
            <a:xfrm>
              <a:off x="1223628" y="3320988"/>
              <a:ext cx="6768752" cy="864096"/>
            </a:xfrm>
            <a:prstGeom prst="rect">
              <a:avLst/>
            </a:prstGeom>
            <a:solidFill>
              <a:srgbClr val="174C8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1540" y="3656444"/>
              <a:ext cx="8316924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baseline="30000" dirty="0">
                  <a:solidFill>
                    <a:srgbClr val="FFFFFF"/>
                  </a:solidFill>
                </a:rPr>
                <a:t>Tools and services for disaster response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1540" y="4545124"/>
            <a:ext cx="8316924" cy="864096"/>
            <a:chOff x="431540" y="4437112"/>
            <a:chExt cx="8316924" cy="864096"/>
          </a:xfrm>
        </p:grpSpPr>
        <p:sp>
          <p:nvSpPr>
            <p:cNvPr id="9" name="Rectangle 8"/>
            <p:cNvSpPr/>
            <p:nvPr/>
          </p:nvSpPr>
          <p:spPr>
            <a:xfrm>
              <a:off x="1223628" y="4437112"/>
              <a:ext cx="6768752" cy="864096"/>
            </a:xfrm>
            <a:prstGeom prst="rect">
              <a:avLst/>
            </a:prstGeom>
            <a:solidFill>
              <a:srgbClr val="174C8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540" y="4736564"/>
              <a:ext cx="8316924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baseline="30000" dirty="0">
                  <a:solidFill>
                    <a:srgbClr val="FFFFFF"/>
                  </a:solidFill>
                </a:rPr>
                <a:t>Tools and services for disaster preparedness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 rot="5400000">
            <a:off x="4326530" y="2126299"/>
            <a:ext cx="553210" cy="422309"/>
          </a:xfrm>
          <a:prstGeom prst="rightArrow">
            <a:avLst/>
          </a:prstGeom>
          <a:solidFill>
            <a:srgbClr val="174C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326529" y="3890495"/>
            <a:ext cx="553210" cy="422309"/>
          </a:xfrm>
          <a:prstGeom prst="rightArrow">
            <a:avLst/>
          </a:prstGeom>
          <a:solidFill>
            <a:srgbClr val="174C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8950" y="231031"/>
            <a:ext cx="861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WHAT IS IN IT?</a:t>
            </a:r>
            <a:endParaRPr lang="en-US" sz="2400" b="1" dirty="0">
              <a:solidFill>
                <a:srgbClr val="BD351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28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0" y="231031"/>
            <a:ext cx="861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WHAT IS NOT</a:t>
            </a:r>
            <a:endParaRPr lang="en-US" sz="2400" b="1" dirty="0">
              <a:solidFill>
                <a:srgbClr val="BD351F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2540511"/>
            <a:ext cx="784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174C8D"/>
                </a:solidFill>
                <a:latin typeface="Arial"/>
                <a:cs typeface="Arial"/>
              </a:rPr>
              <a:t>National government tools and services</a:t>
            </a:r>
          </a:p>
          <a:p>
            <a:pPr algn="ctr"/>
            <a:endParaRPr lang="en-US" sz="3000" b="1" dirty="0">
              <a:solidFill>
                <a:srgbClr val="174C8D"/>
              </a:solidFill>
              <a:latin typeface="Arial"/>
              <a:cs typeface="Arial"/>
            </a:endParaRPr>
          </a:p>
          <a:p>
            <a:pPr algn="ctr"/>
            <a:r>
              <a:rPr lang="da-DK" sz="3000" b="1" dirty="0">
                <a:solidFill>
                  <a:srgbClr val="174C8D"/>
                </a:solidFill>
                <a:latin typeface="Arial"/>
                <a:cs typeface="Arial"/>
              </a:rPr>
              <a:t>Regional DRR </a:t>
            </a:r>
            <a:r>
              <a:rPr lang="da-DK" sz="3000" b="1" dirty="0" err="1">
                <a:solidFill>
                  <a:srgbClr val="174C8D"/>
                </a:solidFill>
                <a:latin typeface="Arial"/>
                <a:cs typeface="Arial"/>
              </a:rPr>
              <a:t>efforts</a:t>
            </a:r>
            <a:endParaRPr lang="da-DK" sz="3000" b="1" dirty="0">
              <a:solidFill>
                <a:srgbClr val="174C8D"/>
              </a:solidFill>
              <a:latin typeface="Arial"/>
              <a:cs typeface="Arial"/>
            </a:endParaRPr>
          </a:p>
          <a:p>
            <a:pPr algn="ctr"/>
            <a:endParaRPr lang="en-US" sz="3000" b="1" dirty="0">
              <a:solidFill>
                <a:srgbClr val="174C8D"/>
              </a:solidFill>
              <a:latin typeface="Arial"/>
              <a:cs typeface="Arial"/>
            </a:endParaRPr>
          </a:p>
          <a:p>
            <a:pPr algn="ctr"/>
            <a:r>
              <a:rPr lang="en-US" sz="3000" b="1" dirty="0">
                <a:solidFill>
                  <a:srgbClr val="174C8D"/>
                </a:solidFill>
                <a:latin typeface="Arial"/>
                <a:cs typeface="Arial"/>
              </a:rPr>
              <a:t>Tools and services still being </a:t>
            </a:r>
            <a:r>
              <a:rPr lang="en-US" sz="3000" b="1" dirty="0" smtClean="0">
                <a:solidFill>
                  <a:srgbClr val="174C8D"/>
                </a:solidFill>
                <a:latin typeface="Arial"/>
                <a:cs typeface="Arial"/>
              </a:rPr>
              <a:t>developed</a:t>
            </a:r>
            <a:endParaRPr lang="en-US" sz="3000" b="1" dirty="0">
              <a:solidFill>
                <a:srgbClr val="174C8D"/>
              </a:solidFill>
              <a:latin typeface="Arial"/>
              <a:cs typeface="Arial"/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3940624" y="1039520"/>
            <a:ext cx="1237352" cy="1237352"/>
          </a:xfrm>
          <a:prstGeom prst="noSmoking">
            <a:avLst/>
          </a:prstGeom>
          <a:solidFill>
            <a:srgbClr val="B913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9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0" y="231031"/>
            <a:ext cx="861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WHAT THE GUIDE ANSWERS</a:t>
            </a:r>
            <a:endParaRPr lang="en-US" sz="2400" b="1" dirty="0">
              <a:solidFill>
                <a:srgbClr val="BD351F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87777"/>
            <a:ext cx="9144000" cy="96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>
                <a:solidFill>
                  <a:srgbClr val="BD351F"/>
                </a:solidFill>
                <a:latin typeface="Arial"/>
                <a:cs typeface="Arial"/>
              </a:rPr>
              <a:t>For each entry, the Guide answers </a:t>
            </a:r>
          </a:p>
          <a:p>
            <a:pPr algn="ctr">
              <a:lnSpc>
                <a:spcPct val="110000"/>
              </a:lnSpc>
            </a:pPr>
            <a:r>
              <a:rPr lang="en-US" sz="2600" dirty="0">
                <a:solidFill>
                  <a:srgbClr val="BD351F"/>
                </a:solidFill>
                <a:latin typeface="Arial"/>
                <a:cs typeface="Arial"/>
              </a:rPr>
              <a:t>the following questions: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312" y="2358418"/>
            <a:ext cx="8143688" cy="315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3800" b="1" dirty="0" smtClean="0">
                <a:solidFill>
                  <a:srgbClr val="174C8D"/>
                </a:solidFill>
                <a:latin typeface="Arial"/>
                <a:cs typeface="Arial"/>
              </a:rPr>
              <a:t>WHAT IS IT?</a:t>
            </a:r>
          </a:p>
          <a:p>
            <a:pPr algn="ctr">
              <a:lnSpc>
                <a:spcPct val="140000"/>
              </a:lnSpc>
            </a:pPr>
            <a:r>
              <a:rPr lang="en-US" sz="3800" b="1" dirty="0" smtClean="0">
                <a:solidFill>
                  <a:srgbClr val="174C8D"/>
                </a:solidFill>
                <a:latin typeface="Arial"/>
                <a:cs typeface="Arial"/>
              </a:rPr>
              <a:t>WHO IS IT FOR?</a:t>
            </a:r>
          </a:p>
          <a:p>
            <a:pPr algn="ctr">
              <a:lnSpc>
                <a:spcPct val="140000"/>
              </a:lnSpc>
            </a:pPr>
            <a:r>
              <a:rPr lang="en-US" sz="3800" b="1" dirty="0" smtClean="0">
                <a:solidFill>
                  <a:srgbClr val="174C8D"/>
                </a:solidFill>
                <a:latin typeface="Arial"/>
                <a:cs typeface="Arial"/>
              </a:rPr>
              <a:t>HOW IS IT ACCESSED?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Where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can one get further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94396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0" y="231031"/>
            <a:ext cx="861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351F"/>
                </a:solidFill>
                <a:cs typeface="Arial"/>
              </a:rPr>
              <a:t>WHAT THE GUIDE ANSWERS</a:t>
            </a:r>
            <a:endParaRPr lang="en-US" sz="2400" b="1" dirty="0">
              <a:solidFill>
                <a:srgbClr val="BD351F"/>
              </a:solidFill>
              <a:cs typeface="Arial"/>
            </a:endParaRPr>
          </a:p>
        </p:txBody>
      </p:sp>
      <p:pic>
        <p:nvPicPr>
          <p:cNvPr id="3" name="Picture 2" descr="page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" y="889982"/>
            <a:ext cx="7432040" cy="49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9193"/>
      </p:ext>
    </p:extLst>
  </p:cSld>
  <p:clrMapOvr>
    <a:masterClrMapping/>
  </p:clrMapOvr>
</p:sld>
</file>

<file path=ppt/theme/theme1.xml><?xml version="1.0" encoding="utf-8"?>
<a:theme xmlns:a="http://schemas.openxmlformats.org/drawingml/2006/main" name="The Guid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C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Guide - Template.potx</Template>
  <TotalTime>1543</TotalTime>
  <Words>406</Words>
  <Application>Microsoft Macintosh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 Guide -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Imboden</dc:creator>
  <cp:lastModifiedBy>Anthony John Burke</cp:lastModifiedBy>
  <cp:revision>50</cp:revision>
  <dcterms:created xsi:type="dcterms:W3CDTF">2013-08-24T07:45:59Z</dcterms:created>
  <dcterms:modified xsi:type="dcterms:W3CDTF">2013-10-04T05:43:10Z</dcterms:modified>
</cp:coreProperties>
</file>