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5"/>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Lst>
  <p:sldSz cx="18288000" cy="10287000"/>
  <p:notesSz cx="6858000" cy="9144000"/>
  <p:embeddedFontLst>
    <p:embeddedFont>
      <p:font typeface="Merriweather" charset="1" panose="00000500000000000000"/>
      <p:regular r:id="rId6"/>
    </p:embeddedFont>
    <p:embeddedFont>
      <p:font typeface="Merriweather Bold" charset="1" panose="00000800000000000000"/>
      <p:regular r:id="rId7"/>
    </p:embeddedFont>
    <p:embeddedFont>
      <p:font typeface="Merriweather Italics" charset="1" panose="00000500000000000000"/>
      <p:regular r:id="rId8"/>
    </p:embeddedFont>
    <p:embeddedFont>
      <p:font typeface="Merriweathe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Inter" charset="1" panose="020B0502030000000004"/>
      <p:regular r:id="rId14"/>
    </p:embeddedFont>
    <p:embeddedFont>
      <p:font typeface="Inter Bold" charset="1" panose="020B0802030000000004"/>
      <p:regular r:id="rId15"/>
    </p:embeddedFont>
    <p:embeddedFont>
      <p:font typeface="Inter Italics" charset="1" panose="020B0502030000000004"/>
      <p:regular r:id="rId16"/>
    </p:embeddedFont>
    <p:embeddedFont>
      <p:font typeface="Inter Bold Italics" charset="1" panose="020B0802030000000004"/>
      <p:regular r:id="rId17"/>
    </p:embeddedFont>
    <p:embeddedFont>
      <p:font typeface="Josefin Sans Bold" charset="1" panose="00000800000000000000"/>
      <p:regular r:id="rId18"/>
    </p:embeddedFont>
    <p:embeddedFont>
      <p:font typeface="Josefin Sans Bold Italics" charset="1" panose="00000800000000000000"/>
      <p:regular r:id="rId19"/>
    </p:embeddedFont>
    <p:embeddedFont>
      <p:font typeface="Josefin Sans Regular" charset="1" panose="00000500000000000000"/>
      <p:regular r:id="rId20"/>
    </p:embeddedFont>
    <p:embeddedFont>
      <p:font typeface="Josefin Sans Regular Bold" charset="1" panose="00000700000000000000"/>
      <p:regular r:id="rId21"/>
    </p:embeddedFont>
    <p:embeddedFont>
      <p:font typeface="Josefin Sans Regular Italics" charset="1" panose="00000500000000000000"/>
      <p:regular r:id="rId22"/>
    </p:embeddedFont>
    <p:embeddedFont>
      <p:font typeface="Josefin Sans Regular Bold Italics"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notesMasters/notesMaster1.xml" Type="http://schemas.openxmlformats.org/officeDocument/2006/relationships/notesMaster"/><Relationship Id="rId46" Target="theme/theme2.xml" Type="http://schemas.openxmlformats.org/officeDocument/2006/relationships/theme"/><Relationship Id="rId47" Target="notesSlides/notesSlide1.xml" Type="http://schemas.openxmlformats.org/officeDocument/2006/relationships/notesSlide"/><Relationship Id="rId48" Target="notesSlides/notesSlide2.xml" Type="http://schemas.openxmlformats.org/officeDocument/2006/relationships/notesSlide"/><Relationship Id="rId49" Target="notesSlides/notesSlide3.xml" Type="http://schemas.openxmlformats.org/officeDocument/2006/relationships/notesSlide"/><Relationship Id="rId5" Target="tableStyles.xml" Type="http://schemas.openxmlformats.org/officeDocument/2006/relationships/tableStyles"/><Relationship Id="rId50" Target="notesSlides/notesSlide4.xml" Type="http://schemas.openxmlformats.org/officeDocument/2006/relationships/notesSlide"/><Relationship Id="rId51" Target="notesSlides/notesSlide5.xml" Type="http://schemas.openxmlformats.org/officeDocument/2006/relationships/notesSlide"/><Relationship Id="rId52" Target="notesSlides/notesSlide6.xml" Type="http://schemas.openxmlformats.org/officeDocument/2006/relationships/notesSlide"/><Relationship Id="rId53" Target="notesSlides/notesSlide7.xml" Type="http://schemas.openxmlformats.org/officeDocument/2006/relationships/notesSlide"/><Relationship Id="rId54" Target="notesSlides/notesSlide8.xml" Type="http://schemas.openxmlformats.org/officeDocument/2006/relationships/notesSlide"/><Relationship Id="rId55" Target="notesSlides/notesSlide9.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Tiền huấn luyện trong học sâu là quá trình huấn luyện mô hình trên một tập dữ liệu lớn và đa dạng để học các đặc trưng tổng quát của dữ liệu trước khi fine-tuning trên tập dữ liệu cụ thể cho một nhiệm vụ nhất định. Tiền huấn luyện cải thiện khả năng tổng quát hóa và giảm độ phức tạp của mô hình, đồng thời giảm yêu cầu về kích thước của tập dữ liệu huấn luyện cụ thể cho mỗi nhiệm vụ. Ví dụ phổ biến của tiền huấn luyện là mô hình BERT cho xử lý ngôn ngữ tự nhiên.</a:t>
            </a:r>
          </a:p>
          <a:p>
            <a:r>
              <a:rPr lang="en-US"/>
              <a:t/>
            </a:r>
          </a:p>
          <a:p>
            <a:r>
              <a:rPr lang="en-US"/>
              <a:t>Là một phát triển từ kiến trúc Blip model, mô hình BLIP là một kiến trúc mạng nơ-ron sử dụng để rút trích đặc trưng của hình ảnh cho bài toán image captioning, tương tự như các mô hình khác như VGG, ResNet, Inception và EfficientNet. </a:t>
            </a:r>
          </a:p>
          <a:p>
            <a:r>
              <a:rPr lang="en-US"/>
              <a:t/>
            </a:r>
          </a:p>
          <a:p>
            <a:r>
              <a:rPr lang="en-US"/>
              <a:t>Mô hình BLIP (Bootstrapping Language-Image Pre-training) là một kiến trúc mạng neural network đa nhiệm (multitask) có khả năng hiểu và tạo ra cả văn bản và hình ảnh. Kiến trúc mạng này được xây dựng dựa trên mô hình Transformer, một kiến trúc mạng rất mạnh và hiệu quả trong xử lý ngôn ngữ tự nhiên và một số tác vụ hình ảnh.</a:t>
            </a:r>
          </a:p>
          <a:p>
            <a:r>
              <a:rPr lang="en-US"/>
              <a:t/>
            </a:r>
          </a:p>
          <a:p>
            <a:r>
              <a:rPr lang="en-US"/>
              <a:t>Vision-language pre-training là quá trình huấn luyện một mô hình học sâu trên dữ liệu lớn gồm cả hình ảnh và mô tả văn bản tương ứng để học cách kết hợp thông tin về hình ảnh và văn bản lại với nhau. Trong mô hình BLIP, việc pre-training được thực hiện bằng cách sử dụng một kiến trúc mạng đa nhiệm kết hợp giữa mạng CNN và mạng Transformer. Quá trình pre-training giúp mô hình học được các kiến thức chung về ngôn ngữ và hình ảnh, và sử dụng chúng để tạo ra các biểu diễn đa nhiệm chung cho cả hai dạng thông tin này, giúp cho mô hình có khả năng xử lý cả hai tác vụ chính là "hình ảnh sang văn bản" (image captioning) và "văn bản sang hình ảnh" (visual question answering) hiệu quả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Mô hình BLIP có hai phần chính:</a:t>
            </a:r>
          </a:p>
          <a:p>
            <a:r>
              <a:rPr lang="en-US"/>
              <a:t/>
            </a:r>
          </a:p>
          <a:p>
            <a:r>
              <a:rPr lang="en-US"/>
              <a:t>1. Image Encoder: Phần này sử dụng một mạng CNN (Convolutional Neural Network) để biến đổi hình ảnh đầu vào thành một vector đặc trưng. Kiến trúc mạng CNN này được xây dựng dựa trên ResNet-101, một kiến trúc mạng CNN rất mạnh và hiệu quả trong xử lý hình ảnh.</a:t>
            </a:r>
          </a:p>
          <a:p>
            <a:r>
              <a:rPr lang="en-US"/>
              <a:t/>
            </a:r>
          </a:p>
          <a:p>
            <a:r>
              <a:rPr lang="en-US"/>
              <a:t>2. Language Encoder và Decoder: Phần này sử dụng kiến trúc mạng Transformer để xử lý ngôn ngữ tự nhiên. Phần Encoder của mô hình Transformer nhận đầu vào là một chuỗi từ trong câu và biến đổi chúng thành một vector đặc trưng. Sau đó, phần Decoder sẽ dựa trên vector đặc trưng này để sinh ra một chuỗi các từ dự đoán. Kiến trúc mạng Transformer được sử dụng trong phần này có đặc điểm có thể học được các mối quan hệ phức tạp giữa các từ trong một câu.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Kiến trúc và mục tiêu mô hình tiền đào tạo của BLIP (các thông số giống nhau có cùng màu).</a:t>
            </a:r>
          </a:p>
          <a:p>
            <a:r>
              <a:rPr lang="en-US"/>
              <a:t/>
            </a:r>
          </a:p>
          <a:p>
            <a:r>
              <a:rPr lang="en-US"/>
              <a:t>(1) Unimodal encoder </a:t>
            </a:r>
          </a:p>
          <a:p>
            <a:r>
              <a:rPr lang="en-US"/>
              <a:t>(2) Image-grounded text encoder</a:t>
            </a:r>
          </a:p>
          <a:p>
            <a:r>
              <a:rPr lang="en-US"/>
              <a:t>(3) Image-grounded text decoder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Unimodal encoder là một phần của mô hình được sử dụng để mã hóa thông tin đầu vào từ một nguồn dữ liệu duy nhất. </a:t>
            </a:r>
          </a:p>
          <a:p>
            <a:r>
              <a:rPr lang="en-US"/>
              <a:t>Unimodal encoder sẽ nhận đầu vào là một ảnh hoặc một câu mô tả văn bản và chuyển đổi nó thành một vector đại diện, còn được gọi là feature vector. Quá trình này có thể được hiểu như là việc rút trích các đặc trưng quan trọng của hình ảnh hoặc câu mô tả đó và biểu diễn chúng dưới dạng vector. Feature vector được tạo ra từ Unimodal encoder sẽ được sử dụng làm đầu vào cho phần tiếp theo của mô hình BLIP.</a:t>
            </a:r>
          </a:p>
          <a:p>
            <a:r>
              <a:rPr lang="en-US"/>
              <a:t>Unimodal encoder sử dụng Image-Text Contrastive Loss (ITC) để căn chỉnh hai đặc trưng văn bản và hình ảnh trong không gian ngữ nghĩa. Cụ thể, ITC loss khuyến khích các cặp hình ảnh-văn bản tích cực có các đặc trưng tương tự so với các cặp tiêu cực thông qua học bằng chứng. ITC loss sử dụng các nhãn mềm như mục tiêu đào tạo để tính toán các cặp tiêu cực tiềm năng.</a:t>
            </a:r>
          </a:p>
          <a:p>
            <a:r>
              <a:rPr lang="en-US"/>
              <a:t>ITC loss có ba mục đích: (1) căn chỉnh đặc trưng hình ảnh và văn bản, giúp cho bộ mã hóa đa dạng dễ dàng học tập chéo chủ đề; (2) cải thiện bộ mã hóa đơn vị độc lập để hiểu ý nghĩa ngữ nghĩa của hình ảnh và văn bản tốt hơn; (3) học một không gian thấp chiều chung để nhúng hình ảnh và văn bản, cho phép mục tiêu khớp hình ảnh-văn bản tìm thấy các mẫu thông tin hơn thông qua khai thác phân tách cứng tiêu cực.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Bộ mã hóa (Encoder) dựa trên một lớp cross-attention (CA) bổ sung (nằm giữa lớp self-attention (SA) và mạng feed-forward (FFN) cho mỗi khối transformer của bộ mã hóa văn bản), màu cam.</a:t>
            </a:r>
          </a:p>
          <a:p>
            <a:r>
              <a:rPr lang="en-US"/>
              <a:t>Bộ mã hóa này là đặc thù cho nhiệm vụ mã hóa biểu diễn đa dạng của cặp ảnh-văn bản. Bộ mã hóa văn bản liên quan đến việc sử dụng hàm Image Text Matching Loss (hàm mất mát khớp ảnh-văn bản) - (ITM). Hàm mất mát ITM có nhiệm vụ phân loại nhị phân, nơi mô hình được huấn luyện để dự đoán cặp hình ảnh-văn bản có khớp (positive) hay không khớp (negative) (tức là mô hình đóng vai trò như một bộ lọc).</a:t>
            </a:r>
          </a:p>
          <a:p>
            <a:r>
              <a:rPr lang="en-US"/>
              <a:t>Vì vậy, mục đích chính của ITM là để nắm bắt sự liên kết chi tiết giữa các đặc trưng văn bản và hình ảnh. Điều này giúp cho bộ mã hóa có thể học được một không gian đa nhiệm chung để biểu diễn cả văn bản và hình ảnh, đồng thời giúp cho bộ giải mã có thể sinh ra các câu miêu tả hình ảnh chính xác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Image-grounded text decoder được sử dụng để giải mã các đặc trưng trừu tượng được học từ unimodal encoder và đặc trưng hình ảnh được rút trích từ unimodal encoder cho hình ảnh thành một mô tả văn bản phù hợp cho hình ảnh đó.</a:t>
            </a:r>
          </a:p>
          <a:p>
            <a:r>
              <a:rPr lang="en-US"/>
              <a:t/>
            </a:r>
          </a:p>
          <a:p>
            <a:r>
              <a:rPr lang="en-US"/>
              <a:t>Kiến trúc của image-grounded text decoder có thể được xây dựng bằng cách sử dụng một mạng neural như mạng LSTM (Long Short-Term Memory) hoặc mạng Transformer. Nó nhận đầu vào là các đặc trưng trừu tượng của mô tả văn bản và hình ảnh, và đưa ra đầu ra là một chuỗi các từ để tạo ra mô tả văn bản phù hợp với hình ảnh.</a:t>
            </a:r>
          </a:p>
          <a:p>
            <a:r>
              <a:rPr lang="en-US"/>
              <a:t/>
            </a:r>
          </a:p>
          <a:p>
            <a:r>
              <a:rPr lang="en-US"/>
              <a:t>Trong quá trình đào tạo, image-grounded text decoder được huấn luyện để tối ưu hóa việc dự đoán các từ mô tả phù hợp với hình ảnh đã cho. Trong quá trình fine-tuning, nó được điều chỉnh để tối ưu hóa việc tạo ra các mô tả văn bản phù hợp cho bài toán cụ thể, chẳng hạn như bài toán image captioning.</a:t>
            </a:r>
          </a:p>
          <a:p>
            <a:r>
              <a:rPr lang="en-US"/>
              <a:t/>
            </a:r>
          </a:p>
          <a:p>
            <a:r>
              <a:rPr lang="en-US"/>
              <a:t>Với một image-grounded text decoder hiệu quả, mô hình BLIP có thể tạo ra các mô tả văn bản chính xác và tự nhiên cho các hình ảnh mới, đó là một trong những lợi ích của mô hình này.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giải quyết vấn đề overfitting của mô hình BLIP trong bài toán image captioning, các tác giả đã sử dụng một số kỹ thuật như:</a:t>
            </a:r>
          </a:p>
          <a:p>
            <a:r>
              <a:rPr lang="en-US"/>
              <a:t/>
            </a:r>
          </a:p>
          <a:p>
            <a:r>
              <a:rPr lang="en-US"/>
              <a:t>Data augmentation: Sử dụng các kỹ thuật tăng cường dữ liệu để tăng tính đa dạng của tập dữ liệu, giúp cho mô hình không bị overfitting với các mẫu dữ liệu đã biết.</a:t>
            </a:r>
          </a:p>
          <a:p>
            <a:r>
              <a:rPr lang="en-US"/>
              <a:t>Dropout: Sử dụng kỹ thuật dropout để ngẫu nhiên "tắt" một số nơ-ron trong quá trình huấn luyện, giúp giảm thiểu hiện tượng overfitting.</a:t>
            </a:r>
          </a:p>
          <a:p>
            <a:r>
              <a:rPr lang="en-US"/>
              <a:t>Early stopping: Dừng quá trình huấn luyện sớm khi performance của mô hình trên tập validation không còn cải thiện, giúp tránh tình trạng overfitting.</a:t>
            </a:r>
          </a:p>
          <a:p>
            <a:r>
              <a:rPr lang="en-US"/>
              <a:t>Weight decay: Sử dụng kỹ thuật weight decay để giảm thiểu ảnh hưởng của các tham số lớn trong mô hình, giúp giảm thiểu overfitting.</a:t>
            </a:r>
          </a:p>
          <a:p>
            <a:r>
              <a:rPr lang="en-US"/>
              <a:t>Ngoài ra, để đánh giá hiệu quả của mô hình, các tác giả đã sử dụng các phương pháp như cross-validation và kiểm tra trên tập dữ liệu mới, giúp đảm bảo tính khả quan và độ tin cậy của kết quả đánh giá.</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giải quyết vấn đề vanishing của mô hình BLIP trong bài toán image captioning, các tác giả đã sử dụng một số kỹ thuật như residual connections và layer normalization. Cụ thể, một residual connection được thêm vào trước mỗi layer trong encoder và decoder để giữ lại thông tin của đầu vào ban đầu. Bên cạnh đó, layer normalization cũng được áp dụng để giúp ổn định quá trình huấn luyện và cải thiện khả năng học của mô hình.</a:t>
            </a:r>
          </a:p>
          <a:p>
            <a:r>
              <a:rPr lang="en-US"/>
              <a:t/>
            </a:r>
          </a:p>
          <a:p>
            <a:r>
              <a:rPr lang="en-US"/>
              <a:t>Ngoài ra, các tác giả cũng sử dụng một kỹ thuật mới có tên là "clipped attention", để tránh hiện tượng vanishing gradient khi tính toán attention. Thay vì tính toán attention theo cách thông thường, các giá trị attention được cắt tỉa (clipped) để đảm bảo rằng giá trị tối đa không quá cao và giá trị tối thiểu không quá thấp. Kỹ thuật này đã được chứng minh là giúp cải thiện khả năng học của mô hình và giảm thiểu hiện tượng vanishing gradient.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Mô hình BLIP đã đạt được kết quả tốt trên nhiều tập dữ liệu khác nhau trong các nhiệm vụ khác nhau. Dưới đây là một số kết quả thực nghiệm của mô hình BLIP trên một số tập dữ liệu:</a:t>
            </a:r>
          </a:p>
          <a:p>
            <a:r>
              <a:rPr lang="en-US"/>
              <a:t/>
            </a:r>
          </a:p>
          <a:p>
            <a:r>
              <a:rPr lang="en-US"/>
              <a:t>Tập dữ liệu COCO Captioning: Đạt được kết quả SOTA trên hai metric chính là BLEU-4 và METEOR.</a:t>
            </a:r>
          </a:p>
          <a:p>
            <a:r>
              <a:rPr lang="en-US"/>
              <a:t/>
            </a:r>
          </a:p>
          <a:p>
            <a:r>
              <a:rPr lang="en-US"/>
              <a:t>Tập dữ liệu Flickr30k: Đạt được kết quả SOTA trên hai metric chính là BLEU-4 và METEOR.</a:t>
            </a:r>
          </a:p>
          <a:p>
            <a:r>
              <a:rPr lang="en-US"/>
              <a:t/>
            </a:r>
          </a:p>
          <a:p>
            <a:r>
              <a:rPr lang="en-US"/>
              <a:t>Tập dữ liệu Conceptual Captioning: Đạt được kết quả tốt hơn so với các mô hình cơ sở và đạt được kết quả tốt nhất trên hai metric chính là SPICE và METEOR.</a:t>
            </a:r>
          </a:p>
          <a:p>
            <a:r>
              <a:rPr lang="en-US"/>
              <a:t/>
            </a:r>
          </a:p>
          <a:p>
            <a:r>
              <a:rPr lang="en-US"/>
              <a:t>Tập dữ liệu COCO-Image Retrieval: Đạt được kết quả tốt hơn so với các mô hình cơ sở và đạt được kết quả tốt nhất trên hai metric chính là Recall@1 và Recall@10.</a:t>
            </a:r>
          </a:p>
          <a:p>
            <a:r>
              <a:rPr lang="en-US"/>
              <a:t/>
            </a:r>
          </a:p>
          <a:p>
            <a:r>
              <a:rPr lang="en-US"/>
              <a:t>Mô hình BLIP đã chứng minh được tính khả thi và hiệu quả của việc sử dụng các phương pháp học đa mô hình và tinh chỉnh kỹ thuật đào tạo để cải thiện khả năng hiểu ngôn ngữ và hình ảnh.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6.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7.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8.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9.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216720" y="1488818"/>
            <a:ext cx="11854560" cy="7449062"/>
            <a:chOff x="0" y="0"/>
            <a:chExt cx="15806080" cy="9932083"/>
          </a:xfrm>
        </p:grpSpPr>
        <p:sp>
          <p:nvSpPr>
            <p:cNvPr name="TextBox 3" id="3"/>
            <p:cNvSpPr txBox="true"/>
            <p:nvPr/>
          </p:nvSpPr>
          <p:spPr>
            <a:xfrm rot="0">
              <a:off x="0" y="123825"/>
              <a:ext cx="15806080" cy="5426084"/>
            </a:xfrm>
            <a:prstGeom prst="rect">
              <a:avLst/>
            </a:prstGeom>
          </p:spPr>
          <p:txBody>
            <a:bodyPr anchor="t" rtlCol="false" tIns="0" lIns="0" bIns="0" rIns="0">
              <a:spAutoFit/>
            </a:bodyPr>
            <a:lstStyle/>
            <a:p>
              <a:pPr algn="ctr">
                <a:lnSpc>
                  <a:spcPts val="15675"/>
                </a:lnSpc>
              </a:pPr>
              <a:r>
                <a:rPr lang="en-US" sz="14250" spc="-142">
                  <a:solidFill>
                    <a:srgbClr val="000000"/>
                  </a:solidFill>
                  <a:latin typeface="Josefin Sans Bold"/>
                </a:rPr>
                <a:t>IMAGE</a:t>
              </a:r>
            </a:p>
            <a:p>
              <a:pPr algn="ctr">
                <a:lnSpc>
                  <a:spcPts val="15675"/>
                </a:lnSpc>
              </a:pPr>
              <a:r>
                <a:rPr lang="en-US" sz="14250" spc="-142">
                  <a:solidFill>
                    <a:srgbClr val="000000"/>
                  </a:solidFill>
                  <a:latin typeface="Josefin Sans Bold"/>
                </a:rPr>
                <a:t>CAPTIONING</a:t>
              </a:r>
            </a:p>
          </p:txBody>
        </p:sp>
        <p:sp>
          <p:nvSpPr>
            <p:cNvPr name="TextBox 4" id="4"/>
            <p:cNvSpPr txBox="true"/>
            <p:nvPr/>
          </p:nvSpPr>
          <p:spPr>
            <a:xfrm rot="0">
              <a:off x="0" y="6417976"/>
              <a:ext cx="15806080" cy="3514107"/>
            </a:xfrm>
            <a:prstGeom prst="rect">
              <a:avLst/>
            </a:prstGeom>
          </p:spPr>
          <p:txBody>
            <a:bodyPr anchor="t" rtlCol="false" tIns="0" lIns="0" bIns="0" rIns="0">
              <a:spAutoFit/>
            </a:bodyPr>
            <a:lstStyle/>
            <a:p>
              <a:pPr algn="ctr">
                <a:lnSpc>
                  <a:spcPts val="6351"/>
                </a:lnSpc>
              </a:pPr>
              <a:r>
                <a:rPr lang="en-US" sz="4536">
                  <a:solidFill>
                    <a:srgbClr val="000000"/>
                  </a:solidFill>
                  <a:latin typeface="Josefin Sans Bold"/>
                </a:rPr>
                <a:t>Deep Learning - Midtem Project</a:t>
              </a:r>
            </a:p>
            <a:p>
              <a:pPr algn="ctr">
                <a:lnSpc>
                  <a:spcPts val="6351"/>
                </a:lnSpc>
              </a:pPr>
            </a:p>
            <a:p>
              <a:pPr algn="ctr">
                <a:lnSpc>
                  <a:spcPts val="4199"/>
                </a:lnSpc>
              </a:pPr>
              <a:r>
                <a:rPr lang="en-US" sz="2999">
                  <a:solidFill>
                    <a:srgbClr val="000000"/>
                  </a:solidFill>
                  <a:latin typeface="Josefin Sans Regular"/>
                </a:rPr>
                <a:t>Huỳnh Công Chánh - 51900018</a:t>
              </a:r>
            </a:p>
            <a:p>
              <a:pPr algn="ctr">
                <a:lnSpc>
                  <a:spcPts val="4199"/>
                </a:lnSpc>
                <a:spcBef>
                  <a:spcPct val="0"/>
                </a:spcBef>
              </a:pPr>
              <a:r>
                <a:rPr lang="en-US" sz="2999">
                  <a:solidFill>
                    <a:srgbClr val="000000"/>
                  </a:solidFill>
                  <a:latin typeface="Josefin Sans Regular"/>
                </a:rPr>
                <a:t>Vũ Minh Hiếu - 51703087</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639042" cy="838837"/>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144000" y="840275"/>
            <a:ext cx="7718946" cy="8606450"/>
          </a:xfrm>
          <a:prstGeom prst="rect">
            <a:avLst/>
          </a:prstGeom>
        </p:spPr>
      </p:pic>
      <p:sp>
        <p:nvSpPr>
          <p:cNvPr name="TextBox 3" id="3"/>
          <p:cNvSpPr txBox="true"/>
          <p:nvPr/>
        </p:nvSpPr>
        <p:spPr>
          <a:xfrm rot="0">
            <a:off x="1028700" y="1095375"/>
            <a:ext cx="6486133" cy="2502535"/>
          </a:xfrm>
          <a:prstGeom prst="rect">
            <a:avLst/>
          </a:prstGeom>
        </p:spPr>
        <p:txBody>
          <a:bodyPr anchor="t" rtlCol="false" tIns="0" lIns="0" bIns="0" rIns="0">
            <a:spAutoFit/>
          </a:bodyPr>
          <a:lstStyle/>
          <a:p>
            <a:pPr marL="0" indent="0" lvl="0">
              <a:lnSpc>
                <a:spcPts val="9679"/>
              </a:lnSpc>
              <a:spcBef>
                <a:spcPct val="0"/>
              </a:spcBef>
            </a:pPr>
            <a:r>
              <a:rPr lang="en-US" sz="8799" spc="-87">
                <a:solidFill>
                  <a:srgbClr val="000000"/>
                </a:solidFill>
                <a:latin typeface="Josefin Sans Bold"/>
              </a:rPr>
              <a:t>Model Architecture</a:t>
            </a:r>
          </a:p>
        </p:txBody>
      </p:sp>
      <p:sp>
        <p:nvSpPr>
          <p:cNvPr name="TextBox 4" id="4"/>
          <p:cNvSpPr txBox="true"/>
          <p:nvPr/>
        </p:nvSpPr>
        <p:spPr>
          <a:xfrm rot="0">
            <a:off x="1789113" y="4195530"/>
            <a:ext cx="3597116" cy="438150"/>
          </a:xfrm>
          <a:prstGeom prst="rect">
            <a:avLst/>
          </a:prstGeom>
        </p:spPr>
        <p:txBody>
          <a:bodyPr anchor="t" rtlCol="false" tIns="0" lIns="0" bIns="0" rIns="0">
            <a:spAutoFit/>
          </a:bodyPr>
          <a:lstStyle/>
          <a:p>
            <a:pPr algn="l" marL="0" indent="0" lvl="0">
              <a:lnSpc>
                <a:spcPts val="3300"/>
              </a:lnSpc>
              <a:spcBef>
                <a:spcPct val="0"/>
              </a:spcBef>
            </a:pPr>
            <a:r>
              <a:rPr lang="en-US" sz="3000" spc="-30">
                <a:solidFill>
                  <a:srgbClr val="000000"/>
                </a:solidFill>
                <a:latin typeface="Josefin Sans Regular"/>
              </a:rPr>
              <a:t>1. </a:t>
            </a:r>
            <a:r>
              <a:rPr lang="en-US" sz="3000" spc="-30" u="none">
                <a:solidFill>
                  <a:srgbClr val="000000"/>
                </a:solidFill>
                <a:latin typeface="Josefin Sans Regular"/>
              </a:rPr>
              <a:t>Sequence Processor</a:t>
            </a:r>
          </a:p>
        </p:txBody>
      </p:sp>
      <p:sp>
        <p:nvSpPr>
          <p:cNvPr name="TextBox 5" id="5"/>
          <p:cNvSpPr txBox="true"/>
          <p:nvPr/>
        </p:nvSpPr>
        <p:spPr>
          <a:xfrm rot="0">
            <a:off x="1807210" y="5676900"/>
            <a:ext cx="1780461" cy="438150"/>
          </a:xfrm>
          <a:prstGeom prst="rect">
            <a:avLst/>
          </a:prstGeom>
        </p:spPr>
        <p:txBody>
          <a:bodyPr anchor="t" rtlCol="false" tIns="0" lIns="0" bIns="0" rIns="0">
            <a:spAutoFit/>
          </a:bodyPr>
          <a:lstStyle/>
          <a:p>
            <a:pPr algn="l" marL="0" indent="0" lvl="0">
              <a:lnSpc>
                <a:spcPts val="3300"/>
              </a:lnSpc>
              <a:spcBef>
                <a:spcPct val="0"/>
              </a:spcBef>
            </a:pPr>
            <a:r>
              <a:rPr lang="en-US" sz="3000" spc="-30">
                <a:solidFill>
                  <a:srgbClr val="000000"/>
                </a:solidFill>
                <a:latin typeface="Josefin Sans Regular"/>
              </a:rPr>
              <a:t>3. </a:t>
            </a:r>
            <a:r>
              <a:rPr lang="en-US" sz="3000" spc="-30" u="none">
                <a:solidFill>
                  <a:srgbClr val="000000"/>
                </a:solidFill>
                <a:latin typeface="Josefin Sans Regular"/>
              </a:rPr>
              <a:t>Decoder</a:t>
            </a:r>
          </a:p>
        </p:txBody>
      </p:sp>
      <p:sp>
        <p:nvSpPr>
          <p:cNvPr name="TextBox 6" id="6"/>
          <p:cNvSpPr txBox="true"/>
          <p:nvPr/>
        </p:nvSpPr>
        <p:spPr>
          <a:xfrm rot="0">
            <a:off x="1789113" y="4933950"/>
            <a:ext cx="3522821" cy="438150"/>
          </a:xfrm>
          <a:prstGeom prst="rect">
            <a:avLst/>
          </a:prstGeom>
        </p:spPr>
        <p:txBody>
          <a:bodyPr anchor="t" rtlCol="false" tIns="0" lIns="0" bIns="0" rIns="0">
            <a:spAutoFit/>
          </a:bodyPr>
          <a:lstStyle/>
          <a:p>
            <a:pPr algn="l" marL="0" indent="0" lvl="0">
              <a:lnSpc>
                <a:spcPts val="3300"/>
              </a:lnSpc>
              <a:spcBef>
                <a:spcPct val="0"/>
              </a:spcBef>
            </a:pPr>
            <a:r>
              <a:rPr lang="en-US" sz="3000" spc="-30">
                <a:solidFill>
                  <a:srgbClr val="000000"/>
                </a:solidFill>
                <a:latin typeface="Josefin Sans Regular"/>
              </a:rPr>
              <a:t>2. </a:t>
            </a:r>
            <a:r>
              <a:rPr lang="en-US" sz="3000" spc="-30" u="none">
                <a:solidFill>
                  <a:srgbClr val="000000"/>
                </a:solidFill>
                <a:latin typeface="Josefin Sans Regular"/>
              </a:rPr>
              <a:t>Feature Extraction</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95375"/>
            <a:ext cx="6486133" cy="2502535"/>
          </a:xfrm>
          <a:prstGeom prst="rect">
            <a:avLst/>
          </a:prstGeom>
        </p:spPr>
        <p:txBody>
          <a:bodyPr anchor="t" rtlCol="false" tIns="0" lIns="0" bIns="0" rIns="0">
            <a:spAutoFit/>
          </a:bodyPr>
          <a:lstStyle/>
          <a:p>
            <a:pPr marL="0" indent="0" lvl="0">
              <a:lnSpc>
                <a:spcPts val="9679"/>
              </a:lnSpc>
              <a:spcBef>
                <a:spcPct val="0"/>
              </a:spcBef>
            </a:pPr>
            <a:r>
              <a:rPr lang="en-US" sz="8799" spc="-87">
                <a:solidFill>
                  <a:srgbClr val="000000"/>
                </a:solidFill>
                <a:latin typeface="Josefin Sans Bold"/>
              </a:rPr>
              <a:t>Model Architecture</a:t>
            </a:r>
          </a:p>
        </p:txBody>
      </p:sp>
      <p:grpSp>
        <p:nvGrpSpPr>
          <p:cNvPr name="Group 3" id="3"/>
          <p:cNvGrpSpPr/>
          <p:nvPr/>
        </p:nvGrpSpPr>
        <p:grpSpPr>
          <a:xfrm rot="0">
            <a:off x="1028700" y="4309617"/>
            <a:ext cx="16230600" cy="4214856"/>
            <a:chOff x="0" y="0"/>
            <a:chExt cx="21640800" cy="5619808"/>
          </a:xfrm>
        </p:grpSpPr>
        <p:sp>
          <p:nvSpPr>
            <p:cNvPr name="TextBox 4" id="4"/>
            <p:cNvSpPr txBox="true"/>
            <p:nvPr/>
          </p:nvSpPr>
          <p:spPr>
            <a:xfrm rot="0">
              <a:off x="0" y="-66675"/>
              <a:ext cx="10584394" cy="6762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0000"/>
                  </a:solidFill>
                  <a:latin typeface="Josefin Sans Regular Bold"/>
                </a:rPr>
                <a:t>BLEU - BiLingual Evaluation Understudy</a:t>
              </a:r>
            </a:p>
          </p:txBody>
        </p:sp>
        <p:sp>
          <p:nvSpPr>
            <p:cNvPr name="TextBox 5" id="5"/>
            <p:cNvSpPr txBox="true"/>
            <p:nvPr/>
          </p:nvSpPr>
          <p:spPr>
            <a:xfrm rot="0">
              <a:off x="0" y="919692"/>
              <a:ext cx="4188242" cy="6762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0000"/>
                  </a:solidFill>
                  <a:latin typeface="Josefin Sans Regular Bold"/>
                </a:rPr>
                <a:t>Range - 0 to 1</a:t>
              </a:r>
            </a:p>
          </p:txBody>
        </p:sp>
        <p:sp>
          <p:nvSpPr>
            <p:cNvPr name="TextBox 6" id="6"/>
            <p:cNvSpPr txBox="true"/>
            <p:nvPr/>
          </p:nvSpPr>
          <p:spPr>
            <a:xfrm rot="0">
              <a:off x="0" y="2022533"/>
              <a:ext cx="21640800" cy="6762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0000"/>
                  </a:solidFill>
                  <a:latin typeface="Josefin Sans Regular Bold"/>
                </a:rPr>
                <a:t>"the closer a machine translation is to a professional human translation, the better it is"</a:t>
              </a:r>
            </a:p>
          </p:txBody>
        </p:sp>
        <p:sp>
          <p:nvSpPr>
            <p:cNvPr name="TextBox 7" id="7"/>
            <p:cNvSpPr txBox="true"/>
            <p:nvPr/>
          </p:nvSpPr>
          <p:spPr>
            <a:xfrm rot="0">
              <a:off x="0" y="3127433"/>
              <a:ext cx="17788472" cy="6762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0000"/>
                  </a:solidFill>
                  <a:latin typeface="Josefin Sans Regular Bold"/>
                </a:rPr>
                <a:t>BLEU 1,2,3,4 generated for each model representing cumulative n-gram</a:t>
              </a:r>
            </a:p>
          </p:txBody>
        </p:sp>
        <p:sp>
          <p:nvSpPr>
            <p:cNvPr name="TextBox 8" id="8"/>
            <p:cNvSpPr txBox="true"/>
            <p:nvPr/>
          </p:nvSpPr>
          <p:spPr>
            <a:xfrm rot="0">
              <a:off x="0" y="4232333"/>
              <a:ext cx="20767715" cy="13874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0000"/>
                  </a:solidFill>
                  <a:latin typeface="Josefin Sans Regular Bold"/>
                </a:rPr>
                <a:t>By default, BLEU-4 score is used for comparing the quality of generated captions with the human translation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65" r="0" b="7865"/>
          <a:stretch>
            <a:fillRect/>
          </a:stretch>
        </p:blipFill>
        <p:spPr>
          <a:xfrm>
            <a:off x="0" y="0"/>
            <a:ext cx="18288000" cy="10287000"/>
          </a:xfrm>
          <a:prstGeom prst="rect">
            <a:avLst/>
          </a:prstGeom>
        </p:spPr>
      </p:pic>
      <p:grpSp>
        <p:nvGrpSpPr>
          <p:cNvPr name="Group 3" id="3"/>
          <p:cNvGrpSpPr/>
          <p:nvPr/>
        </p:nvGrpSpPr>
        <p:grpSpPr>
          <a:xfrm rot="0">
            <a:off x="3162032" y="4050826"/>
            <a:ext cx="11963935" cy="2185348"/>
            <a:chOff x="0" y="0"/>
            <a:chExt cx="15951914" cy="2913797"/>
          </a:xfrm>
        </p:grpSpPr>
        <p:sp>
          <p:nvSpPr>
            <p:cNvPr name="TextBox 4" id="4"/>
            <p:cNvSpPr txBox="true"/>
            <p:nvPr/>
          </p:nvSpPr>
          <p:spPr>
            <a:xfrm rot="0">
              <a:off x="0" y="2282344"/>
              <a:ext cx="15951914" cy="631453"/>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Inter"/>
                </a:rPr>
                <a:t>with BLIP model</a:t>
              </a:r>
            </a:p>
          </p:txBody>
        </p:sp>
        <p:sp>
          <p:nvSpPr>
            <p:cNvPr name="TextBox 5" id="5"/>
            <p:cNvSpPr txBox="true"/>
            <p:nvPr/>
          </p:nvSpPr>
          <p:spPr>
            <a:xfrm rot="0">
              <a:off x="0" y="76200"/>
              <a:ext cx="15951914" cy="1686360"/>
            </a:xfrm>
            <a:prstGeom prst="rect">
              <a:avLst/>
            </a:prstGeom>
          </p:spPr>
          <p:txBody>
            <a:bodyPr anchor="t" rtlCol="false" tIns="0" lIns="0" bIns="0" rIns="0">
              <a:spAutoFit/>
            </a:bodyPr>
            <a:lstStyle/>
            <a:p>
              <a:pPr algn="ctr" marL="0" indent="0" lvl="0">
                <a:lnSpc>
                  <a:spcPts val="9680"/>
                </a:lnSpc>
                <a:spcBef>
                  <a:spcPct val="0"/>
                </a:spcBef>
              </a:pPr>
              <a:r>
                <a:rPr lang="en-US" sz="8800" spc="-87">
                  <a:solidFill>
                    <a:srgbClr val="FFFFFF"/>
                  </a:solidFill>
                  <a:latin typeface="Inter Bold"/>
                </a:rPr>
                <a:t>Image Captioning</a:t>
              </a: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0029964" cy="10297979"/>
          </a:xfrm>
          <a:prstGeom prst="rect">
            <a:avLst/>
          </a:prstGeom>
          <a:solidFill>
            <a:srgbClr val="FF3131"/>
          </a:solidFill>
        </p:spPr>
      </p:sp>
      <p:grpSp>
        <p:nvGrpSpPr>
          <p:cNvPr name="Group 3" id="3"/>
          <p:cNvGrpSpPr/>
          <p:nvPr/>
        </p:nvGrpSpPr>
        <p:grpSpPr>
          <a:xfrm rot="0">
            <a:off x="514350" y="3350500"/>
            <a:ext cx="9001264" cy="3917098"/>
            <a:chOff x="0" y="0"/>
            <a:chExt cx="12001685" cy="5222798"/>
          </a:xfrm>
        </p:grpSpPr>
        <p:sp>
          <p:nvSpPr>
            <p:cNvPr name="TextBox 4" id="4"/>
            <p:cNvSpPr txBox="true"/>
            <p:nvPr/>
          </p:nvSpPr>
          <p:spPr>
            <a:xfrm rot="0">
              <a:off x="0" y="95250"/>
              <a:ext cx="12001685" cy="2011257"/>
            </a:xfrm>
            <a:prstGeom prst="rect">
              <a:avLst/>
            </a:prstGeom>
          </p:spPr>
          <p:txBody>
            <a:bodyPr anchor="t" rtlCol="false" tIns="0" lIns="0" bIns="0" rIns="0">
              <a:spAutoFit/>
            </a:bodyPr>
            <a:lstStyle/>
            <a:p>
              <a:pPr>
                <a:lnSpc>
                  <a:spcPts val="11440"/>
                </a:lnSpc>
              </a:pPr>
              <a:r>
                <a:rPr lang="en-US" sz="10400" spc="-104">
                  <a:solidFill>
                    <a:srgbClr val="FFFFFF"/>
                  </a:solidFill>
                  <a:latin typeface="Inter"/>
                </a:rPr>
                <a:t>Giới thiệu BLIP</a:t>
              </a:r>
            </a:p>
          </p:txBody>
        </p:sp>
        <p:sp>
          <p:nvSpPr>
            <p:cNvPr name="TextBox 5" id="5"/>
            <p:cNvSpPr txBox="true"/>
            <p:nvPr/>
          </p:nvSpPr>
          <p:spPr>
            <a:xfrm rot="0">
              <a:off x="0" y="3029508"/>
              <a:ext cx="12001685" cy="2193290"/>
            </a:xfrm>
            <a:prstGeom prst="rect">
              <a:avLst/>
            </a:prstGeom>
          </p:spPr>
          <p:txBody>
            <a:bodyPr anchor="t" rtlCol="false" tIns="0" lIns="0" bIns="0" rIns="0">
              <a:spAutoFit/>
            </a:bodyPr>
            <a:lstStyle/>
            <a:p>
              <a:pPr>
                <a:lnSpc>
                  <a:spcPts val="6719"/>
                </a:lnSpc>
                <a:spcBef>
                  <a:spcPct val="0"/>
                </a:spcBef>
              </a:pPr>
              <a:r>
                <a:rPr lang="en-US" sz="4800">
                  <a:solidFill>
                    <a:srgbClr val="FFFFFF"/>
                  </a:solidFill>
                  <a:latin typeface="Inter"/>
                </a:rPr>
                <a:t>Bootstrapping Language-Image Pre-training</a:t>
              </a:r>
            </a:p>
          </p:txBody>
        </p:sp>
      </p:grpSp>
      <p:sp>
        <p:nvSpPr>
          <p:cNvPr name="TextBox 6" id="6"/>
          <p:cNvSpPr txBox="true"/>
          <p:nvPr/>
        </p:nvSpPr>
        <p:spPr>
          <a:xfrm rot="0">
            <a:off x="10582963" y="2736597"/>
            <a:ext cx="7136134" cy="1953260"/>
          </a:xfrm>
          <a:prstGeom prst="rect">
            <a:avLst/>
          </a:prstGeom>
        </p:spPr>
        <p:txBody>
          <a:bodyPr anchor="t" rtlCol="false" tIns="0" lIns="0" bIns="0" rIns="0">
            <a:spAutoFit/>
          </a:bodyPr>
          <a:lstStyle/>
          <a:p>
            <a:pPr algn="l" marL="0" indent="0" lvl="0">
              <a:lnSpc>
                <a:spcPts val="7840"/>
              </a:lnSpc>
              <a:spcBef>
                <a:spcPct val="0"/>
              </a:spcBef>
            </a:pPr>
            <a:r>
              <a:rPr lang="en-US" sz="5600">
                <a:solidFill>
                  <a:srgbClr val="000000"/>
                </a:solidFill>
                <a:latin typeface="Inter"/>
              </a:rPr>
              <a:t>Được phát triển từ kiến trúc Blip Model</a:t>
            </a:r>
          </a:p>
        </p:txBody>
      </p:sp>
      <p:sp>
        <p:nvSpPr>
          <p:cNvPr name="TextBox 7" id="7"/>
          <p:cNvSpPr txBox="true"/>
          <p:nvPr/>
        </p:nvSpPr>
        <p:spPr>
          <a:xfrm rot="0">
            <a:off x="10582963" y="6233818"/>
            <a:ext cx="6676337" cy="1953260"/>
          </a:xfrm>
          <a:prstGeom prst="rect">
            <a:avLst/>
          </a:prstGeom>
        </p:spPr>
        <p:txBody>
          <a:bodyPr anchor="t" rtlCol="false" tIns="0" lIns="0" bIns="0" rIns="0">
            <a:spAutoFit/>
          </a:bodyPr>
          <a:lstStyle/>
          <a:p>
            <a:pPr algn="l" marL="0" indent="0" lvl="0">
              <a:lnSpc>
                <a:spcPts val="7840"/>
              </a:lnSpc>
              <a:spcBef>
                <a:spcPct val="0"/>
              </a:spcBef>
            </a:pPr>
            <a:r>
              <a:rPr lang="en-US" sz="5600">
                <a:solidFill>
                  <a:srgbClr val="000000"/>
                </a:solidFill>
                <a:latin typeface="Inter"/>
              </a:rPr>
              <a:t>Vision-language Pre-training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1613572" y="1028700"/>
            <a:ext cx="15060856" cy="82296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2110833" y="3059579"/>
            <a:ext cx="14066333" cy="5562405"/>
          </a:xfrm>
          <a:prstGeom prst="rect">
            <a:avLst/>
          </a:prstGeom>
        </p:spPr>
      </p:pic>
      <p:sp>
        <p:nvSpPr>
          <p:cNvPr name="AutoShape 3" id="3"/>
          <p:cNvSpPr/>
          <p:nvPr/>
        </p:nvSpPr>
        <p:spPr>
          <a:xfrm rot="0">
            <a:off x="0" y="0"/>
            <a:ext cx="18288000" cy="2462094"/>
          </a:xfrm>
          <a:prstGeom prst="rect">
            <a:avLst/>
          </a:prstGeom>
          <a:solidFill>
            <a:srgbClr val="FF3131"/>
          </a:solidFill>
        </p:spPr>
      </p:sp>
      <p:sp>
        <p:nvSpPr>
          <p:cNvPr name="TextBox 4" id="4"/>
          <p:cNvSpPr txBox="true"/>
          <p:nvPr/>
        </p:nvSpPr>
        <p:spPr>
          <a:xfrm rot="0">
            <a:off x="2852940" y="683927"/>
            <a:ext cx="12582120" cy="1464945"/>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FFFF"/>
                </a:solidFill>
                <a:latin typeface="Inter Bold"/>
              </a:rPr>
              <a:t>Pre-training model architecture and objectives of BLIP (same parameters have the same color).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4713998" y="1028700"/>
            <a:ext cx="8860004" cy="6770381"/>
          </a:xfrm>
          <a:prstGeom prst="rect">
            <a:avLst/>
          </a:prstGeom>
        </p:spPr>
      </p:pic>
      <p:sp>
        <p:nvSpPr>
          <p:cNvPr name="AutoShape 3" id="3"/>
          <p:cNvSpPr/>
          <p:nvPr/>
        </p:nvSpPr>
        <p:spPr>
          <a:xfrm rot="0">
            <a:off x="0" y="8461176"/>
            <a:ext cx="18288000" cy="2462094"/>
          </a:xfrm>
          <a:prstGeom prst="rect">
            <a:avLst/>
          </a:prstGeom>
          <a:solidFill>
            <a:srgbClr val="FF3131"/>
          </a:solidFill>
        </p:spPr>
      </p:sp>
      <p:sp>
        <p:nvSpPr>
          <p:cNvPr name="TextBox 4" id="4"/>
          <p:cNvSpPr txBox="true"/>
          <p:nvPr/>
        </p:nvSpPr>
        <p:spPr>
          <a:xfrm rot="0">
            <a:off x="6631052" y="8854440"/>
            <a:ext cx="5025895" cy="721995"/>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FFFF"/>
                </a:solidFill>
                <a:latin typeface="Inter Bold Italics"/>
              </a:rPr>
              <a:t>Unimodal encoder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4637137" y="1028700"/>
            <a:ext cx="9013725" cy="7057917"/>
          </a:xfrm>
          <a:prstGeom prst="rect">
            <a:avLst/>
          </a:prstGeom>
        </p:spPr>
      </p:pic>
      <p:sp>
        <p:nvSpPr>
          <p:cNvPr name="AutoShape 3" id="3"/>
          <p:cNvSpPr/>
          <p:nvPr/>
        </p:nvSpPr>
        <p:spPr>
          <a:xfrm rot="0">
            <a:off x="0" y="8461176"/>
            <a:ext cx="18288000" cy="2462094"/>
          </a:xfrm>
          <a:prstGeom prst="rect">
            <a:avLst/>
          </a:prstGeom>
          <a:solidFill>
            <a:srgbClr val="FF3131"/>
          </a:solidFill>
        </p:spPr>
      </p:sp>
      <p:sp>
        <p:nvSpPr>
          <p:cNvPr name="TextBox 4" id="4"/>
          <p:cNvSpPr txBox="true"/>
          <p:nvPr/>
        </p:nvSpPr>
        <p:spPr>
          <a:xfrm rot="0">
            <a:off x="5115452" y="8854440"/>
            <a:ext cx="8057095" cy="721995"/>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FFFF"/>
                </a:solidFill>
                <a:latin typeface="Inter Bold Italics"/>
              </a:rPr>
              <a:t>Image-grounded text encoder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4181322" y="1028700"/>
            <a:ext cx="9925356" cy="7432476"/>
          </a:xfrm>
          <a:prstGeom prst="rect">
            <a:avLst/>
          </a:prstGeom>
        </p:spPr>
      </p:pic>
      <p:sp>
        <p:nvSpPr>
          <p:cNvPr name="AutoShape 3" id="3"/>
          <p:cNvSpPr/>
          <p:nvPr/>
        </p:nvSpPr>
        <p:spPr>
          <a:xfrm rot="0">
            <a:off x="0" y="8461176"/>
            <a:ext cx="18288000" cy="2462094"/>
          </a:xfrm>
          <a:prstGeom prst="rect">
            <a:avLst/>
          </a:prstGeom>
          <a:solidFill>
            <a:srgbClr val="FF3131"/>
          </a:solidFill>
        </p:spPr>
      </p:sp>
      <p:sp>
        <p:nvSpPr>
          <p:cNvPr name="TextBox 4" id="4"/>
          <p:cNvSpPr txBox="true"/>
          <p:nvPr/>
        </p:nvSpPr>
        <p:spPr>
          <a:xfrm rot="0">
            <a:off x="4753357" y="8970228"/>
            <a:ext cx="8781287" cy="721995"/>
          </a:xfrm>
          <a:prstGeom prst="rect">
            <a:avLst/>
          </a:prstGeom>
        </p:spPr>
        <p:txBody>
          <a:bodyPr anchor="t" rtlCol="false" tIns="0" lIns="0" bIns="0" rIns="0">
            <a:spAutoFit/>
          </a:bodyPr>
          <a:lstStyle/>
          <a:p>
            <a:pPr algn="l" marL="0" indent="0" lvl="0">
              <a:lnSpc>
                <a:spcPts val="5880"/>
              </a:lnSpc>
              <a:spcBef>
                <a:spcPct val="0"/>
              </a:spcBef>
            </a:pPr>
            <a:r>
              <a:rPr lang="en-US" sz="4200">
                <a:solidFill>
                  <a:srgbClr val="FFFFFF"/>
                </a:solidFill>
                <a:latin typeface="Inter Bold Italics"/>
              </a:rPr>
              <a:t>Image-grounded text decoder</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3874252"/>
            <a:ext cx="18288000" cy="2538496"/>
          </a:xfrm>
          <a:prstGeom prst="rect">
            <a:avLst/>
          </a:prstGeom>
          <a:solidFill>
            <a:srgbClr val="FF3131"/>
          </a:solidFill>
        </p:spPr>
      </p:sp>
      <p:sp>
        <p:nvSpPr>
          <p:cNvPr name="TextBox 3" id="3"/>
          <p:cNvSpPr txBox="true"/>
          <p:nvPr/>
        </p:nvSpPr>
        <p:spPr>
          <a:xfrm rot="0">
            <a:off x="6731091" y="4707573"/>
            <a:ext cx="4825819" cy="919480"/>
          </a:xfrm>
          <a:prstGeom prst="rect">
            <a:avLst/>
          </a:prstGeom>
        </p:spPr>
        <p:txBody>
          <a:bodyPr anchor="t" rtlCol="false" tIns="0" lIns="0" bIns="0" rIns="0">
            <a:spAutoFit/>
          </a:bodyPr>
          <a:lstStyle/>
          <a:p>
            <a:pPr>
              <a:lnSpc>
                <a:spcPts val="7040"/>
              </a:lnSpc>
            </a:pPr>
            <a:r>
              <a:rPr lang="en-US" sz="6400" spc="-64">
                <a:solidFill>
                  <a:srgbClr val="FFFFFF"/>
                </a:solidFill>
                <a:latin typeface="Inter Bold"/>
              </a:rPr>
              <a:t>Over Fitting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612200" y="3804920"/>
            <a:ext cx="9161201" cy="1338580"/>
            <a:chOff x="0" y="0"/>
            <a:chExt cx="12214934" cy="1784773"/>
          </a:xfrm>
        </p:grpSpPr>
        <p:sp>
          <p:nvSpPr>
            <p:cNvPr name="TextBox 3" id="3"/>
            <p:cNvSpPr txBox="true"/>
            <p:nvPr/>
          </p:nvSpPr>
          <p:spPr>
            <a:xfrm rot="0">
              <a:off x="1300046" y="432223"/>
              <a:ext cx="10914888"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Image Cation Problem</a:t>
              </a:r>
            </a:p>
          </p:txBody>
        </p:sp>
        <p:sp>
          <p:nvSpPr>
            <p:cNvPr name="TextBox 4" id="4"/>
            <p:cNvSpPr txBox="true"/>
            <p:nvPr/>
          </p:nvSpPr>
          <p:spPr>
            <a:xfrm rot="0">
              <a:off x="0" y="-171450"/>
              <a:ext cx="1340347" cy="1956223"/>
            </a:xfrm>
            <a:prstGeom prst="rect">
              <a:avLst/>
            </a:prstGeom>
          </p:spPr>
          <p:txBody>
            <a:bodyPr anchor="t" rtlCol="false" tIns="0" lIns="0" bIns="0" rIns="0">
              <a:spAutoFit/>
            </a:bodyPr>
            <a:lstStyle/>
            <a:p>
              <a:pPr>
                <a:lnSpc>
                  <a:spcPts val="12319"/>
                </a:lnSpc>
                <a:spcBef>
                  <a:spcPct val="0"/>
                </a:spcBef>
              </a:pPr>
              <a:r>
                <a:rPr lang="en-US" sz="8800">
                  <a:solidFill>
                    <a:srgbClr val="FF2C42"/>
                  </a:solidFill>
                  <a:latin typeface="Merriweather Bold"/>
                </a:rPr>
                <a:t>I.</a:t>
              </a:r>
            </a:p>
          </p:txBody>
        </p:sp>
      </p:grpSp>
      <p:sp>
        <p:nvSpPr>
          <p:cNvPr name="TextBox 5" id="5"/>
          <p:cNvSpPr txBox="true"/>
          <p:nvPr/>
        </p:nvSpPr>
        <p:spPr>
          <a:xfrm rot="0">
            <a:off x="2612200" y="1114425"/>
            <a:ext cx="5258800" cy="1254760"/>
          </a:xfrm>
          <a:prstGeom prst="rect">
            <a:avLst/>
          </a:prstGeom>
        </p:spPr>
        <p:txBody>
          <a:bodyPr anchor="t" rtlCol="false" tIns="0" lIns="0" bIns="0" rIns="0">
            <a:spAutoFit/>
          </a:bodyPr>
          <a:lstStyle/>
          <a:p>
            <a:pPr algn="ctr">
              <a:lnSpc>
                <a:spcPts val="9680"/>
              </a:lnSpc>
            </a:pPr>
            <a:r>
              <a:rPr lang="en-US" sz="8800" spc="-87">
                <a:solidFill>
                  <a:srgbClr val="000000"/>
                </a:solidFill>
                <a:latin typeface="Josefin Sans Bold"/>
              </a:rPr>
              <a:t>Overview</a:t>
            </a:r>
          </a:p>
        </p:txBody>
      </p:sp>
      <p:grpSp>
        <p:nvGrpSpPr>
          <p:cNvPr name="Group 6" id="6"/>
          <p:cNvGrpSpPr/>
          <p:nvPr/>
        </p:nvGrpSpPr>
        <p:grpSpPr>
          <a:xfrm rot="0">
            <a:off x="2612200" y="6005738"/>
            <a:ext cx="9618890" cy="1338580"/>
            <a:chOff x="0" y="0"/>
            <a:chExt cx="12825187" cy="1784773"/>
          </a:xfrm>
        </p:grpSpPr>
        <p:sp>
          <p:nvSpPr>
            <p:cNvPr name="TextBox 7" id="7"/>
            <p:cNvSpPr txBox="true"/>
            <p:nvPr/>
          </p:nvSpPr>
          <p:spPr>
            <a:xfrm rot="0">
              <a:off x="1910299" y="432223"/>
              <a:ext cx="10914888"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Execution problem</a:t>
              </a:r>
            </a:p>
          </p:txBody>
        </p:sp>
        <p:sp>
          <p:nvSpPr>
            <p:cNvPr name="TextBox 8" id="8"/>
            <p:cNvSpPr txBox="true"/>
            <p:nvPr/>
          </p:nvSpPr>
          <p:spPr>
            <a:xfrm rot="0">
              <a:off x="0" y="-171450"/>
              <a:ext cx="1950600" cy="1956184"/>
            </a:xfrm>
            <a:prstGeom prst="rect">
              <a:avLst/>
            </a:prstGeom>
          </p:spPr>
          <p:txBody>
            <a:bodyPr anchor="t" rtlCol="false" tIns="0" lIns="0" bIns="0" rIns="0">
              <a:spAutoFit/>
            </a:bodyPr>
            <a:lstStyle/>
            <a:p>
              <a:pPr>
                <a:lnSpc>
                  <a:spcPts val="12319"/>
                </a:lnSpc>
                <a:spcBef>
                  <a:spcPct val="0"/>
                </a:spcBef>
              </a:pPr>
              <a:r>
                <a:rPr lang="en-US" sz="8800">
                  <a:solidFill>
                    <a:srgbClr val="FF2C42"/>
                  </a:solidFill>
                  <a:latin typeface="Merriweather Bold"/>
                </a:rPr>
                <a:t>II.</a:t>
              </a:r>
            </a:p>
          </p:txBody>
        </p:sp>
      </p:gr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3874252"/>
            <a:ext cx="18288000" cy="2538496"/>
          </a:xfrm>
          <a:prstGeom prst="rect">
            <a:avLst/>
          </a:prstGeom>
          <a:solidFill>
            <a:srgbClr val="FF3131"/>
          </a:solidFill>
        </p:spPr>
      </p:sp>
      <p:sp>
        <p:nvSpPr>
          <p:cNvPr name="TextBox 3" id="3"/>
          <p:cNvSpPr txBox="true"/>
          <p:nvPr/>
        </p:nvSpPr>
        <p:spPr>
          <a:xfrm rot="0">
            <a:off x="5348994" y="4707573"/>
            <a:ext cx="7590013" cy="919480"/>
          </a:xfrm>
          <a:prstGeom prst="rect">
            <a:avLst/>
          </a:prstGeom>
        </p:spPr>
        <p:txBody>
          <a:bodyPr anchor="t" rtlCol="false" tIns="0" lIns="0" bIns="0" rIns="0">
            <a:spAutoFit/>
          </a:bodyPr>
          <a:lstStyle/>
          <a:p>
            <a:pPr>
              <a:lnSpc>
                <a:spcPts val="7040"/>
              </a:lnSpc>
            </a:pPr>
            <a:r>
              <a:rPr lang="en-US" sz="6400" spc="-64">
                <a:solidFill>
                  <a:srgbClr val="FFFFFF"/>
                </a:solidFill>
                <a:latin typeface="Inter Bold"/>
              </a:rPr>
              <a:t>Vanishing Problem </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538496"/>
          </a:xfrm>
          <a:prstGeom prst="rect">
            <a:avLst/>
          </a:prstGeom>
          <a:solidFill>
            <a:srgbClr val="FF3131"/>
          </a:solidFill>
        </p:spPr>
      </p:sp>
      <p:sp>
        <p:nvSpPr>
          <p:cNvPr name="TextBox 3" id="3"/>
          <p:cNvSpPr txBox="true"/>
          <p:nvPr/>
        </p:nvSpPr>
        <p:spPr>
          <a:xfrm rot="0">
            <a:off x="1028700" y="2237761"/>
            <a:ext cx="16230600" cy="7004685"/>
          </a:xfrm>
          <a:prstGeom prst="rect">
            <a:avLst/>
          </a:prstGeom>
        </p:spPr>
        <p:txBody>
          <a:bodyPr anchor="t" rtlCol="false" tIns="0" lIns="0" bIns="0" rIns="0">
            <a:spAutoFit/>
          </a:bodyPr>
          <a:lstStyle/>
          <a:p>
            <a:pPr>
              <a:lnSpc>
                <a:spcPts val="5040"/>
              </a:lnSpc>
            </a:pPr>
          </a:p>
          <a:p>
            <a:pPr marL="777240" indent="-388620" lvl="1">
              <a:lnSpc>
                <a:spcPts val="5040"/>
              </a:lnSpc>
              <a:buFont typeface="Arial"/>
              <a:buChar char="•"/>
            </a:pPr>
            <a:r>
              <a:rPr lang="en-US" sz="3600">
                <a:solidFill>
                  <a:srgbClr val="000000"/>
                </a:solidFill>
                <a:latin typeface="Inter"/>
              </a:rPr>
              <a:t>Tập dữ liệu COCO Captioning: Đạt được kết quả SOTA trên hai metric chính là BLEU-4 và METEOR.</a:t>
            </a:r>
          </a:p>
          <a:p>
            <a:pPr marL="777240" indent="-388620" lvl="1">
              <a:lnSpc>
                <a:spcPts val="5040"/>
              </a:lnSpc>
              <a:buFont typeface="Arial"/>
              <a:buChar char="•"/>
            </a:pPr>
            <a:r>
              <a:rPr lang="en-US" sz="3600">
                <a:solidFill>
                  <a:srgbClr val="000000"/>
                </a:solidFill>
                <a:latin typeface="Inter"/>
              </a:rPr>
              <a:t>Tập dữ liệu Flickr30k: Đạt được kết quả SOTA trên hai metric chính là BLEU-4 và METEOR.</a:t>
            </a:r>
          </a:p>
          <a:p>
            <a:pPr marL="777240" indent="-388620" lvl="1">
              <a:lnSpc>
                <a:spcPts val="5040"/>
              </a:lnSpc>
              <a:buFont typeface="Arial"/>
              <a:buChar char="•"/>
            </a:pPr>
            <a:r>
              <a:rPr lang="en-US" sz="3600">
                <a:solidFill>
                  <a:srgbClr val="000000"/>
                </a:solidFill>
                <a:latin typeface="Inter"/>
              </a:rPr>
              <a:t>Tập dữ liệu Conceptual Captioning: Đạt được kết quả tốt hơn so với các mô hình cơ sở và đạt được kết quả tốt nhất trên hai metric chính là SPICE và METEOR.</a:t>
            </a:r>
          </a:p>
          <a:p>
            <a:pPr marL="777240" indent="-388620" lvl="1">
              <a:lnSpc>
                <a:spcPts val="5040"/>
              </a:lnSpc>
              <a:spcBef>
                <a:spcPct val="0"/>
              </a:spcBef>
              <a:buFont typeface="Arial"/>
              <a:buChar char="•"/>
            </a:pPr>
            <a:r>
              <a:rPr lang="en-US" sz="3600">
                <a:solidFill>
                  <a:srgbClr val="000000"/>
                </a:solidFill>
                <a:latin typeface="Inter"/>
              </a:rPr>
              <a:t>Tập dữ liệu COCO-Image Retrieval: Đạt được kết quả tốt hơn so với các mô hình cơ sở và đạt được kết quả tốt nhất trên hai metric chính là Recall@1 và Recall@10.</a:t>
            </a:r>
          </a:p>
        </p:txBody>
      </p:sp>
      <p:sp>
        <p:nvSpPr>
          <p:cNvPr name="TextBox 4" id="4"/>
          <p:cNvSpPr txBox="true"/>
          <p:nvPr/>
        </p:nvSpPr>
        <p:spPr>
          <a:xfrm rot="0">
            <a:off x="4754167" y="833320"/>
            <a:ext cx="8779666" cy="919480"/>
          </a:xfrm>
          <a:prstGeom prst="rect">
            <a:avLst/>
          </a:prstGeom>
        </p:spPr>
        <p:txBody>
          <a:bodyPr anchor="t" rtlCol="false" tIns="0" lIns="0" bIns="0" rIns="0">
            <a:spAutoFit/>
          </a:bodyPr>
          <a:lstStyle/>
          <a:p>
            <a:pPr>
              <a:lnSpc>
                <a:spcPts val="7040"/>
              </a:lnSpc>
            </a:pPr>
            <a:r>
              <a:rPr lang="en-US" sz="6400" spc="-64">
                <a:solidFill>
                  <a:srgbClr val="FFFFFF"/>
                </a:solidFill>
                <a:latin typeface="Inter Bold"/>
              </a:rPr>
              <a:t>Kết quả thực nghiệm</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10979"/>
            <a:ext cx="9144000" cy="10297979"/>
          </a:xfrm>
          <a:prstGeom prst="rect">
            <a:avLst/>
          </a:prstGeom>
          <a:solidFill>
            <a:srgbClr val="FF2C42"/>
          </a:solidFill>
        </p:spPr>
      </p:sp>
      <p:sp>
        <p:nvSpPr>
          <p:cNvPr name="TextBox 3" id="3"/>
          <p:cNvSpPr txBox="true"/>
          <p:nvPr/>
        </p:nvSpPr>
        <p:spPr>
          <a:xfrm rot="0">
            <a:off x="1783839" y="3202922"/>
            <a:ext cx="4745649" cy="3712210"/>
          </a:xfrm>
          <a:prstGeom prst="rect">
            <a:avLst/>
          </a:prstGeom>
        </p:spPr>
        <p:txBody>
          <a:bodyPr anchor="t" rtlCol="false" tIns="0" lIns="0" bIns="0" rIns="0">
            <a:spAutoFit/>
          </a:bodyPr>
          <a:lstStyle/>
          <a:p>
            <a:pPr>
              <a:lnSpc>
                <a:spcPts val="9680"/>
              </a:lnSpc>
            </a:pPr>
            <a:r>
              <a:rPr lang="en-US" sz="8800" spc="-87">
                <a:solidFill>
                  <a:srgbClr val="FFFFFF"/>
                </a:solidFill>
                <a:latin typeface="Josefin Sans Bold"/>
              </a:rPr>
              <a:t>Image Caption Problem</a:t>
            </a:r>
          </a:p>
        </p:txBody>
      </p:sp>
      <p:sp>
        <p:nvSpPr>
          <p:cNvPr name="TextBox 4" id="4"/>
          <p:cNvSpPr txBox="true"/>
          <p:nvPr/>
        </p:nvSpPr>
        <p:spPr>
          <a:xfrm rot="0">
            <a:off x="1783839" y="1390429"/>
            <a:ext cx="1051739" cy="1500476"/>
          </a:xfrm>
          <a:prstGeom prst="rect">
            <a:avLst/>
          </a:prstGeom>
        </p:spPr>
        <p:txBody>
          <a:bodyPr anchor="t" rtlCol="false" tIns="0" lIns="0" bIns="0" rIns="0">
            <a:spAutoFit/>
          </a:bodyPr>
          <a:lstStyle/>
          <a:p>
            <a:pPr algn="ctr">
              <a:lnSpc>
                <a:spcPts val="12319"/>
              </a:lnSpc>
              <a:spcBef>
                <a:spcPct val="0"/>
              </a:spcBef>
            </a:pPr>
            <a:r>
              <a:rPr lang="en-US" sz="8799">
                <a:solidFill>
                  <a:srgbClr val="000000"/>
                </a:solidFill>
                <a:latin typeface="Merriweather Bold"/>
              </a:rPr>
              <a:t>I. </a:t>
            </a:r>
          </a:p>
        </p:txBody>
      </p:sp>
      <p:grpSp>
        <p:nvGrpSpPr>
          <p:cNvPr name="Group 5" id="5"/>
          <p:cNvGrpSpPr/>
          <p:nvPr/>
        </p:nvGrpSpPr>
        <p:grpSpPr>
          <a:xfrm rot="0">
            <a:off x="10504650" y="3752318"/>
            <a:ext cx="6542264" cy="2782364"/>
            <a:chOff x="0" y="0"/>
            <a:chExt cx="8723019" cy="3709819"/>
          </a:xfrm>
        </p:grpSpPr>
        <p:sp>
          <p:nvSpPr>
            <p:cNvPr name="TextBox 6" id="6"/>
            <p:cNvSpPr txBox="true"/>
            <p:nvPr/>
          </p:nvSpPr>
          <p:spPr>
            <a:xfrm rot="0">
              <a:off x="0" y="-171450"/>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01</a:t>
              </a:r>
            </a:p>
          </p:txBody>
        </p:sp>
        <p:sp>
          <p:nvSpPr>
            <p:cNvPr name="TextBox 7" id="7"/>
            <p:cNvSpPr txBox="true"/>
            <p:nvPr/>
          </p:nvSpPr>
          <p:spPr>
            <a:xfrm rot="0">
              <a:off x="2307966" y="67733"/>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Introduction</a:t>
              </a:r>
            </a:p>
          </p:txBody>
        </p:sp>
        <p:sp>
          <p:nvSpPr>
            <p:cNvPr name="TextBox 8" id="8"/>
            <p:cNvSpPr txBox="true"/>
            <p:nvPr/>
          </p:nvSpPr>
          <p:spPr>
            <a:xfrm rot="0">
              <a:off x="2307966" y="2237080"/>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How it work?</a:t>
              </a:r>
            </a:p>
          </p:txBody>
        </p:sp>
        <p:sp>
          <p:nvSpPr>
            <p:cNvPr name="TextBox 9" id="9"/>
            <p:cNvSpPr txBox="true"/>
            <p:nvPr/>
          </p:nvSpPr>
          <p:spPr>
            <a:xfrm rot="0">
              <a:off x="0" y="1917003"/>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02</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962375" y="4494220"/>
            <a:ext cx="3978773" cy="3570948"/>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481608" y="4494220"/>
            <a:ext cx="2850434" cy="4114800"/>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12109099" y="4494220"/>
            <a:ext cx="4590155" cy="3717028"/>
          </a:xfrm>
          <a:prstGeom prst="rect">
            <a:avLst/>
          </a:prstGeom>
        </p:spPr>
      </p:pic>
      <p:sp>
        <p:nvSpPr>
          <p:cNvPr name="TextBox 5" id="5"/>
          <p:cNvSpPr txBox="true"/>
          <p:nvPr/>
        </p:nvSpPr>
        <p:spPr>
          <a:xfrm rot="0">
            <a:off x="1542193" y="2799405"/>
            <a:ext cx="15554963" cy="1189991"/>
          </a:xfrm>
          <a:prstGeom prst="rect">
            <a:avLst/>
          </a:prstGeom>
        </p:spPr>
        <p:txBody>
          <a:bodyPr anchor="t" rtlCol="false" tIns="0" lIns="0" bIns="0" rIns="0">
            <a:spAutoFit/>
          </a:bodyPr>
          <a:lstStyle/>
          <a:p>
            <a:pPr algn="l" marL="0" indent="0" lvl="0">
              <a:lnSpc>
                <a:spcPts val="4759"/>
              </a:lnSpc>
              <a:spcBef>
                <a:spcPct val="0"/>
              </a:spcBef>
            </a:pPr>
            <a:r>
              <a:rPr lang="en-US" sz="3399">
                <a:solidFill>
                  <a:srgbClr val="000000"/>
                </a:solidFill>
                <a:latin typeface="Josefin Sans Regular"/>
              </a:rPr>
              <a:t>Image captioning is the task of automatically generating a natural language description of an image</a:t>
            </a:r>
          </a:p>
        </p:txBody>
      </p:sp>
      <p:sp>
        <p:nvSpPr>
          <p:cNvPr name="TextBox 6" id="6"/>
          <p:cNvSpPr txBox="true"/>
          <p:nvPr/>
        </p:nvSpPr>
        <p:spPr>
          <a:xfrm rot="0">
            <a:off x="1028700" y="1095375"/>
            <a:ext cx="6452908" cy="1273810"/>
          </a:xfrm>
          <a:prstGeom prst="rect">
            <a:avLst/>
          </a:prstGeom>
        </p:spPr>
        <p:txBody>
          <a:bodyPr anchor="t" rtlCol="false" tIns="0" lIns="0" bIns="0" rIns="0">
            <a:spAutoFit/>
          </a:bodyPr>
          <a:lstStyle/>
          <a:p>
            <a:pPr algn="l" marL="0" indent="0" lvl="0">
              <a:lnSpc>
                <a:spcPts val="9679"/>
              </a:lnSpc>
              <a:spcBef>
                <a:spcPct val="0"/>
              </a:spcBef>
            </a:pPr>
            <a:r>
              <a:rPr lang="en-US" sz="8799" spc="-87">
                <a:solidFill>
                  <a:srgbClr val="000000"/>
                </a:solidFill>
                <a:latin typeface="Josefin Sans Bold"/>
              </a:rPr>
              <a:t>Introduction</a:t>
            </a:r>
          </a:p>
        </p:txBody>
      </p:sp>
      <p:sp>
        <p:nvSpPr>
          <p:cNvPr name="TextBox 7" id="7"/>
          <p:cNvSpPr txBox="true"/>
          <p:nvPr/>
        </p:nvSpPr>
        <p:spPr>
          <a:xfrm rot="0">
            <a:off x="2673209" y="8675370"/>
            <a:ext cx="2557105" cy="6159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Josefin Sans Regular Bold"/>
              </a:rPr>
              <a:t>B</a:t>
            </a:r>
            <a:r>
              <a:rPr lang="en-US" sz="3500">
                <a:solidFill>
                  <a:srgbClr val="000000"/>
                </a:solidFill>
                <a:latin typeface="Josefin Sans Regular Bold"/>
              </a:rPr>
              <a:t>lind people</a:t>
            </a:r>
          </a:p>
        </p:txBody>
      </p:sp>
      <p:sp>
        <p:nvSpPr>
          <p:cNvPr name="TextBox 8" id="8"/>
          <p:cNvSpPr txBox="true"/>
          <p:nvPr/>
        </p:nvSpPr>
        <p:spPr>
          <a:xfrm rot="0">
            <a:off x="7637618" y="8675370"/>
            <a:ext cx="2538412" cy="6159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Josefin Sans Regular Bold"/>
              </a:rPr>
              <a:t>D</a:t>
            </a:r>
            <a:r>
              <a:rPr lang="en-US" sz="3500">
                <a:solidFill>
                  <a:srgbClr val="000000"/>
                </a:solidFill>
                <a:latin typeface="Josefin Sans Regular Bold"/>
              </a:rPr>
              <a:t>eaf people</a:t>
            </a:r>
          </a:p>
        </p:txBody>
      </p:sp>
      <p:sp>
        <p:nvSpPr>
          <p:cNvPr name="TextBox 9" id="9"/>
          <p:cNvSpPr txBox="true"/>
          <p:nvPr/>
        </p:nvSpPr>
        <p:spPr>
          <a:xfrm rot="0">
            <a:off x="12359992" y="8675370"/>
            <a:ext cx="4088368" cy="61595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Josefin Sans Regular Bold"/>
              </a:rPr>
              <a:t>R</a:t>
            </a:r>
            <a:r>
              <a:rPr lang="en-US" sz="3500" u="none">
                <a:solidFill>
                  <a:srgbClr val="000000"/>
                </a:solidFill>
                <a:latin typeface="Josefin Sans Regular Bold"/>
              </a:rPr>
              <a:t>etrieve and search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28700" y="4618579"/>
            <a:ext cx="6392567" cy="4639721"/>
            <a:chOff x="0" y="0"/>
            <a:chExt cx="2899410" cy="2104390"/>
          </a:xfrm>
        </p:grpSpPr>
        <p:sp>
          <p:nvSpPr>
            <p:cNvPr name="Freeform 3" id="3"/>
            <p:cNvSpPr/>
            <p:nvPr/>
          </p:nvSpPr>
          <p:spPr>
            <a:xfrm>
              <a:off x="13970" y="-1270"/>
              <a:ext cx="2903220" cy="2115820"/>
            </a:xfrm>
            <a:custGeom>
              <a:avLst/>
              <a:gdLst/>
              <a:ahLst/>
              <a:cxnLst/>
              <a:rect r="r" b="b" t="t" l="l"/>
              <a:pathLst>
                <a:path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a:blip r:embed="rId2"/>
              <a:stretch>
                <a:fillRect l="0" r="0" t="-1626" b="-1626"/>
              </a:stretch>
            </a:blipFill>
          </p:spPr>
        </p:sp>
      </p:gr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810418" y="6479625"/>
            <a:ext cx="1297420" cy="917630"/>
          </a:xfrm>
          <a:prstGeom prst="rect">
            <a:avLst/>
          </a:prstGeom>
        </p:spPr>
      </p:pic>
      <p:sp>
        <p:nvSpPr>
          <p:cNvPr name="TextBox 5" id="5"/>
          <p:cNvSpPr txBox="true"/>
          <p:nvPr/>
        </p:nvSpPr>
        <p:spPr>
          <a:xfrm rot="0">
            <a:off x="1028700" y="1095375"/>
            <a:ext cx="6781718" cy="1273810"/>
          </a:xfrm>
          <a:prstGeom prst="rect">
            <a:avLst/>
          </a:prstGeom>
        </p:spPr>
        <p:txBody>
          <a:bodyPr anchor="t" rtlCol="false" tIns="0" lIns="0" bIns="0" rIns="0">
            <a:spAutoFit/>
          </a:bodyPr>
          <a:lstStyle/>
          <a:p>
            <a:pPr algn="l" marL="0" indent="0" lvl="0">
              <a:lnSpc>
                <a:spcPts val="9679"/>
              </a:lnSpc>
              <a:spcBef>
                <a:spcPct val="0"/>
              </a:spcBef>
            </a:pPr>
            <a:r>
              <a:rPr lang="en-US" sz="8799" spc="-87">
                <a:solidFill>
                  <a:srgbClr val="000000"/>
                </a:solidFill>
                <a:latin typeface="Josefin Sans Bold"/>
              </a:rPr>
              <a:t>How it work?</a:t>
            </a:r>
          </a:p>
        </p:txBody>
      </p:sp>
      <p:sp>
        <p:nvSpPr>
          <p:cNvPr name="TextBox 6" id="6"/>
          <p:cNvSpPr txBox="true"/>
          <p:nvPr/>
        </p:nvSpPr>
        <p:spPr>
          <a:xfrm rot="0">
            <a:off x="1028700" y="2910606"/>
            <a:ext cx="16230600" cy="1189991"/>
          </a:xfrm>
          <a:prstGeom prst="rect">
            <a:avLst/>
          </a:prstGeom>
        </p:spPr>
        <p:txBody>
          <a:bodyPr anchor="t" rtlCol="false" tIns="0" lIns="0" bIns="0" rIns="0">
            <a:spAutoFit/>
          </a:bodyPr>
          <a:lstStyle/>
          <a:p>
            <a:pPr algn="l" marL="0" indent="0" lvl="0">
              <a:lnSpc>
                <a:spcPts val="4759"/>
              </a:lnSpc>
              <a:spcBef>
                <a:spcPct val="0"/>
              </a:spcBef>
            </a:pPr>
            <a:r>
              <a:rPr lang="en-US" sz="3399" u="none">
                <a:solidFill>
                  <a:srgbClr val="000000"/>
                </a:solidFill>
                <a:latin typeface="Josefin Sans Regular"/>
              </a:rPr>
              <a:t>The input is an image, and the output is a sequence of words that form a caption for the image.</a:t>
            </a:r>
          </a:p>
        </p:txBody>
      </p:sp>
      <p:grpSp>
        <p:nvGrpSpPr>
          <p:cNvPr name="Group 7" id="7"/>
          <p:cNvGrpSpPr/>
          <p:nvPr/>
        </p:nvGrpSpPr>
        <p:grpSpPr>
          <a:xfrm rot="0">
            <a:off x="9650513" y="6353251"/>
            <a:ext cx="7608787" cy="1170376"/>
            <a:chOff x="0" y="0"/>
            <a:chExt cx="10145050" cy="1560502"/>
          </a:xfrm>
        </p:grpSpPr>
        <p:grpSp>
          <p:nvGrpSpPr>
            <p:cNvPr name="Group 8" id="8"/>
            <p:cNvGrpSpPr/>
            <p:nvPr/>
          </p:nvGrpSpPr>
          <p:grpSpPr>
            <a:xfrm rot="0">
              <a:off x="0" y="0"/>
              <a:ext cx="10145050" cy="1560502"/>
              <a:chOff x="0" y="0"/>
              <a:chExt cx="2003960" cy="308247"/>
            </a:xfrm>
          </p:grpSpPr>
          <p:sp>
            <p:nvSpPr>
              <p:cNvPr name="Freeform 9" id="9"/>
              <p:cNvSpPr/>
              <p:nvPr/>
            </p:nvSpPr>
            <p:spPr>
              <a:xfrm>
                <a:off x="0" y="0"/>
                <a:ext cx="2003960" cy="308247"/>
              </a:xfrm>
              <a:custGeom>
                <a:avLst/>
                <a:gdLst/>
                <a:ahLst/>
                <a:cxnLst/>
                <a:rect r="r" b="b" t="t" l="l"/>
                <a:pathLst>
                  <a:path h="308247" w="2003960">
                    <a:moveTo>
                      <a:pt x="30525" y="0"/>
                    </a:moveTo>
                    <a:lnTo>
                      <a:pt x="1973436" y="0"/>
                    </a:lnTo>
                    <a:cubicBezTo>
                      <a:pt x="1990294" y="0"/>
                      <a:pt x="2003960" y="13666"/>
                      <a:pt x="2003960" y="30525"/>
                    </a:cubicBezTo>
                    <a:lnTo>
                      <a:pt x="2003960" y="277722"/>
                    </a:lnTo>
                    <a:cubicBezTo>
                      <a:pt x="2003960" y="285818"/>
                      <a:pt x="2000744" y="293582"/>
                      <a:pt x="1995020" y="299307"/>
                    </a:cubicBezTo>
                    <a:cubicBezTo>
                      <a:pt x="1989295" y="305031"/>
                      <a:pt x="1981531" y="308247"/>
                      <a:pt x="1973436" y="308247"/>
                    </a:cubicBezTo>
                    <a:lnTo>
                      <a:pt x="30525" y="308247"/>
                    </a:lnTo>
                    <a:cubicBezTo>
                      <a:pt x="22429" y="308247"/>
                      <a:pt x="14665" y="305031"/>
                      <a:pt x="8941" y="299307"/>
                    </a:cubicBezTo>
                    <a:cubicBezTo>
                      <a:pt x="3216" y="293582"/>
                      <a:pt x="0" y="285818"/>
                      <a:pt x="0" y="277722"/>
                    </a:cubicBezTo>
                    <a:lnTo>
                      <a:pt x="0" y="30525"/>
                    </a:lnTo>
                    <a:cubicBezTo>
                      <a:pt x="0" y="22429"/>
                      <a:pt x="3216" y="14665"/>
                      <a:pt x="8941" y="8941"/>
                    </a:cubicBezTo>
                    <a:cubicBezTo>
                      <a:pt x="14665" y="3216"/>
                      <a:pt x="22429" y="0"/>
                      <a:pt x="30525" y="0"/>
                    </a:cubicBezTo>
                    <a:close/>
                  </a:path>
                </a:pathLst>
              </a:custGeom>
              <a:solidFill>
                <a:srgbClr val="589358"/>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250414" y="361574"/>
              <a:ext cx="9644221" cy="761154"/>
            </a:xfrm>
            <a:prstGeom prst="rect">
              <a:avLst/>
            </a:prstGeom>
          </p:spPr>
          <p:txBody>
            <a:bodyPr anchor="t" rtlCol="false" tIns="0" lIns="0" bIns="0" rIns="0">
              <a:spAutoFit/>
            </a:bodyPr>
            <a:lstStyle/>
            <a:p>
              <a:pPr algn="l" marL="0" indent="0" lvl="0">
                <a:lnSpc>
                  <a:spcPts val="4759"/>
                </a:lnSpc>
                <a:spcBef>
                  <a:spcPct val="0"/>
                </a:spcBef>
              </a:pPr>
              <a:r>
                <a:rPr lang="en-US" sz="3399" u="none">
                  <a:solidFill>
                    <a:srgbClr val="FFFFFF"/>
                  </a:solidFill>
                  <a:latin typeface="Josefin Sans Regular"/>
                </a:rPr>
                <a:t>two dogs are playing with each other</a:t>
              </a: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95375"/>
            <a:ext cx="6781718" cy="1273810"/>
          </a:xfrm>
          <a:prstGeom prst="rect">
            <a:avLst/>
          </a:prstGeom>
        </p:spPr>
        <p:txBody>
          <a:bodyPr anchor="t" rtlCol="false" tIns="0" lIns="0" bIns="0" rIns="0">
            <a:spAutoFit/>
          </a:bodyPr>
          <a:lstStyle/>
          <a:p>
            <a:pPr algn="l" marL="0" indent="0" lvl="0">
              <a:lnSpc>
                <a:spcPts val="9679"/>
              </a:lnSpc>
              <a:spcBef>
                <a:spcPct val="0"/>
              </a:spcBef>
            </a:pPr>
            <a:r>
              <a:rPr lang="en-US" sz="8799" spc="-87">
                <a:solidFill>
                  <a:srgbClr val="000000"/>
                </a:solidFill>
                <a:latin typeface="Josefin Sans Bold"/>
              </a:rPr>
              <a:t>How it work?</a:t>
            </a:r>
          </a:p>
        </p:txBody>
      </p:sp>
      <p:sp>
        <p:nvSpPr>
          <p:cNvPr name="TextBox 3" id="3"/>
          <p:cNvSpPr txBox="true"/>
          <p:nvPr/>
        </p:nvSpPr>
        <p:spPr>
          <a:xfrm rot="0">
            <a:off x="1028700" y="3953509"/>
            <a:ext cx="16230600" cy="1189991"/>
          </a:xfrm>
          <a:prstGeom prst="rect">
            <a:avLst/>
          </a:prstGeom>
        </p:spPr>
        <p:txBody>
          <a:bodyPr anchor="t" rtlCol="false" tIns="0" lIns="0" bIns="0" rIns="0">
            <a:spAutoFit/>
          </a:bodyPr>
          <a:lstStyle/>
          <a:p>
            <a:pPr algn="l" marL="0" indent="0" lvl="0">
              <a:lnSpc>
                <a:spcPts val="4759"/>
              </a:lnSpc>
              <a:spcBef>
                <a:spcPct val="0"/>
              </a:spcBef>
            </a:pPr>
            <a:r>
              <a:rPr lang="en-US" sz="3399" u="none">
                <a:solidFill>
                  <a:srgbClr val="000000"/>
                </a:solidFill>
                <a:latin typeface="Josefin Sans Regular"/>
              </a:rPr>
              <a:t>The model takes the image as input and generates a probability distribution over the next word in the sequence.</a:t>
            </a:r>
          </a:p>
        </p:txBody>
      </p:sp>
      <p:sp>
        <p:nvSpPr>
          <p:cNvPr name="TextBox 4" id="4"/>
          <p:cNvSpPr txBox="true"/>
          <p:nvPr/>
        </p:nvSpPr>
        <p:spPr>
          <a:xfrm rot="0">
            <a:off x="1028700" y="6037022"/>
            <a:ext cx="16230600" cy="1189991"/>
          </a:xfrm>
          <a:prstGeom prst="rect">
            <a:avLst/>
          </a:prstGeom>
        </p:spPr>
        <p:txBody>
          <a:bodyPr anchor="t" rtlCol="false" tIns="0" lIns="0" bIns="0" rIns="0">
            <a:spAutoFit/>
          </a:bodyPr>
          <a:lstStyle/>
          <a:p>
            <a:pPr algn="l" marL="0" indent="0" lvl="0">
              <a:lnSpc>
                <a:spcPts val="4759"/>
              </a:lnSpc>
              <a:spcBef>
                <a:spcPct val="0"/>
              </a:spcBef>
            </a:pPr>
            <a:r>
              <a:rPr lang="en-US" sz="3399" u="none">
                <a:solidFill>
                  <a:srgbClr val="000000"/>
                </a:solidFill>
                <a:latin typeface="Josefin Sans Regular"/>
              </a:rPr>
              <a:t>The output of the model is a sequence of words that have the highest probability of generating a coherent and accurate caption.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10979"/>
            <a:ext cx="9144000" cy="10297979"/>
          </a:xfrm>
          <a:prstGeom prst="rect">
            <a:avLst/>
          </a:prstGeom>
          <a:solidFill>
            <a:srgbClr val="FF2C42"/>
          </a:solidFill>
        </p:spPr>
      </p:sp>
      <p:sp>
        <p:nvSpPr>
          <p:cNvPr name="TextBox 3" id="3"/>
          <p:cNvSpPr txBox="true"/>
          <p:nvPr/>
        </p:nvSpPr>
        <p:spPr>
          <a:xfrm rot="0">
            <a:off x="1783839" y="3817284"/>
            <a:ext cx="5266279" cy="2483485"/>
          </a:xfrm>
          <a:prstGeom prst="rect">
            <a:avLst/>
          </a:prstGeom>
        </p:spPr>
        <p:txBody>
          <a:bodyPr anchor="t" rtlCol="false" tIns="0" lIns="0" bIns="0" rIns="0">
            <a:spAutoFit/>
          </a:bodyPr>
          <a:lstStyle/>
          <a:p>
            <a:pPr>
              <a:lnSpc>
                <a:spcPts val="9680"/>
              </a:lnSpc>
            </a:pPr>
            <a:r>
              <a:rPr lang="en-US" sz="8800" spc="-87">
                <a:solidFill>
                  <a:srgbClr val="FFFFFF"/>
                </a:solidFill>
                <a:latin typeface="Josefin Sans Bold"/>
              </a:rPr>
              <a:t>Execution Problem</a:t>
            </a:r>
          </a:p>
        </p:txBody>
      </p:sp>
      <p:sp>
        <p:nvSpPr>
          <p:cNvPr name="TextBox 4" id="4"/>
          <p:cNvSpPr txBox="true"/>
          <p:nvPr/>
        </p:nvSpPr>
        <p:spPr>
          <a:xfrm rot="0">
            <a:off x="1783839" y="1390429"/>
            <a:ext cx="1511082" cy="1500476"/>
          </a:xfrm>
          <a:prstGeom prst="rect">
            <a:avLst/>
          </a:prstGeom>
        </p:spPr>
        <p:txBody>
          <a:bodyPr anchor="t" rtlCol="false" tIns="0" lIns="0" bIns="0" rIns="0">
            <a:spAutoFit/>
          </a:bodyPr>
          <a:lstStyle/>
          <a:p>
            <a:pPr algn="ctr">
              <a:lnSpc>
                <a:spcPts val="12319"/>
              </a:lnSpc>
              <a:spcBef>
                <a:spcPct val="0"/>
              </a:spcBef>
            </a:pPr>
            <a:r>
              <a:rPr lang="en-US" sz="8799">
                <a:solidFill>
                  <a:srgbClr val="000000"/>
                </a:solidFill>
                <a:latin typeface="Merriweather Bold"/>
              </a:rPr>
              <a:t>II. </a:t>
            </a:r>
          </a:p>
        </p:txBody>
      </p:sp>
      <p:grpSp>
        <p:nvGrpSpPr>
          <p:cNvPr name="Group 5" id="5"/>
          <p:cNvGrpSpPr/>
          <p:nvPr/>
        </p:nvGrpSpPr>
        <p:grpSpPr>
          <a:xfrm rot="0">
            <a:off x="10105381" y="1171044"/>
            <a:ext cx="6542264" cy="7944912"/>
            <a:chOff x="0" y="0"/>
            <a:chExt cx="8723019" cy="10593216"/>
          </a:xfrm>
        </p:grpSpPr>
        <p:sp>
          <p:nvSpPr>
            <p:cNvPr name="TextBox 6" id="6"/>
            <p:cNvSpPr txBox="true"/>
            <p:nvPr/>
          </p:nvSpPr>
          <p:spPr>
            <a:xfrm rot="0">
              <a:off x="2307966" y="67733"/>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Dataset</a:t>
              </a:r>
            </a:p>
          </p:txBody>
        </p:sp>
        <p:sp>
          <p:nvSpPr>
            <p:cNvPr name="TextBox 7" id="7"/>
            <p:cNvSpPr txBox="true"/>
            <p:nvPr/>
          </p:nvSpPr>
          <p:spPr>
            <a:xfrm rot="0">
              <a:off x="0" y="-171450"/>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01</a:t>
              </a:r>
            </a:p>
          </p:txBody>
        </p:sp>
        <p:sp>
          <p:nvSpPr>
            <p:cNvPr name="TextBox 8" id="8"/>
            <p:cNvSpPr txBox="true"/>
            <p:nvPr/>
          </p:nvSpPr>
          <p:spPr>
            <a:xfrm rot="0">
              <a:off x="2307966" y="2237080"/>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Build model</a:t>
              </a:r>
            </a:p>
          </p:txBody>
        </p:sp>
        <p:sp>
          <p:nvSpPr>
            <p:cNvPr name="TextBox 9" id="9"/>
            <p:cNvSpPr txBox="true"/>
            <p:nvPr/>
          </p:nvSpPr>
          <p:spPr>
            <a:xfrm rot="0">
              <a:off x="0" y="1917003"/>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02</a:t>
              </a:r>
            </a:p>
          </p:txBody>
        </p:sp>
        <p:sp>
          <p:nvSpPr>
            <p:cNvPr name="TextBox 10" id="10"/>
            <p:cNvSpPr txBox="true"/>
            <p:nvPr/>
          </p:nvSpPr>
          <p:spPr>
            <a:xfrm rot="0">
              <a:off x="2307966" y="4531546"/>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Evaluation</a:t>
              </a:r>
              <a:r>
                <a:rPr lang="en-US" sz="6000">
                  <a:solidFill>
                    <a:srgbClr val="000000"/>
                  </a:solidFill>
                  <a:latin typeface="Josefin Sans Bold"/>
                </a:rPr>
                <a:t> </a:t>
              </a:r>
            </a:p>
          </p:txBody>
        </p:sp>
        <p:sp>
          <p:nvSpPr>
            <p:cNvPr name="TextBox 11" id="11"/>
            <p:cNvSpPr txBox="true"/>
            <p:nvPr/>
          </p:nvSpPr>
          <p:spPr>
            <a:xfrm rot="0">
              <a:off x="0" y="4211469"/>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03</a:t>
              </a:r>
            </a:p>
          </p:txBody>
        </p:sp>
        <p:sp>
          <p:nvSpPr>
            <p:cNvPr name="TextBox 12" id="12"/>
            <p:cNvSpPr txBox="true"/>
            <p:nvPr/>
          </p:nvSpPr>
          <p:spPr>
            <a:xfrm rot="0">
              <a:off x="2307966" y="6826011"/>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Overfiting</a:t>
              </a:r>
            </a:p>
          </p:txBody>
        </p:sp>
        <p:sp>
          <p:nvSpPr>
            <p:cNvPr name="TextBox 13" id="13"/>
            <p:cNvSpPr txBox="true"/>
            <p:nvPr/>
          </p:nvSpPr>
          <p:spPr>
            <a:xfrm rot="0">
              <a:off x="0" y="6505935"/>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04</a:t>
              </a:r>
            </a:p>
          </p:txBody>
        </p:sp>
        <p:sp>
          <p:nvSpPr>
            <p:cNvPr name="TextBox 14" id="14"/>
            <p:cNvSpPr txBox="true"/>
            <p:nvPr/>
          </p:nvSpPr>
          <p:spPr>
            <a:xfrm rot="0">
              <a:off x="2307966" y="9120477"/>
              <a:ext cx="6415053" cy="1352550"/>
            </a:xfrm>
            <a:prstGeom prst="rect">
              <a:avLst/>
            </a:prstGeom>
          </p:spPr>
          <p:txBody>
            <a:bodyPr anchor="t" rtlCol="false" tIns="0" lIns="0" bIns="0" rIns="0">
              <a:spAutoFit/>
            </a:bodyPr>
            <a:lstStyle/>
            <a:p>
              <a:pPr>
                <a:lnSpc>
                  <a:spcPts val="8400"/>
                </a:lnSpc>
                <a:spcBef>
                  <a:spcPct val="0"/>
                </a:spcBef>
              </a:pPr>
              <a:r>
                <a:rPr lang="en-US" sz="6000">
                  <a:solidFill>
                    <a:srgbClr val="000000"/>
                  </a:solidFill>
                  <a:latin typeface="Josefin Sans Bold"/>
                </a:rPr>
                <a:t>Vanishing</a:t>
              </a:r>
            </a:p>
          </p:txBody>
        </p:sp>
        <p:sp>
          <p:nvSpPr>
            <p:cNvPr name="TextBox 15" id="15"/>
            <p:cNvSpPr txBox="true"/>
            <p:nvPr/>
          </p:nvSpPr>
          <p:spPr>
            <a:xfrm rot="0">
              <a:off x="0" y="8800400"/>
              <a:ext cx="1667048" cy="1792816"/>
            </a:xfrm>
            <a:prstGeom prst="rect">
              <a:avLst/>
            </a:prstGeom>
          </p:spPr>
          <p:txBody>
            <a:bodyPr anchor="t" rtlCol="false" tIns="0" lIns="0" bIns="0" rIns="0">
              <a:spAutoFit/>
            </a:bodyPr>
            <a:lstStyle/>
            <a:p>
              <a:pPr>
                <a:lnSpc>
                  <a:spcPts val="11200"/>
                </a:lnSpc>
                <a:spcBef>
                  <a:spcPct val="0"/>
                </a:spcBef>
              </a:pPr>
              <a:r>
                <a:rPr lang="en-US" sz="8000">
                  <a:solidFill>
                    <a:srgbClr val="FF2C42"/>
                  </a:solidFill>
                  <a:latin typeface="Josefin Sans Bold"/>
                </a:rPr>
                <a:t>05</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96252" y="1028700"/>
            <a:ext cx="3487410" cy="5106658"/>
            <a:chOff x="0" y="0"/>
            <a:chExt cx="4649879" cy="6808877"/>
          </a:xfrm>
        </p:grpSpPr>
        <p:grpSp>
          <p:nvGrpSpPr>
            <p:cNvPr name="Group 3" id="3"/>
            <p:cNvGrpSpPr/>
            <p:nvPr/>
          </p:nvGrpSpPr>
          <p:grpSpPr>
            <a:xfrm rot="0">
              <a:off x="0" y="0"/>
              <a:ext cx="4649879" cy="6808877"/>
              <a:chOff x="0" y="0"/>
              <a:chExt cx="918495" cy="1344963"/>
            </a:xfrm>
          </p:grpSpPr>
          <p:sp>
            <p:nvSpPr>
              <p:cNvPr name="Freeform 4" id="4"/>
              <p:cNvSpPr/>
              <p:nvPr/>
            </p:nvSpPr>
            <p:spPr>
              <a:xfrm>
                <a:off x="0" y="0"/>
                <a:ext cx="918495" cy="1344963"/>
              </a:xfrm>
              <a:custGeom>
                <a:avLst/>
                <a:gdLst/>
                <a:ahLst/>
                <a:cxnLst/>
                <a:rect r="r" b="b" t="t" l="l"/>
                <a:pathLst>
                  <a:path h="1344963" w="918495">
                    <a:moveTo>
                      <a:pt x="113218" y="0"/>
                    </a:moveTo>
                    <a:lnTo>
                      <a:pt x="805277" y="0"/>
                    </a:lnTo>
                    <a:cubicBezTo>
                      <a:pt x="867805" y="0"/>
                      <a:pt x="918495" y="50689"/>
                      <a:pt x="918495" y="113218"/>
                    </a:cubicBezTo>
                    <a:lnTo>
                      <a:pt x="918495" y="1231745"/>
                    </a:lnTo>
                    <a:cubicBezTo>
                      <a:pt x="918495" y="1261773"/>
                      <a:pt x="906566" y="1290570"/>
                      <a:pt x="885334" y="1311803"/>
                    </a:cubicBezTo>
                    <a:cubicBezTo>
                      <a:pt x="864101" y="1333035"/>
                      <a:pt x="835304" y="1344963"/>
                      <a:pt x="805277" y="1344963"/>
                    </a:cubicBezTo>
                    <a:lnTo>
                      <a:pt x="113218" y="1344963"/>
                    </a:lnTo>
                    <a:cubicBezTo>
                      <a:pt x="50689" y="1344963"/>
                      <a:pt x="0" y="1294274"/>
                      <a:pt x="0" y="1231745"/>
                    </a:cubicBezTo>
                    <a:lnTo>
                      <a:pt x="0" y="113218"/>
                    </a:lnTo>
                    <a:cubicBezTo>
                      <a:pt x="0" y="83191"/>
                      <a:pt x="11928" y="54393"/>
                      <a:pt x="33161" y="33161"/>
                    </a:cubicBezTo>
                    <a:cubicBezTo>
                      <a:pt x="54393" y="11928"/>
                      <a:pt x="83191" y="0"/>
                      <a:pt x="113218" y="0"/>
                    </a:cubicBezTo>
                    <a:close/>
                  </a:path>
                </a:pathLst>
              </a:custGeom>
              <a:solidFill>
                <a:srgbClr val="FF2C42"/>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940"/>
                  </a:lnSpc>
                </a:pPr>
              </a:p>
            </p:txBody>
          </p:sp>
        </p:grpSp>
        <p:grpSp>
          <p:nvGrpSpPr>
            <p:cNvPr name="Group 6" id="6"/>
            <p:cNvGrpSpPr>
              <a:grpSpLocks noChangeAspect="true"/>
            </p:cNvGrpSpPr>
            <p:nvPr/>
          </p:nvGrpSpPr>
          <p:grpSpPr>
            <a:xfrm rot="0">
              <a:off x="112868" y="108183"/>
              <a:ext cx="4424144" cy="6592512"/>
              <a:chOff x="0" y="0"/>
              <a:chExt cx="3663950" cy="5459730"/>
            </a:xfrm>
          </p:grpSpPr>
          <p:sp>
            <p:nvSpPr>
              <p:cNvPr name="Freeform 7" id="7"/>
              <p:cNvSpPr/>
              <p:nvPr/>
            </p:nvSpPr>
            <p:spPr>
              <a:xfrm>
                <a:off x="31750" y="31750"/>
                <a:ext cx="3600450" cy="5396230"/>
              </a:xfrm>
              <a:custGeom>
                <a:avLst/>
                <a:gdLst/>
                <a:ahLst/>
                <a:cxnLst/>
                <a:rect r="r" b="b" t="t" l="l"/>
                <a:pathLst>
                  <a:path h="5396230" w="3600450">
                    <a:moveTo>
                      <a:pt x="3600450" y="5036820"/>
                    </a:moveTo>
                    <a:cubicBezTo>
                      <a:pt x="3600450" y="5236210"/>
                      <a:pt x="3439160" y="5396230"/>
                      <a:pt x="3241040" y="5396230"/>
                    </a:cubicBezTo>
                    <a:lnTo>
                      <a:pt x="359410" y="5396230"/>
                    </a:lnTo>
                    <a:cubicBezTo>
                      <a:pt x="160020" y="5396230"/>
                      <a:pt x="0" y="5234940"/>
                      <a:pt x="0" y="5036820"/>
                    </a:cubicBezTo>
                    <a:lnTo>
                      <a:pt x="0" y="359410"/>
                    </a:lnTo>
                    <a:cubicBezTo>
                      <a:pt x="0" y="160020"/>
                      <a:pt x="161290" y="0"/>
                      <a:pt x="359410" y="0"/>
                    </a:cubicBezTo>
                    <a:lnTo>
                      <a:pt x="3239770" y="0"/>
                    </a:lnTo>
                    <a:cubicBezTo>
                      <a:pt x="3439160" y="0"/>
                      <a:pt x="3599180" y="161290"/>
                      <a:pt x="3599180" y="359410"/>
                    </a:cubicBezTo>
                    <a:lnTo>
                      <a:pt x="3600450" y="5036820"/>
                    </a:lnTo>
                    <a:close/>
                  </a:path>
                </a:pathLst>
              </a:custGeom>
              <a:blipFill>
                <a:blip r:embed="rId2"/>
                <a:stretch>
                  <a:fillRect l="-6203" r="-6203" t="0" b="0"/>
                </a:stretch>
              </a:blipFill>
            </p:spPr>
          </p:sp>
          <p:sp>
            <p:nvSpPr>
              <p:cNvPr name="Freeform 8" id="8"/>
              <p:cNvSpPr/>
              <p:nvPr/>
            </p:nvSpPr>
            <p:spPr>
              <a:xfrm>
                <a:off x="0" y="0"/>
                <a:ext cx="3663950" cy="5459730"/>
              </a:xfrm>
              <a:custGeom>
                <a:avLst/>
                <a:gdLst/>
                <a:ahLst/>
                <a:cxnLst/>
                <a:rect r="r" b="b" t="t" l="l"/>
                <a:pathLst>
                  <a:path h="5459730" w="3663950">
                    <a:moveTo>
                      <a:pt x="3271520" y="5459730"/>
                    </a:moveTo>
                    <a:lnTo>
                      <a:pt x="391160" y="5459730"/>
                    </a:lnTo>
                    <a:cubicBezTo>
                      <a:pt x="175260" y="5459730"/>
                      <a:pt x="0" y="5284470"/>
                      <a:pt x="0" y="5068570"/>
                    </a:cubicBezTo>
                    <a:lnTo>
                      <a:pt x="0" y="391160"/>
                    </a:lnTo>
                    <a:cubicBezTo>
                      <a:pt x="0" y="175260"/>
                      <a:pt x="175260" y="0"/>
                      <a:pt x="391160" y="0"/>
                    </a:cubicBezTo>
                    <a:lnTo>
                      <a:pt x="3271520" y="0"/>
                    </a:lnTo>
                    <a:cubicBezTo>
                      <a:pt x="3487420" y="0"/>
                      <a:pt x="3662680" y="175260"/>
                      <a:pt x="3662680" y="391160"/>
                    </a:cubicBezTo>
                    <a:lnTo>
                      <a:pt x="3662680" y="5067300"/>
                    </a:lnTo>
                    <a:cubicBezTo>
                      <a:pt x="3663950" y="5284470"/>
                      <a:pt x="3487420" y="5459730"/>
                      <a:pt x="3271520" y="5459730"/>
                    </a:cubicBezTo>
                    <a:close/>
                    <a:moveTo>
                      <a:pt x="391160" y="63500"/>
                    </a:moveTo>
                    <a:cubicBezTo>
                      <a:pt x="210820" y="63500"/>
                      <a:pt x="63500" y="210820"/>
                      <a:pt x="63500" y="391160"/>
                    </a:cubicBezTo>
                    <a:lnTo>
                      <a:pt x="63500" y="5067300"/>
                    </a:lnTo>
                    <a:cubicBezTo>
                      <a:pt x="63500" y="5248910"/>
                      <a:pt x="210820" y="5394960"/>
                      <a:pt x="391160" y="5394960"/>
                    </a:cubicBezTo>
                    <a:lnTo>
                      <a:pt x="3271520" y="5394960"/>
                    </a:lnTo>
                    <a:cubicBezTo>
                      <a:pt x="3453130" y="5394960"/>
                      <a:pt x="3599180" y="5247640"/>
                      <a:pt x="3599180" y="5067300"/>
                    </a:cubicBezTo>
                    <a:lnTo>
                      <a:pt x="3599180" y="391160"/>
                    </a:lnTo>
                    <a:cubicBezTo>
                      <a:pt x="3599180" y="209550"/>
                      <a:pt x="3451860" y="63500"/>
                      <a:pt x="3271520" y="63500"/>
                    </a:cubicBezTo>
                    <a:lnTo>
                      <a:pt x="391160" y="63500"/>
                    </a:lnTo>
                    <a:close/>
                  </a:path>
                </a:pathLst>
              </a:custGeom>
              <a:solidFill>
                <a:srgbClr val="FF2C42"/>
              </a:solidFill>
            </p:spPr>
          </p:sp>
        </p:grpSp>
      </p:grpSp>
      <p:sp>
        <p:nvSpPr>
          <p:cNvPr name="TextBox 9" id="9"/>
          <p:cNvSpPr txBox="true"/>
          <p:nvPr/>
        </p:nvSpPr>
        <p:spPr>
          <a:xfrm rot="0">
            <a:off x="1028700" y="1014761"/>
            <a:ext cx="8325509" cy="1273810"/>
          </a:xfrm>
          <a:prstGeom prst="rect">
            <a:avLst/>
          </a:prstGeom>
        </p:spPr>
        <p:txBody>
          <a:bodyPr anchor="t" rtlCol="false" tIns="0" lIns="0" bIns="0" rIns="0">
            <a:spAutoFit/>
          </a:bodyPr>
          <a:lstStyle/>
          <a:p>
            <a:pPr algn="l" marL="0" indent="0" lvl="0">
              <a:lnSpc>
                <a:spcPts val="9679"/>
              </a:lnSpc>
              <a:spcBef>
                <a:spcPct val="0"/>
              </a:spcBef>
            </a:pPr>
            <a:r>
              <a:rPr lang="en-US" sz="8799" spc="-87">
                <a:solidFill>
                  <a:srgbClr val="000000"/>
                </a:solidFill>
                <a:latin typeface="Josefin Sans Bold"/>
              </a:rPr>
              <a:t>Flick8k Dataset</a:t>
            </a:r>
          </a:p>
        </p:txBody>
      </p:sp>
      <p:grpSp>
        <p:nvGrpSpPr>
          <p:cNvPr name="Group 10" id="10"/>
          <p:cNvGrpSpPr/>
          <p:nvPr/>
        </p:nvGrpSpPr>
        <p:grpSpPr>
          <a:xfrm rot="0">
            <a:off x="1028700" y="3093542"/>
            <a:ext cx="6164758" cy="6164758"/>
            <a:chOff x="0" y="0"/>
            <a:chExt cx="8219677" cy="8219677"/>
          </a:xfrm>
        </p:grpSpPr>
        <p:grpSp>
          <p:nvGrpSpPr>
            <p:cNvPr name="Group 11" id="11"/>
            <p:cNvGrpSpPr/>
            <p:nvPr/>
          </p:nvGrpSpPr>
          <p:grpSpPr>
            <a:xfrm rot="0">
              <a:off x="0" y="0"/>
              <a:ext cx="8219677" cy="8219677"/>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2C42"/>
              </a:solidFill>
            </p:spPr>
          </p:sp>
        </p:grpSp>
        <p:sp>
          <p:nvSpPr>
            <p:cNvPr name="TextBox 13" id="13"/>
            <p:cNvSpPr txBox="true"/>
            <p:nvPr/>
          </p:nvSpPr>
          <p:spPr>
            <a:xfrm rot="0">
              <a:off x="390830" y="4463203"/>
              <a:ext cx="7438018" cy="1387475"/>
            </a:xfrm>
            <a:prstGeom prst="rect">
              <a:avLst/>
            </a:prstGeom>
          </p:spPr>
          <p:txBody>
            <a:bodyPr anchor="t" rtlCol="false" tIns="0" lIns="0" bIns="0" rIns="0">
              <a:spAutoFit/>
            </a:bodyPr>
            <a:lstStyle/>
            <a:p>
              <a:pPr algn="ctr">
                <a:lnSpc>
                  <a:spcPts val="4200"/>
                </a:lnSpc>
              </a:pPr>
              <a:r>
                <a:rPr lang="en-US" sz="3000">
                  <a:solidFill>
                    <a:srgbClr val="FFFFFF"/>
                  </a:solidFill>
                  <a:latin typeface="Josefin Sans Regular"/>
                </a:rPr>
                <a:t>8091 Images</a:t>
              </a:r>
            </a:p>
            <a:p>
              <a:pPr algn="ctr" marL="0" indent="0" lvl="0">
                <a:lnSpc>
                  <a:spcPts val="4200"/>
                </a:lnSpc>
                <a:spcBef>
                  <a:spcPct val="0"/>
                </a:spcBef>
              </a:pPr>
              <a:r>
                <a:rPr lang="en-US" sz="3000">
                  <a:solidFill>
                    <a:srgbClr val="FFFFFF"/>
                  </a:solidFill>
                  <a:latin typeface="Josefin Sans Regular"/>
                </a:rPr>
                <a:t>5 English Captions/Images</a:t>
              </a:r>
            </a:p>
          </p:txBody>
        </p:sp>
        <p:sp>
          <p:nvSpPr>
            <p:cNvPr name="TextBox 14" id="14"/>
            <p:cNvSpPr txBox="true"/>
            <p:nvPr/>
          </p:nvSpPr>
          <p:spPr>
            <a:xfrm rot="0">
              <a:off x="390830" y="2435674"/>
              <a:ext cx="7438018" cy="1720638"/>
            </a:xfrm>
            <a:prstGeom prst="rect">
              <a:avLst/>
            </a:prstGeom>
          </p:spPr>
          <p:txBody>
            <a:bodyPr anchor="t" rtlCol="false" tIns="0" lIns="0" bIns="0" rIns="0">
              <a:spAutoFit/>
            </a:bodyPr>
            <a:lstStyle/>
            <a:p>
              <a:pPr algn="ctr" marL="0" indent="0" lvl="0">
                <a:lnSpc>
                  <a:spcPts val="9679"/>
                </a:lnSpc>
                <a:spcBef>
                  <a:spcPct val="0"/>
                </a:spcBef>
              </a:pPr>
              <a:r>
                <a:rPr lang="en-US" sz="8799" spc="-87">
                  <a:solidFill>
                    <a:srgbClr val="FFFFFF"/>
                  </a:solidFill>
                  <a:latin typeface="Josefin Sans Bold"/>
                </a:rPr>
                <a:t>Contains</a:t>
              </a:r>
            </a:p>
          </p:txBody>
        </p:sp>
      </p:grpSp>
      <p:grpSp>
        <p:nvGrpSpPr>
          <p:cNvPr name="Group 15" id="15"/>
          <p:cNvGrpSpPr/>
          <p:nvPr/>
        </p:nvGrpSpPr>
        <p:grpSpPr>
          <a:xfrm rot="0">
            <a:off x="8480325" y="6375400"/>
            <a:ext cx="8943380" cy="2882900"/>
            <a:chOff x="0" y="0"/>
            <a:chExt cx="11924506" cy="3843867"/>
          </a:xfrm>
        </p:grpSpPr>
        <p:sp>
          <p:nvSpPr>
            <p:cNvPr name="TextBox 16" id="16"/>
            <p:cNvSpPr txBox="true"/>
            <p:nvPr/>
          </p:nvSpPr>
          <p:spPr>
            <a:xfrm rot="0">
              <a:off x="41473" y="-76200"/>
              <a:ext cx="8009414" cy="641773"/>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Josefin Sans Regular"/>
                </a:rPr>
                <a:t>A girl going into a wooden building .</a:t>
              </a:r>
            </a:p>
          </p:txBody>
        </p:sp>
        <p:sp>
          <p:nvSpPr>
            <p:cNvPr name="TextBox 17" id="17"/>
            <p:cNvSpPr txBox="true"/>
            <p:nvPr/>
          </p:nvSpPr>
          <p:spPr>
            <a:xfrm rot="0">
              <a:off x="41473" y="743373"/>
              <a:ext cx="10252393" cy="641773"/>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Josefin Sans Regular"/>
                </a:rPr>
                <a:t>A little girl climbing into a wooden playhouse .</a:t>
              </a:r>
            </a:p>
          </p:txBody>
        </p:sp>
        <p:sp>
          <p:nvSpPr>
            <p:cNvPr name="TextBox 18" id="18"/>
            <p:cNvSpPr txBox="true"/>
            <p:nvPr/>
          </p:nvSpPr>
          <p:spPr>
            <a:xfrm rot="0">
              <a:off x="0" y="1562947"/>
              <a:ext cx="10626090" cy="641773"/>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Josefin Sans Regular"/>
                </a:rPr>
                <a:t>A little girl climbing the stairs to her playhouse .</a:t>
              </a:r>
            </a:p>
          </p:txBody>
        </p:sp>
        <p:sp>
          <p:nvSpPr>
            <p:cNvPr name="TextBox 19" id="19"/>
            <p:cNvSpPr txBox="true"/>
            <p:nvPr/>
          </p:nvSpPr>
          <p:spPr>
            <a:xfrm rot="0">
              <a:off x="0" y="2382520"/>
              <a:ext cx="11924506" cy="641773"/>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Josefin Sans Regular"/>
                </a:rPr>
                <a:t>A little girl in a pink dress going into a wooden cabin .</a:t>
              </a:r>
            </a:p>
          </p:txBody>
        </p:sp>
        <p:sp>
          <p:nvSpPr>
            <p:cNvPr name="TextBox 20" id="20"/>
            <p:cNvSpPr txBox="true"/>
            <p:nvPr/>
          </p:nvSpPr>
          <p:spPr>
            <a:xfrm rot="0">
              <a:off x="0" y="3202094"/>
              <a:ext cx="9585802" cy="641773"/>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Josefin Sans Regular"/>
                </a:rPr>
                <a:t>A black dog and a spotted dog are fighting</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3319323"/>
            <a:ext cx="8646076" cy="428892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844516" y="4124828"/>
            <a:ext cx="7414784" cy="2677912"/>
          </a:xfrm>
          <a:prstGeom prst="rect">
            <a:avLst/>
          </a:prstGeom>
        </p:spPr>
      </p:pic>
      <p:sp>
        <p:nvSpPr>
          <p:cNvPr name="TextBox 4" id="4"/>
          <p:cNvSpPr txBox="true"/>
          <p:nvPr/>
        </p:nvSpPr>
        <p:spPr>
          <a:xfrm rot="0">
            <a:off x="1028700" y="1095375"/>
            <a:ext cx="5899599" cy="1273810"/>
          </a:xfrm>
          <a:prstGeom prst="rect">
            <a:avLst/>
          </a:prstGeom>
        </p:spPr>
        <p:txBody>
          <a:bodyPr anchor="t" rtlCol="false" tIns="0" lIns="0" bIns="0" rIns="0">
            <a:spAutoFit/>
          </a:bodyPr>
          <a:lstStyle/>
          <a:p>
            <a:pPr marL="0" indent="0" lvl="0">
              <a:lnSpc>
                <a:spcPts val="9679"/>
              </a:lnSpc>
              <a:spcBef>
                <a:spcPct val="0"/>
              </a:spcBef>
            </a:pPr>
            <a:r>
              <a:rPr lang="en-US" sz="8799" spc="-87">
                <a:solidFill>
                  <a:srgbClr val="000000"/>
                </a:solidFill>
                <a:latin typeface="Josefin Sans Bold"/>
              </a:rPr>
              <a:t>Baseline</a:t>
            </a:r>
          </a:p>
        </p:txBody>
      </p:sp>
      <p:sp>
        <p:nvSpPr>
          <p:cNvPr name="TextBox 5" id="5"/>
          <p:cNvSpPr txBox="true"/>
          <p:nvPr/>
        </p:nvSpPr>
        <p:spPr>
          <a:xfrm rot="0">
            <a:off x="2935544" y="7855895"/>
            <a:ext cx="4255549" cy="438150"/>
          </a:xfrm>
          <a:prstGeom prst="rect">
            <a:avLst/>
          </a:prstGeom>
        </p:spPr>
        <p:txBody>
          <a:bodyPr anchor="t" rtlCol="false" tIns="0" lIns="0" bIns="0" rIns="0">
            <a:spAutoFit/>
          </a:bodyPr>
          <a:lstStyle/>
          <a:p>
            <a:pPr marL="0" indent="0" lvl="0">
              <a:lnSpc>
                <a:spcPts val="3300"/>
              </a:lnSpc>
              <a:spcBef>
                <a:spcPct val="0"/>
              </a:spcBef>
            </a:pPr>
            <a:r>
              <a:rPr lang="en-US" sz="3000" spc="-30">
                <a:solidFill>
                  <a:srgbClr val="000000"/>
                </a:solidFill>
                <a:latin typeface="Josefin Sans Regular"/>
              </a:rPr>
              <a:t>Encoder-Decoder model</a:t>
            </a:r>
          </a:p>
        </p:txBody>
      </p:sp>
      <p:sp>
        <p:nvSpPr>
          <p:cNvPr name="TextBox 6" id="6"/>
          <p:cNvSpPr txBox="true"/>
          <p:nvPr/>
        </p:nvSpPr>
        <p:spPr>
          <a:xfrm rot="0">
            <a:off x="12430578" y="7855895"/>
            <a:ext cx="2242661" cy="438150"/>
          </a:xfrm>
          <a:prstGeom prst="rect">
            <a:avLst/>
          </a:prstGeom>
        </p:spPr>
        <p:txBody>
          <a:bodyPr anchor="t" rtlCol="false" tIns="0" lIns="0" bIns="0" rIns="0">
            <a:spAutoFit/>
          </a:bodyPr>
          <a:lstStyle/>
          <a:p>
            <a:pPr algn="l" marL="0" indent="0" lvl="0">
              <a:lnSpc>
                <a:spcPts val="3300"/>
              </a:lnSpc>
              <a:spcBef>
                <a:spcPct val="0"/>
              </a:spcBef>
            </a:pPr>
            <a:r>
              <a:rPr lang="en-US" sz="3000" spc="-30">
                <a:solidFill>
                  <a:srgbClr val="000000"/>
                </a:solidFill>
                <a:latin typeface="Josefin Sans Regular"/>
              </a:rPr>
              <a:t>M</a:t>
            </a:r>
            <a:r>
              <a:rPr lang="en-US" sz="3000" spc="-30" u="none">
                <a:solidFill>
                  <a:srgbClr val="000000"/>
                </a:solidFill>
                <a:latin typeface="Josefin Sans Regular"/>
              </a:rPr>
              <a:t>erge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DAFb16ilUf0</dc:identifier>
  <dcterms:modified xsi:type="dcterms:W3CDTF">2011-08-01T06:04:30Z</dcterms:modified>
  <cp:revision>1</cp:revision>
  <dc:title>Midterm DL</dc:title>
</cp:coreProperties>
</file>