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B4E8-2702-494D-97CF-398062A830E9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FA89-22F2-4546-A69B-DAFF15DCF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29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B4E8-2702-494D-97CF-398062A830E9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FA89-22F2-4546-A69B-DAFF15DCF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05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B4E8-2702-494D-97CF-398062A830E9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FA89-22F2-4546-A69B-DAFF15DCF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59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B4E8-2702-494D-97CF-398062A830E9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FA89-22F2-4546-A69B-DAFF15DCF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7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B4E8-2702-494D-97CF-398062A830E9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FA89-22F2-4546-A69B-DAFF15DCF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37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B4E8-2702-494D-97CF-398062A830E9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FA89-22F2-4546-A69B-DAFF15DCF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99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B4E8-2702-494D-97CF-398062A830E9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FA89-22F2-4546-A69B-DAFF15DCF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25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B4E8-2702-494D-97CF-398062A830E9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FA89-22F2-4546-A69B-DAFF15DCF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69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B4E8-2702-494D-97CF-398062A830E9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FA89-22F2-4546-A69B-DAFF15DCF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5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B4E8-2702-494D-97CF-398062A830E9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FA89-22F2-4546-A69B-DAFF15DCF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7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B4E8-2702-494D-97CF-398062A830E9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FA89-22F2-4546-A69B-DAFF15DCF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22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8B4E8-2702-494D-97CF-398062A830E9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EFA89-22F2-4546-A69B-DAFF15DCF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01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ADAM: A METHOD FOR STOCHASTIC OPTIMIZATION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By Diederik P. Kingma, Jimmy Lei Ba</a:t>
            </a:r>
          </a:p>
          <a:p>
            <a:r>
              <a:rPr lang="en-US" altLang="ko-KR" dirty="0" smtClean="0"/>
              <a:t>University of Amsterdam, OpenAI/ University of Toronto</a:t>
            </a:r>
          </a:p>
          <a:p>
            <a:r>
              <a:rPr lang="en-US" altLang="ko-KR" dirty="0" smtClean="0"/>
              <a:t>2015</a:t>
            </a:r>
          </a:p>
          <a:p>
            <a:pPr algn="r"/>
            <a:r>
              <a:rPr lang="en-US" altLang="ko-KR" sz="2000" dirty="0" smtClean="0"/>
              <a:t>IPOD Lab.</a:t>
            </a:r>
          </a:p>
          <a:p>
            <a:pPr algn="r"/>
            <a:r>
              <a:rPr lang="en-US" altLang="ko-KR" sz="2000" dirty="0" smtClean="0"/>
              <a:t>2022.05.16 </a:t>
            </a:r>
            <a:r>
              <a:rPr lang="ko-KR" altLang="en-US" sz="2000" dirty="0" smtClean="0"/>
              <a:t>오후 </a:t>
            </a:r>
            <a:r>
              <a:rPr lang="en-US" altLang="ko-KR" sz="2000" dirty="0" smtClean="0"/>
              <a:t>4:30 </a:t>
            </a:r>
          </a:p>
          <a:p>
            <a:pPr algn="r"/>
            <a:r>
              <a:rPr lang="ko-KR" altLang="en-US" sz="2000" dirty="0" smtClean="0"/>
              <a:t>신동하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9395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초기치가                     때문에 가중치 </a:t>
            </a:r>
            <a:r>
              <a:rPr lang="el-GR" altLang="ko-KR" sz="2000" dirty="0" smtClean="0"/>
              <a:t>β</a:t>
            </a:r>
            <a:r>
              <a:rPr lang="en-US" altLang="ko-KR" sz="2000" dirty="0" smtClean="0"/>
              <a:t>1, </a:t>
            </a:r>
            <a:r>
              <a:rPr lang="el-GR" altLang="ko-KR" sz="2000" dirty="0" smtClean="0"/>
              <a:t>β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가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에 가까우면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에 편향된다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ko-KR" altLang="en-US" sz="2000" dirty="0" smtClean="0"/>
              <a:t>이를 보정한 값 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을 정의한다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점의 이동은 </a:t>
            </a:r>
            <a:r>
              <a:rPr lang="ko-KR" altLang="en-US" sz="2000" dirty="0" err="1" smtClean="0"/>
              <a:t>점화식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을 따른다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094" y="1825625"/>
            <a:ext cx="1709374" cy="4178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499" y="2378409"/>
            <a:ext cx="4386533" cy="10546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468" y="3733799"/>
            <a:ext cx="4001253" cy="12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0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Optimizer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872" y="1690688"/>
            <a:ext cx="9020256" cy="425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53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Optimizer</a:t>
            </a:r>
            <a:endParaRPr lang="ko-KR" altLang="en-US" dirty="0"/>
          </a:p>
        </p:txBody>
      </p:sp>
      <p:pic>
        <p:nvPicPr>
          <p:cNvPr id="3074" name="Picture 2" descr="https://blog.kakaocdn.net/dn/buELSg/btqYbJNnuys/j9kT6OkN6p82LRXVDETcH0/im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7" y="2091531"/>
            <a:ext cx="564832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892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Optimizer</a:t>
            </a:r>
            <a:endParaRPr lang="ko-KR" altLang="en-US" dirty="0"/>
          </a:p>
        </p:txBody>
      </p:sp>
      <p:pic>
        <p:nvPicPr>
          <p:cNvPr id="4098" name="Picture 2" descr="https://blog.kakaocdn.net/dn/2gQ6q/btqX0pphrUe/2wAOBFAAb4TIaamm3Xoj70/im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656" y="1371290"/>
            <a:ext cx="6548688" cy="484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453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0. ABSTRACT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i="1" dirty="0" smtClean="0"/>
              <a:t>0-1 Adam</a:t>
            </a:r>
            <a:r>
              <a:rPr lang="ko-KR" altLang="en-US" sz="2000" b="1" i="1" dirty="0" smtClean="0"/>
              <a:t>이란</a:t>
            </a:r>
            <a:r>
              <a:rPr lang="en-US" altLang="ko-KR" sz="2000" b="1" i="1" dirty="0" smtClean="0"/>
              <a:t>?</a:t>
            </a:r>
          </a:p>
          <a:p>
            <a:r>
              <a:rPr lang="en-US" altLang="ko-KR" sz="2000" b="1" dirty="0"/>
              <a:t>2</a:t>
            </a:r>
            <a:r>
              <a:rPr lang="ko-KR" altLang="en-US" sz="2000" b="1" dirty="0"/>
              <a:t>개의 </a:t>
            </a:r>
            <a:r>
              <a:rPr lang="en-US" altLang="ko-KR" sz="2000" b="1" dirty="0"/>
              <a:t>lower-order moments</a:t>
            </a:r>
            <a:r>
              <a:rPr lang="ko-KR" altLang="en-US" sz="2000" dirty="0"/>
              <a:t>의 추정치를 기반으로 </a:t>
            </a:r>
            <a:r>
              <a:rPr lang="en-US" altLang="ko-KR" sz="2000" b="1" dirty="0"/>
              <a:t>stochastic object functions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 </a:t>
            </a:r>
            <a:r>
              <a:rPr lang="en-US" altLang="ko-KR" sz="2000" b="1" dirty="0"/>
              <a:t>first-order gradient based</a:t>
            </a:r>
            <a:r>
              <a:rPr lang="ko-KR" altLang="en-US" sz="2000" b="1" dirty="0"/>
              <a:t>로 최적화</a:t>
            </a:r>
            <a:r>
              <a:rPr lang="ko-KR" altLang="en-US" sz="2000" dirty="0"/>
              <a:t>하는 </a:t>
            </a:r>
            <a:r>
              <a:rPr lang="ko-KR" altLang="en-US" sz="2000" dirty="0" smtClean="0"/>
              <a:t>알고리즘</a:t>
            </a:r>
            <a:endParaRPr lang="en-US" altLang="ko-KR" sz="2000" dirty="0" smtClean="0"/>
          </a:p>
          <a:p>
            <a:pPr marL="0" indent="0">
              <a:buNone/>
            </a:pPr>
            <a:endParaRPr lang="ko-KR" altLang="en-US" sz="2000" dirty="0"/>
          </a:p>
          <a:p>
            <a:r>
              <a:rPr lang="en-US" altLang="ko-KR" sz="2000" b="1" dirty="0" smtClean="0"/>
              <a:t>lower-order </a:t>
            </a:r>
            <a:r>
              <a:rPr lang="en-US" altLang="ko-KR" sz="2000" b="1" dirty="0"/>
              <a:t>moments</a:t>
            </a:r>
            <a:r>
              <a:rPr lang="en-US" altLang="ko-KR" sz="2000" dirty="0"/>
              <a:t> : </a:t>
            </a:r>
            <a:r>
              <a:rPr lang="ko-KR" altLang="en-US" sz="2000" dirty="0"/>
              <a:t>번역하면 저차 모멘트인데</a:t>
            </a:r>
            <a:r>
              <a:rPr lang="en-US" altLang="ko-KR" sz="2000" dirty="0"/>
              <a:t>, 2</a:t>
            </a:r>
            <a:r>
              <a:rPr lang="ko-KR" altLang="en-US" sz="2000" dirty="0"/>
              <a:t>절에서 자세히 설명할 예정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ko-KR" altLang="en-US" sz="2000" dirty="0"/>
          </a:p>
          <a:p>
            <a:r>
              <a:rPr lang="en-US" altLang="ko-KR" sz="2000" b="1" dirty="0" smtClean="0"/>
              <a:t>first-order </a:t>
            </a:r>
            <a:r>
              <a:rPr lang="en-US" altLang="ko-KR" sz="2000" b="1" dirty="0"/>
              <a:t>gradient</a:t>
            </a:r>
            <a:r>
              <a:rPr lang="en-US" altLang="ko-KR" sz="2000" dirty="0"/>
              <a:t> : </a:t>
            </a:r>
            <a:r>
              <a:rPr lang="ko-KR" altLang="en-US" sz="2000" dirty="0"/>
              <a:t>말 그대로 </a:t>
            </a:r>
            <a:r>
              <a:rPr lang="en-US" altLang="ko-KR" sz="2000" dirty="0"/>
              <a:t>1</a:t>
            </a:r>
            <a:r>
              <a:rPr lang="ko-KR" altLang="en-US" sz="2000" dirty="0"/>
              <a:t>차 함수 기울기</a:t>
            </a:r>
            <a:r>
              <a:rPr lang="en-US" altLang="ko-KR" sz="2000" dirty="0"/>
              <a:t>. (1-3)</a:t>
            </a:r>
            <a:r>
              <a:rPr lang="ko-KR" altLang="en-US" sz="2000" dirty="0"/>
              <a:t>에서 자세히 설명할 예정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ko-KR" altLang="en-US" sz="2000" dirty="0"/>
          </a:p>
          <a:p>
            <a:r>
              <a:rPr lang="en-US" altLang="ko-KR" sz="2000" b="1" dirty="0" smtClean="0"/>
              <a:t>stochastic </a:t>
            </a:r>
            <a:r>
              <a:rPr lang="en-US" altLang="ko-KR" sz="2000" b="1" dirty="0"/>
              <a:t>object functions</a:t>
            </a:r>
            <a:r>
              <a:rPr lang="en-US" altLang="ko-KR" sz="2000" dirty="0"/>
              <a:t> : </a:t>
            </a:r>
            <a:r>
              <a:rPr lang="ko-KR" altLang="en-US" sz="2000" dirty="0"/>
              <a:t>쉽게 말하면 </a:t>
            </a:r>
            <a:r>
              <a:rPr lang="en-US" altLang="ko-KR" sz="2000" b="1" dirty="0"/>
              <a:t>Loss Function</a:t>
            </a:r>
            <a:r>
              <a:rPr lang="ko-KR" altLang="en-US" sz="2000" dirty="0"/>
              <a:t>이라고 보면 됩니다</a:t>
            </a:r>
            <a:r>
              <a:rPr lang="en-US" altLang="ko-KR" sz="2000" dirty="0"/>
              <a:t>. mini-batch </a:t>
            </a:r>
            <a:r>
              <a:rPr lang="ko-KR" altLang="en-US" sz="2000" dirty="0"/>
              <a:t>방식과 같이 </a:t>
            </a:r>
            <a:r>
              <a:rPr lang="en-US" altLang="ko-KR" sz="2000" b="1" dirty="0"/>
              <a:t>random</a:t>
            </a:r>
            <a:r>
              <a:rPr lang="ko-KR" altLang="en-US" sz="2000" b="1" dirty="0"/>
              <a:t>하게 </a:t>
            </a:r>
            <a:r>
              <a:rPr lang="en-US" altLang="ko-KR" sz="2000" b="1" dirty="0"/>
              <a:t>training sample</a:t>
            </a:r>
            <a:r>
              <a:rPr lang="ko-KR" altLang="en-US" sz="2000" b="1" dirty="0"/>
              <a:t>을 선택</a:t>
            </a:r>
            <a:r>
              <a:rPr lang="ko-KR" altLang="en-US" sz="2000" dirty="0"/>
              <a:t>함으로써 매번 </a:t>
            </a:r>
            <a:r>
              <a:rPr lang="en-US" altLang="ko-KR" sz="2000" b="1" dirty="0"/>
              <a:t>loss function </a:t>
            </a:r>
            <a:r>
              <a:rPr lang="ko-KR" altLang="en-US" sz="2000" b="1" dirty="0"/>
              <a:t>값이 달라지는</a:t>
            </a:r>
            <a:r>
              <a:rPr lang="ko-KR" altLang="en-US" sz="2000" dirty="0"/>
              <a:t> 함수</a:t>
            </a:r>
            <a:r>
              <a:rPr lang="en-US" altLang="ko-KR" sz="2000" dirty="0"/>
              <a:t>. (MSE, Cross Entropy </a:t>
            </a:r>
            <a:r>
              <a:rPr lang="ko-KR" altLang="en-US" sz="2000" dirty="0"/>
              <a:t>등등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37865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0. ABSTRACT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i="1" dirty="0" smtClean="0"/>
              <a:t>0-1 Adam</a:t>
            </a:r>
            <a:r>
              <a:rPr lang="ko-KR" altLang="en-US" sz="2000" b="1" i="1" dirty="0" smtClean="0"/>
              <a:t>의 장점</a:t>
            </a:r>
            <a:endParaRPr lang="en-US" altLang="ko-KR" sz="2000" b="1" i="1" dirty="0" smtClean="0"/>
          </a:p>
          <a:p>
            <a:r>
              <a:rPr lang="ko-KR" altLang="en-US" sz="2000" b="1" dirty="0" smtClean="0"/>
              <a:t>간단한 구현 </a:t>
            </a:r>
            <a:r>
              <a:rPr lang="en-US" altLang="ko-KR" sz="2000" b="1" dirty="0" smtClean="0"/>
              <a:t>-&gt; </a:t>
            </a:r>
            <a:r>
              <a:rPr lang="ko-KR" altLang="en-US" sz="2000" b="1" dirty="0" smtClean="0"/>
              <a:t>효율적인 연산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메모리 요구 사항이 거의 없음</a:t>
            </a:r>
          </a:p>
          <a:p>
            <a:r>
              <a:rPr lang="en-US" altLang="ko-KR" sz="2000" dirty="0" smtClean="0"/>
              <a:t>gradient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diagonal rescaling</a:t>
            </a:r>
            <a:r>
              <a:rPr lang="ko-KR" altLang="en-US" sz="2000" dirty="0" smtClean="0"/>
              <a:t>에 독립적 </a:t>
            </a:r>
            <a:r>
              <a:rPr lang="en-US" altLang="ko-KR" sz="2000" b="1" dirty="0" smtClean="0"/>
              <a:t>-&gt; </a:t>
            </a:r>
            <a:r>
              <a:rPr lang="ko-KR" altLang="en-US" sz="2000" b="1" dirty="0" err="1" smtClean="0"/>
              <a:t>파마리터</a:t>
            </a:r>
            <a:r>
              <a:rPr lang="en-US" altLang="ko-KR" sz="2000" b="1" dirty="0" smtClean="0"/>
              <a:t>(weight)</a:t>
            </a:r>
            <a:r>
              <a:rPr lang="ko-KR" altLang="en-US" sz="2000" b="1" dirty="0" smtClean="0"/>
              <a:t>마다 </a:t>
            </a:r>
            <a:r>
              <a:rPr lang="ko-KR" altLang="en-US" sz="2000" b="1" dirty="0" err="1" smtClean="0"/>
              <a:t>학습률을</a:t>
            </a:r>
            <a:r>
              <a:rPr lang="ko-KR" altLang="en-US" sz="2000" b="1" dirty="0" smtClean="0"/>
              <a:t> 달리 조정 가능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데이터 및 모델 </a:t>
            </a:r>
            <a:r>
              <a:rPr lang="ko-KR" altLang="en-US" sz="2000" b="1" dirty="0" err="1" smtClean="0"/>
              <a:t>파라미터가</a:t>
            </a:r>
            <a:r>
              <a:rPr lang="ko-KR" altLang="en-US" sz="2000" b="1" dirty="0" smtClean="0"/>
              <a:t> 많이 필요한 문제</a:t>
            </a:r>
            <a:r>
              <a:rPr lang="ko-KR" altLang="en-US" sz="2000" dirty="0" smtClean="0"/>
              <a:t>에 적합</a:t>
            </a:r>
          </a:p>
          <a:p>
            <a:r>
              <a:rPr lang="en-US" altLang="ko-KR" sz="2000" b="1" dirty="0" smtClean="0"/>
              <a:t>gradient</a:t>
            </a:r>
            <a:r>
              <a:rPr lang="ko-KR" altLang="en-US" sz="2000" b="1" dirty="0" smtClean="0"/>
              <a:t>에 </a:t>
            </a:r>
            <a:r>
              <a:rPr lang="en-US" altLang="ko-KR" sz="2000" b="1" dirty="0" smtClean="0"/>
              <a:t>noisy</a:t>
            </a:r>
            <a:r>
              <a:rPr lang="ko-KR" altLang="en-US" sz="2000" b="1" dirty="0" smtClean="0"/>
              <a:t>가 있거나</a:t>
            </a:r>
            <a:r>
              <a:rPr lang="en-US" altLang="ko-KR" sz="2000" b="1" dirty="0" smtClean="0"/>
              <a:t>, sparse(</a:t>
            </a:r>
            <a:r>
              <a:rPr lang="ko-KR" altLang="en-US" sz="2000" b="1" dirty="0" smtClean="0"/>
              <a:t>희박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한 문제</a:t>
            </a:r>
            <a:r>
              <a:rPr lang="ko-KR" altLang="en-US" sz="2000" dirty="0" smtClean="0"/>
              <a:t>에도 적합</a:t>
            </a:r>
          </a:p>
          <a:p>
            <a:pPr marL="0" indent="0">
              <a:buNone/>
            </a:pPr>
            <a:r>
              <a:rPr lang="ko-KR" altLang="en-US" sz="2000" dirty="0"/>
              <a:t> </a:t>
            </a:r>
            <a:r>
              <a:rPr lang="en-US" altLang="ko-KR" sz="2000" dirty="0" smtClean="0"/>
              <a:t>	</a:t>
            </a:r>
            <a:r>
              <a:rPr lang="ko-KR" altLang="en-US" sz="2000" dirty="0" err="1" smtClean="0"/>
              <a:t>ㄴ</a:t>
            </a:r>
            <a:r>
              <a:rPr lang="ko-KR" altLang="en-US" sz="2000" dirty="0" smtClean="0"/>
              <a:t> 왜 </a:t>
            </a:r>
            <a:r>
              <a:rPr lang="ko-KR" altLang="en-US" sz="2000" dirty="0" err="1" smtClean="0"/>
              <a:t>적합한지는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절 알고리즘에서 나올 예정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b="1" dirty="0" smtClean="0"/>
              <a:t>Adam</a:t>
            </a:r>
            <a:r>
              <a:rPr lang="ko-KR" altLang="en-US" sz="2000" b="1" dirty="0" smtClean="0"/>
              <a:t>의 </a:t>
            </a:r>
            <a:r>
              <a:rPr lang="en-US" altLang="ko-KR" sz="2000" b="1" dirty="0" smtClean="0"/>
              <a:t>hyper-paramter</a:t>
            </a:r>
            <a:r>
              <a:rPr lang="ko-KR" altLang="en-US" sz="2000" dirty="0" smtClean="0"/>
              <a:t>는 직관적이며</a:t>
            </a:r>
            <a:r>
              <a:rPr lang="en-US" altLang="ko-KR" sz="2000" b="1" dirty="0" smtClean="0"/>
              <a:t>, tuning</a:t>
            </a:r>
            <a:r>
              <a:rPr lang="ko-KR" altLang="en-US" sz="2000" b="1" dirty="0" smtClean="0"/>
              <a:t>이 거의 필요 없음</a:t>
            </a:r>
          </a:p>
          <a:p>
            <a:pPr marL="0" indent="0">
              <a:buNone/>
            </a:pPr>
            <a:r>
              <a:rPr lang="ko-KR" altLang="en-US" sz="2000" dirty="0"/>
              <a:t> 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	</a:t>
            </a:r>
            <a:r>
              <a:rPr lang="ko-KR" altLang="en-US" sz="2000" dirty="0" err="1" smtClean="0"/>
              <a:t>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Adam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hyper-parameter : Exponential Decay Rates (</a:t>
            </a:r>
            <a:r>
              <a:rPr lang="el-GR" altLang="ko-KR" sz="2000" dirty="0" smtClean="0"/>
              <a:t>β1,  β2)</a:t>
            </a:r>
          </a:p>
          <a:p>
            <a:r>
              <a:rPr lang="el-GR" altLang="ko-KR" sz="2000" dirty="0" smtClean="0"/>
              <a:t>6</a:t>
            </a:r>
            <a:r>
              <a:rPr lang="ko-KR" altLang="en-US" sz="2000" dirty="0" smtClean="0"/>
              <a:t>절의 실험 결과를 보면 </a:t>
            </a:r>
            <a:r>
              <a:rPr lang="en-US" altLang="ko-KR" sz="2000" b="1" dirty="0" smtClean="0"/>
              <a:t>Adam</a:t>
            </a:r>
            <a:r>
              <a:rPr lang="ko-KR" altLang="en-US" sz="2000" dirty="0" smtClean="0"/>
              <a:t>은 다른 </a:t>
            </a:r>
            <a:r>
              <a:rPr lang="en-US" altLang="ko-KR" sz="2000" dirty="0" smtClean="0"/>
              <a:t>stochastic optimization methods(</a:t>
            </a:r>
            <a:r>
              <a:rPr lang="en-US" altLang="ko-KR" sz="2000" b="1" dirty="0" smtClean="0"/>
              <a:t>SGD, Adagrad, RMSProp)</a:t>
            </a:r>
            <a:r>
              <a:rPr lang="ko-KR" altLang="en-US" sz="2000" b="1" dirty="0" smtClean="0"/>
              <a:t>에 비해 </a:t>
            </a:r>
            <a:r>
              <a:rPr lang="en-US" altLang="ko-KR" sz="2000" b="1" dirty="0" smtClean="0"/>
              <a:t>optimizer </a:t>
            </a:r>
            <a:r>
              <a:rPr lang="ko-KR" altLang="en-US" sz="2000" b="1" dirty="0" smtClean="0"/>
              <a:t>성능이 좋음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820558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INTRODUCTION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b="1" i="1" dirty="0" smtClean="0"/>
              <a:t>1-1 Object Function</a:t>
            </a:r>
            <a:r>
              <a:rPr lang="ko-KR" altLang="en-US" sz="2000" b="1" i="1" dirty="0" smtClean="0"/>
              <a:t>의 특징</a:t>
            </a:r>
            <a:endParaRPr lang="en-US" altLang="ko-KR" sz="2000" b="1" i="1" dirty="0" smtClean="0"/>
          </a:p>
          <a:p>
            <a:pPr lvl="1"/>
            <a:r>
              <a:rPr lang="en-US" altLang="ko-KR" sz="2000" dirty="0" smtClean="0"/>
              <a:t>Object functions(loss function)</a:t>
            </a:r>
            <a:r>
              <a:rPr lang="ko-KR" altLang="en-US" sz="2000" dirty="0" smtClean="0"/>
              <a:t>은 </a:t>
            </a:r>
            <a:r>
              <a:rPr lang="en-US" altLang="ko-KR" sz="2000" b="1" dirty="0" smtClean="0"/>
              <a:t>stochastic(</a:t>
            </a:r>
            <a:r>
              <a:rPr lang="ko-KR" altLang="en-US" sz="2000" b="1" dirty="0" smtClean="0"/>
              <a:t>확률적</a:t>
            </a:r>
            <a:r>
              <a:rPr lang="en-US" altLang="ko-KR" sz="2000" b="1" dirty="0" smtClean="0"/>
              <a:t>)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많은 </a:t>
            </a:r>
            <a:r>
              <a:rPr lang="en-US" altLang="ko-KR" sz="2000" dirty="0" smtClean="0"/>
              <a:t>object functions</a:t>
            </a:r>
            <a:r>
              <a:rPr lang="ko-KR" altLang="en-US" sz="2000" dirty="0" smtClean="0"/>
              <a:t>은 </a:t>
            </a:r>
            <a:r>
              <a:rPr lang="ko-KR" altLang="en-US" sz="2000" b="1" dirty="0" smtClean="0"/>
              <a:t>다른 </a:t>
            </a:r>
            <a:r>
              <a:rPr lang="en-US" altLang="ko-KR" sz="2000" b="1" dirty="0" smtClean="0"/>
              <a:t>subsample </a:t>
            </a:r>
            <a:r>
              <a:rPr lang="ko-KR" altLang="en-US" sz="2000" b="1" dirty="0" smtClean="0"/>
              <a:t>데이터</a:t>
            </a:r>
            <a:r>
              <a:rPr lang="en-US" altLang="ko-KR" sz="2000" dirty="0" smtClean="0"/>
              <a:t>(mini-batch</a:t>
            </a:r>
            <a:r>
              <a:rPr lang="ko-KR" altLang="en-US" sz="2000" dirty="0" smtClean="0"/>
              <a:t>로 분할된 </a:t>
            </a:r>
            <a:r>
              <a:rPr lang="en-US" altLang="ko-KR" sz="2000" dirty="0" smtClean="0"/>
              <a:t>Training Data)</a:t>
            </a:r>
            <a:r>
              <a:rPr lang="ko-KR" altLang="en-US" sz="2000" b="1" dirty="0" smtClean="0"/>
              <a:t>에서 평가된 </a:t>
            </a:r>
            <a:r>
              <a:rPr lang="en-US" altLang="ko-KR" sz="2000" b="1" dirty="0" smtClean="0"/>
              <a:t>subfunctions</a:t>
            </a:r>
            <a:r>
              <a:rPr lang="ko-KR" altLang="en-US" sz="2000" b="1" dirty="0" smtClean="0"/>
              <a:t>의 합</a:t>
            </a:r>
            <a:r>
              <a:rPr lang="ko-KR" altLang="en-US" sz="2000" dirty="0" smtClean="0"/>
              <a:t>으로 구성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 smtClean="0"/>
              <a:t>이러한 경우 </a:t>
            </a:r>
            <a:r>
              <a:rPr lang="en-US" altLang="ko-KR" sz="2000" dirty="0" smtClean="0"/>
              <a:t>mini-batch</a:t>
            </a:r>
            <a:r>
              <a:rPr lang="ko-KR" altLang="en-US" sz="2000" dirty="0" smtClean="0"/>
              <a:t>마다 </a:t>
            </a:r>
            <a:r>
              <a:rPr lang="en-US" altLang="ko-KR" sz="2000" dirty="0" smtClean="0"/>
              <a:t>gradient steps(</a:t>
            </a:r>
            <a:r>
              <a:rPr lang="ko-KR" altLang="en-US" sz="2000" dirty="0" smtClean="0"/>
              <a:t>학습으로 수정하는 </a:t>
            </a:r>
            <a:r>
              <a:rPr lang="en-US" altLang="ko-KR" sz="2000" dirty="0" smtClean="0"/>
              <a:t>gradient</a:t>
            </a:r>
            <a:r>
              <a:rPr lang="ko-KR" altLang="en-US" sz="2000" dirty="0" smtClean="0"/>
              <a:t>의 방향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크기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다르게 줄 수 있기 때문에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학습에 </a:t>
            </a:r>
            <a:r>
              <a:rPr lang="ko-KR" altLang="en-US" sz="2000" dirty="0" err="1" smtClean="0"/>
              <a:t>효율적임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-&gt; SGD</a:t>
            </a:r>
            <a:r>
              <a:rPr lang="ko-KR" altLang="en-US" sz="2000" dirty="0" smtClean="0"/>
              <a:t>가 이에 해당</a:t>
            </a:r>
            <a:endParaRPr lang="en-US" altLang="ko-KR" sz="2000" dirty="0" smtClean="0"/>
          </a:p>
          <a:p>
            <a:pPr marL="457200" lvl="1" indent="0">
              <a:buNone/>
            </a:pPr>
            <a:endParaRPr lang="ko-KR" altLang="en-US" sz="2000" dirty="0"/>
          </a:p>
        </p:txBody>
      </p:sp>
      <p:pic>
        <p:nvPicPr>
          <p:cNvPr id="5126" name="Picture 6" descr="https://blog.kakaocdn.net/dn/baXUDJ/btqX83kgTmH/wRvReUSf3OJMI8YsagcSe1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93" y="3180020"/>
            <a:ext cx="8871286" cy="283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536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INTRODUCTION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i="1" dirty="0" smtClean="0"/>
              <a:t>1-2 </a:t>
            </a:r>
            <a:r>
              <a:rPr lang="ko-KR" altLang="en-US" sz="2000" b="1" i="1" dirty="0" smtClean="0"/>
              <a:t>기존 </a:t>
            </a:r>
            <a:r>
              <a:rPr lang="en-US" altLang="ko-KR" sz="2000" b="1" i="1" dirty="0" smtClean="0"/>
              <a:t>Stochastic gradient-based optimization </a:t>
            </a:r>
            <a:r>
              <a:rPr lang="ko-KR" altLang="en-US" sz="2000" b="1" i="1" dirty="0" smtClean="0"/>
              <a:t>알고리즘의 단점 </a:t>
            </a:r>
            <a:endParaRPr lang="en-US" altLang="ko-KR" sz="2000" b="1" i="1" dirty="0" smtClean="0"/>
          </a:p>
          <a:p>
            <a:r>
              <a:rPr lang="en-US" altLang="ko-KR" sz="2000" dirty="0" smtClean="0"/>
              <a:t>object function</a:t>
            </a:r>
            <a:r>
              <a:rPr lang="ko-KR" altLang="en-US" sz="2000" dirty="0" smtClean="0"/>
              <a:t>에는 </a:t>
            </a:r>
            <a:r>
              <a:rPr lang="en-US" altLang="ko-KR" sz="2000" b="1" dirty="0" smtClean="0"/>
              <a:t>noise</a:t>
            </a:r>
            <a:r>
              <a:rPr lang="ko-KR" altLang="en-US" sz="2000" b="1" dirty="0" smtClean="0"/>
              <a:t>가 발생</a:t>
            </a:r>
            <a:r>
              <a:rPr lang="ko-KR" altLang="en-US" sz="2000" dirty="0" smtClean="0"/>
              <a:t>하면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optimization</a:t>
            </a:r>
            <a:r>
              <a:rPr lang="ko-KR" altLang="en-US" sz="2000" b="1" dirty="0" smtClean="0"/>
              <a:t>의 성능이 저하</a:t>
            </a:r>
            <a:r>
              <a:rPr lang="ko-KR" altLang="en-US" sz="2000" dirty="0" smtClean="0"/>
              <a:t>됨</a:t>
            </a:r>
          </a:p>
          <a:p>
            <a:r>
              <a:rPr lang="ko-KR" altLang="en-US" sz="2000" dirty="0" smtClean="0"/>
              <a:t>대표적인 </a:t>
            </a:r>
            <a:r>
              <a:rPr lang="en-US" altLang="ko-KR" sz="2000" dirty="0" smtClean="0"/>
              <a:t>nosie</a:t>
            </a:r>
            <a:r>
              <a:rPr lang="ko-KR" altLang="en-US" sz="2000" dirty="0" smtClean="0"/>
              <a:t>로 </a:t>
            </a:r>
            <a:r>
              <a:rPr lang="en-US" altLang="ko-KR" sz="2000" b="1" dirty="0" smtClean="0"/>
              <a:t>dropout regularization</a:t>
            </a:r>
            <a:r>
              <a:rPr lang="ko-KR" altLang="en-US" sz="2000" dirty="0" smtClean="0"/>
              <a:t>이 있음</a:t>
            </a:r>
          </a:p>
          <a:p>
            <a:pPr marL="457200" lvl="1" indent="0">
              <a:buNone/>
            </a:pPr>
            <a:r>
              <a:rPr lang="ko-KR" altLang="en-US" sz="1600" dirty="0"/>
              <a:t>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dropout : </a:t>
            </a:r>
            <a:r>
              <a:rPr lang="ko-KR" altLang="en-US" sz="1600" dirty="0" smtClean="0"/>
              <a:t>신경망의 일부 뉴런을 랜덤으로 </a:t>
            </a:r>
            <a:r>
              <a:rPr lang="en-US" altLang="ko-KR" sz="1600" dirty="0" smtClean="0"/>
              <a:t>OFF</a:t>
            </a:r>
          </a:p>
          <a:p>
            <a:pPr marL="457200" lvl="1" indent="0">
              <a:buNone/>
            </a:pPr>
            <a:endParaRPr lang="en-US" altLang="ko-KR" sz="1600" dirty="0" smtClean="0"/>
          </a:p>
          <a:p>
            <a:r>
              <a:rPr lang="en-US" altLang="ko-KR" sz="2000" dirty="0" smtClean="0"/>
              <a:t>object function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noise</a:t>
            </a:r>
            <a:r>
              <a:rPr lang="ko-KR" altLang="en-US" sz="2000" dirty="0" smtClean="0"/>
              <a:t>가 생긴다면</a:t>
            </a:r>
            <a:r>
              <a:rPr lang="en-US" altLang="ko-KR" sz="2000" dirty="0" smtClean="0"/>
              <a:t>, </a:t>
            </a:r>
          </a:p>
          <a:p>
            <a:pPr marL="0" indent="0">
              <a:buNone/>
            </a:pPr>
            <a:r>
              <a:rPr lang="en-US" altLang="ko-KR" sz="2000" dirty="0" smtClean="0"/>
              <a:t>   </a:t>
            </a:r>
            <a:r>
              <a:rPr lang="ko-KR" altLang="en-US" sz="2000" dirty="0" smtClean="0"/>
              <a:t>더 효율적인 </a:t>
            </a:r>
            <a:r>
              <a:rPr lang="en-US" altLang="ko-KR" sz="2000" dirty="0" smtClean="0"/>
              <a:t>stochastic optimization</a:t>
            </a:r>
            <a:r>
              <a:rPr lang="ko-KR" altLang="en-US" sz="2000" dirty="0" smtClean="0"/>
              <a:t>이 요구됨</a:t>
            </a:r>
          </a:p>
          <a:p>
            <a:r>
              <a:rPr lang="ko-KR" altLang="en-US" sz="2000" dirty="0" smtClean="0"/>
              <a:t>논문에서는 </a:t>
            </a:r>
            <a:r>
              <a:rPr lang="en-US" altLang="ko-KR" sz="2000" dirty="0" smtClean="0"/>
              <a:t>higher-order optimization method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보다는 </a:t>
            </a:r>
            <a:r>
              <a:rPr lang="en-US" altLang="ko-KR" sz="2000" b="1" dirty="0" smtClean="0"/>
              <a:t>first-order methods</a:t>
            </a:r>
            <a:r>
              <a:rPr lang="ko-KR" altLang="en-US" sz="2000" b="1" dirty="0" smtClean="0"/>
              <a:t>로 이러한 문제를 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</a:t>
            </a:r>
            <a:r>
              <a:rPr lang="ko-KR" altLang="en-US" sz="2000" b="1" dirty="0" smtClean="0"/>
              <a:t>해결</a:t>
            </a:r>
            <a:r>
              <a:rPr lang="ko-KR" altLang="en-US" sz="2000" dirty="0" smtClean="0"/>
              <a:t>하고자 함</a:t>
            </a:r>
            <a:endParaRPr lang="en-US" altLang="ko-KR" sz="2000" dirty="0" smtClean="0"/>
          </a:p>
        </p:txBody>
      </p:sp>
      <p:pic>
        <p:nvPicPr>
          <p:cNvPr id="7172" name="Picture 4" descr="https://blog.kakaocdn.net/dn/rqjY9/btqX6gxonl4/jQCLwFUQKpIWb3RQex95o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933" y="2815431"/>
            <a:ext cx="462915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137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INTRODUCTION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i="1" dirty="0" smtClean="0"/>
              <a:t>1-3 </a:t>
            </a:r>
            <a:r>
              <a:rPr lang="ko-KR" altLang="en-US" sz="2000" b="1" i="1" dirty="0" smtClean="0"/>
              <a:t>추가 설명 </a:t>
            </a:r>
            <a:r>
              <a:rPr lang="en-US" altLang="ko-KR" sz="2000" b="1" i="1" dirty="0" smtClean="0"/>
              <a:t>: First-order Methods</a:t>
            </a:r>
          </a:p>
          <a:p>
            <a:endParaRPr lang="en-US" altLang="ko-KR" sz="2000" b="1" i="1" dirty="0"/>
          </a:p>
          <a:p>
            <a:endParaRPr lang="en-US" altLang="ko-KR" sz="2000" b="1" i="1" dirty="0" smtClean="0"/>
          </a:p>
          <a:p>
            <a:endParaRPr lang="en-US" altLang="ko-KR" sz="2000" b="1" i="1" dirty="0"/>
          </a:p>
          <a:p>
            <a:endParaRPr lang="en-US" altLang="ko-KR" sz="2000" b="1" i="1" dirty="0" smtClean="0"/>
          </a:p>
          <a:p>
            <a:endParaRPr lang="en-US" altLang="ko-KR" sz="2000" b="1" i="1" dirty="0"/>
          </a:p>
          <a:p>
            <a:endParaRPr lang="en-US" altLang="ko-KR" sz="2000" b="1" i="1" dirty="0" smtClean="0"/>
          </a:p>
          <a:p>
            <a:endParaRPr lang="en-US" altLang="ko-KR" sz="2000" b="1" i="1" dirty="0"/>
          </a:p>
          <a:p>
            <a:endParaRPr lang="en-US" altLang="ko-KR" sz="2000" b="1" i="1" dirty="0" smtClean="0"/>
          </a:p>
          <a:p>
            <a:endParaRPr lang="en-US" altLang="ko-KR" sz="2000" b="1" i="1" dirty="0" smtClean="0"/>
          </a:p>
        </p:txBody>
      </p:sp>
      <p:pic>
        <p:nvPicPr>
          <p:cNvPr id="8196" name="Picture 4" descr="https://blog.kakaocdn.net/dn/yDblU/btqX33SE0Ts/saN76acrEv2BBMWMRrjcg0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06" y="2243096"/>
            <a:ext cx="11013788" cy="351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019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INTRODUCTION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i="1" dirty="0" smtClean="0"/>
              <a:t>1-3 </a:t>
            </a:r>
            <a:r>
              <a:rPr lang="ko-KR" altLang="en-US" sz="2000" b="1" i="1" dirty="0" smtClean="0"/>
              <a:t>추가 설명 </a:t>
            </a:r>
            <a:r>
              <a:rPr lang="en-US" altLang="ko-KR" sz="2000" b="1" i="1" dirty="0" smtClean="0"/>
              <a:t>: First-order Methods</a:t>
            </a:r>
          </a:p>
          <a:p>
            <a:pPr marL="0" indent="0">
              <a:buNone/>
            </a:pPr>
            <a:endParaRPr lang="en-US" altLang="ko-KR" sz="2000" b="1" i="1" dirty="0" smtClean="0"/>
          </a:p>
          <a:p>
            <a:r>
              <a:rPr lang="en-US" altLang="ko-KR" sz="2000" b="1" dirty="0" smtClean="0"/>
              <a:t>SGD, AdaGrad, RMSProp, Adam</a:t>
            </a:r>
            <a:r>
              <a:rPr lang="ko-KR" altLang="en-US" sz="2000" dirty="0" smtClean="0"/>
              <a:t>은 모두 </a:t>
            </a:r>
            <a:r>
              <a:rPr lang="en-US" altLang="ko-KR" sz="2000" dirty="0" smtClean="0"/>
              <a:t>First-Order Optimization</a:t>
            </a:r>
          </a:p>
          <a:p>
            <a:r>
              <a:rPr lang="ko-KR" altLang="en-US" sz="2000" dirty="0" smtClean="0"/>
              <a:t>즉 </a:t>
            </a:r>
            <a:r>
              <a:rPr lang="ko-KR" altLang="en-US" sz="2000" b="1" dirty="0" smtClean="0"/>
              <a:t>한번 미분한 </a:t>
            </a:r>
            <a:r>
              <a:rPr lang="en-US" altLang="ko-KR" sz="2000" b="1" dirty="0" smtClean="0"/>
              <a:t>weight</a:t>
            </a:r>
            <a:r>
              <a:rPr lang="ko-KR" altLang="en-US" sz="2000" dirty="0" smtClean="0"/>
              <a:t>만 </a:t>
            </a:r>
            <a:r>
              <a:rPr lang="en-US" altLang="ko-KR" sz="2000" dirty="0" smtClean="0"/>
              <a:t>optimize</a:t>
            </a:r>
            <a:r>
              <a:rPr lang="ko-KR" altLang="en-US" sz="2000" dirty="0" smtClean="0"/>
              <a:t>에 반영됨</a:t>
            </a:r>
          </a:p>
          <a:p>
            <a:r>
              <a:rPr lang="ko-KR" altLang="en-US" sz="2000" dirty="0" smtClean="0"/>
              <a:t>그러나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차 함수 방향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노란색 직선</a:t>
            </a:r>
            <a:r>
              <a:rPr lang="en-US" altLang="ko-KR" sz="2000" b="1" dirty="0" smtClean="0"/>
              <a:t>)</a:t>
            </a:r>
            <a:r>
              <a:rPr lang="ko-KR" altLang="en-US" sz="2000" b="1" dirty="0" err="1" smtClean="0"/>
              <a:t>으로만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optimize</a:t>
            </a:r>
            <a:r>
              <a:rPr lang="ko-KR" altLang="en-US" sz="2000" dirty="0" smtClean="0"/>
              <a:t>하기 때문에 </a:t>
            </a:r>
            <a:r>
              <a:rPr lang="en-US" altLang="ko-KR" sz="2000" b="1" dirty="0" smtClean="0"/>
              <a:t>graident </a:t>
            </a:r>
            <a:r>
              <a:rPr lang="ko-KR" altLang="en-US" sz="2000" b="1" dirty="0" smtClean="0"/>
              <a:t>수정이 제한</a:t>
            </a:r>
            <a:r>
              <a:rPr lang="ko-KR" altLang="en-US" sz="2000" dirty="0" smtClean="0"/>
              <a:t>적</a:t>
            </a:r>
          </a:p>
          <a:p>
            <a:r>
              <a:rPr lang="ko-KR" altLang="en-US" sz="2000" dirty="0" smtClean="0"/>
              <a:t>이를 보완하기 위해 </a:t>
            </a:r>
            <a:r>
              <a:rPr lang="ko-KR" altLang="en-US" sz="2000" b="1" dirty="0" smtClean="0"/>
              <a:t>고차 함수 </a:t>
            </a:r>
            <a:r>
              <a:rPr lang="en-US" altLang="ko-KR" sz="2000" b="1" dirty="0" smtClean="0"/>
              <a:t>optimization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오른쪽 그림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이 등장</a:t>
            </a:r>
          </a:p>
          <a:p>
            <a:r>
              <a:rPr lang="ko-KR" altLang="en-US" sz="2000" dirty="0" smtClean="0"/>
              <a:t>그러나 고차 함수 </a:t>
            </a:r>
            <a:r>
              <a:rPr lang="en-US" altLang="ko-KR" sz="2000" dirty="0" smtClean="0"/>
              <a:t>optimization</a:t>
            </a:r>
            <a:r>
              <a:rPr lang="ko-KR" altLang="en-US" sz="2000" dirty="0" smtClean="0"/>
              <a:t>은 </a:t>
            </a:r>
            <a:r>
              <a:rPr lang="ko-KR" altLang="en-US" sz="2000" b="1" dirty="0" err="1" smtClean="0"/>
              <a:t>역전파를</a:t>
            </a:r>
            <a:r>
              <a:rPr lang="ko-KR" altLang="en-US" sz="2000" b="1" dirty="0" smtClean="0"/>
              <a:t> 위해 </a:t>
            </a:r>
            <a:r>
              <a:rPr lang="ko-KR" altLang="en-US" sz="2000" b="1" dirty="0" err="1" smtClean="0"/>
              <a:t>역행렬을</a:t>
            </a:r>
            <a:r>
              <a:rPr lang="ko-KR" altLang="en-US" sz="2000" b="1" dirty="0" smtClean="0"/>
              <a:t> 구할 때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시간 복잡도가 엄청나게 증가</a:t>
            </a:r>
            <a:r>
              <a:rPr lang="ko-KR" altLang="en-US" sz="2000" dirty="0" smtClean="0"/>
              <a:t>함 </a:t>
            </a:r>
            <a:r>
              <a:rPr lang="en-US" altLang="ko-KR" sz="2000" dirty="0" smtClean="0"/>
              <a:t>(ex : </a:t>
            </a:r>
            <a:r>
              <a:rPr lang="ko-KR" altLang="en-US" sz="2000" dirty="0" smtClean="0"/>
              <a:t>가중치의 차원이 몇 백만 차원으로 늘어남</a:t>
            </a:r>
            <a:r>
              <a:rPr lang="en-US" altLang="ko-KR" sz="2000" dirty="0" smtClean="0"/>
              <a:t>)</a:t>
            </a:r>
          </a:p>
          <a:p>
            <a:r>
              <a:rPr lang="ko-KR" altLang="en-US" sz="2000" dirty="0" smtClean="0"/>
              <a:t>이러한 이유로 아직까지는 </a:t>
            </a:r>
            <a:r>
              <a:rPr lang="en-US" altLang="ko-KR" sz="2000" dirty="0" smtClean="0"/>
              <a:t>First-Order Optimization</a:t>
            </a:r>
            <a:r>
              <a:rPr lang="ko-KR" altLang="en-US" sz="2000" dirty="0" smtClean="0"/>
              <a:t>을 사용하고 있음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7246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optimizer?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변수 함수에서의 최저점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- </a:t>
            </a:r>
            <a:r>
              <a:rPr lang="ko-KR" altLang="en-US" dirty="0" smtClean="0"/>
              <a:t>미분하여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되는 지점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변수 함수에서의 최저점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- </a:t>
            </a:r>
            <a:r>
              <a:rPr lang="ko-KR" altLang="en-US" dirty="0" smtClean="0"/>
              <a:t>각각 </a:t>
            </a:r>
            <a:r>
              <a:rPr lang="ko-KR" altLang="en-US" dirty="0" err="1" smtClean="0"/>
              <a:t>편미분하여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되는 지점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다변수</a:t>
            </a:r>
            <a:r>
              <a:rPr lang="ko-KR" altLang="en-US" dirty="0" smtClean="0"/>
              <a:t> 함수에서의 최저점 찾기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경사하강법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 gradient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91800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5663"/>
            <a:ext cx="10515600" cy="50693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초기에 필요한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가지 </a:t>
            </a:r>
            <a:r>
              <a:rPr lang="ko-KR" altLang="en-US" sz="2000" dirty="0" err="1" smtClean="0"/>
              <a:t>파라미터</a:t>
            </a:r>
            <a:r>
              <a:rPr lang="en-US" altLang="ko-KR" sz="2000" dirty="0" smtClean="0"/>
              <a:t>]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en-US" altLang="ko-KR" b="1" dirty="0" smtClean="0"/>
              <a:t>Stepsize </a:t>
            </a:r>
            <a:r>
              <a:rPr lang="el-GR" altLang="ko-KR" b="1" dirty="0"/>
              <a:t>α</a:t>
            </a:r>
            <a:r>
              <a:rPr lang="el-GR" altLang="ko-KR" dirty="0"/>
              <a:t> (</a:t>
            </a:r>
            <a:r>
              <a:rPr lang="en-US" altLang="ko-KR" dirty="0"/>
              <a:t>Learing Rate</a:t>
            </a:r>
            <a:r>
              <a:rPr lang="en-US" altLang="ko-KR" dirty="0" smtClean="0"/>
              <a:t>)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 smtClean="0"/>
              <a:t>2. Decay </a:t>
            </a:r>
            <a:r>
              <a:rPr lang="en-US" altLang="ko-KR" b="1" dirty="0"/>
              <a:t>Rates </a:t>
            </a:r>
            <a:r>
              <a:rPr lang="el-GR" altLang="ko-KR" b="1" dirty="0"/>
              <a:t>β1, β2</a:t>
            </a:r>
            <a:r>
              <a:rPr lang="el-GR" altLang="ko-KR" dirty="0"/>
              <a:t> : </a:t>
            </a:r>
            <a:r>
              <a:rPr lang="en-US" altLang="ko-KR" dirty="0"/>
              <a:t>Exponential decay rates for the moment estimates (0~1 </a:t>
            </a:r>
            <a:r>
              <a:rPr lang="ko-KR" altLang="en-US" dirty="0"/>
              <a:t>사이의 값</a:t>
            </a:r>
            <a:r>
              <a:rPr lang="en-US" altLang="ko-KR" dirty="0"/>
              <a:t>) -&gt; </a:t>
            </a:r>
            <a:r>
              <a:rPr lang="en-US" altLang="ko-KR" b="1" dirty="0"/>
              <a:t>Adam</a:t>
            </a:r>
            <a:r>
              <a:rPr lang="ko-KR" altLang="en-US" b="1" dirty="0"/>
              <a:t>의 유일한 </a:t>
            </a:r>
            <a:r>
              <a:rPr lang="en-US" altLang="ko-KR" b="1" dirty="0"/>
              <a:t>hyper-parameter</a:t>
            </a:r>
            <a:r>
              <a:rPr lang="ko-KR" altLang="en-US" b="1" dirty="0"/>
              <a:t>이며</a:t>
            </a:r>
            <a:r>
              <a:rPr lang="en-US" altLang="ko-KR" b="1" dirty="0"/>
              <a:t>, gradient</a:t>
            </a:r>
            <a:r>
              <a:rPr lang="ko-KR" altLang="en-US" b="1" dirty="0"/>
              <a:t>의 </a:t>
            </a:r>
            <a:r>
              <a:rPr lang="en-US" altLang="ko-KR" b="1" dirty="0"/>
              <a:t>decay rate</a:t>
            </a:r>
            <a:r>
              <a:rPr lang="ko-KR" altLang="en-US" b="1" dirty="0" err="1"/>
              <a:t>를</a:t>
            </a:r>
            <a:r>
              <a:rPr lang="ko-KR" altLang="en-US" b="1" dirty="0"/>
              <a:t> </a:t>
            </a:r>
            <a:r>
              <a:rPr lang="en-US" altLang="ko-KR" b="1" dirty="0"/>
              <a:t>control </a:t>
            </a:r>
            <a:r>
              <a:rPr lang="ko-KR" altLang="en-US" b="1" dirty="0" smtClean="0"/>
              <a:t>함</a:t>
            </a:r>
            <a:endParaRPr lang="en-US" altLang="ko-KR" b="1" dirty="0" smtClean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b="1" dirty="0" smtClean="0"/>
              <a:t>3. Stochastic </a:t>
            </a:r>
            <a:r>
              <a:rPr lang="en-US" altLang="ko-KR" b="1" dirty="0"/>
              <a:t>Objective Function f(</a:t>
            </a:r>
            <a:r>
              <a:rPr lang="el-GR" altLang="ko-KR" b="1" dirty="0"/>
              <a:t>θ)</a:t>
            </a:r>
            <a:r>
              <a:rPr lang="el-GR" altLang="ko-KR" dirty="0"/>
              <a:t>  // θ : </a:t>
            </a:r>
            <a:r>
              <a:rPr lang="en-US" altLang="ko-KR" dirty="0"/>
              <a:t>parameters (weights) -&gt;  </a:t>
            </a:r>
            <a:r>
              <a:rPr lang="en-US" altLang="ko-KR" b="1" dirty="0"/>
              <a:t>f(</a:t>
            </a:r>
            <a:r>
              <a:rPr lang="el-GR" altLang="ko-KR" b="1" dirty="0"/>
              <a:t>θ) </a:t>
            </a:r>
            <a:r>
              <a:rPr lang="ko-KR" altLang="en-US" b="1" dirty="0"/>
              <a:t>값의 최소화가 </a:t>
            </a:r>
            <a:r>
              <a:rPr lang="en-US" altLang="ko-KR" b="1" dirty="0"/>
              <a:t>adam</a:t>
            </a:r>
            <a:r>
              <a:rPr lang="ko-KR" altLang="en-US" b="1" dirty="0"/>
              <a:t>의 </a:t>
            </a:r>
            <a:r>
              <a:rPr lang="ko-KR" altLang="en-US" b="1" dirty="0" smtClean="0"/>
              <a:t>목표</a:t>
            </a:r>
            <a:endParaRPr lang="en-US" altLang="ko-KR" b="1" dirty="0" smtClean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4. initial </a:t>
            </a:r>
            <a:r>
              <a:rPr lang="en-US" altLang="ko-KR" dirty="0"/>
              <a:t>Parameter Vector </a:t>
            </a:r>
            <a:r>
              <a:rPr lang="el-GR" altLang="ko-KR" b="1" dirty="0"/>
              <a:t>θ0</a:t>
            </a:r>
            <a:endParaRPr lang="el-GR" altLang="ko-KR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79520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5663"/>
            <a:ext cx="10515600" cy="5662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[Adam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코드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일부</a:t>
            </a:r>
            <a:r>
              <a:rPr lang="en-US" altLang="ko-KR" sz="2000" dirty="0" smtClean="0"/>
              <a:t>)]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- </a:t>
            </a:r>
            <a:r>
              <a:rPr lang="en-US" altLang="ko-KR" sz="2000" b="1" dirty="0" smtClean="0"/>
              <a:t>Adam</a:t>
            </a:r>
            <a:r>
              <a:rPr lang="ko-KR" altLang="en-US" sz="2000" dirty="0" smtClean="0"/>
              <a:t>의 </a:t>
            </a:r>
            <a:r>
              <a:rPr lang="ko-KR" altLang="en-US" sz="2000" b="1" dirty="0" smtClean="0"/>
              <a:t>첫번째 </a:t>
            </a:r>
            <a:r>
              <a:rPr lang="en-US" altLang="ko-KR" sz="2000" b="1" dirty="0" smtClean="0"/>
              <a:t>moment</a:t>
            </a:r>
            <a:r>
              <a:rPr lang="ko-KR" altLang="en-US" sz="2000" b="1" dirty="0" smtClean="0"/>
              <a:t>는 </a:t>
            </a:r>
            <a:r>
              <a:rPr lang="en-US" altLang="ko-KR" sz="2000" b="1" dirty="0" smtClean="0"/>
              <a:t>Momentum </a:t>
            </a:r>
            <a:r>
              <a:rPr lang="ko-KR" altLang="en-US" sz="2000" dirty="0" smtClean="0"/>
              <a:t>알고리즘에서</a:t>
            </a:r>
            <a:r>
              <a:rPr lang="en-US" altLang="ko-KR" sz="2000" dirty="0" smtClean="0"/>
              <a:t>, </a:t>
            </a:r>
            <a:r>
              <a:rPr lang="ko-KR" altLang="en-US" sz="2000" b="1" dirty="0" smtClean="0"/>
              <a:t>두번째 </a:t>
            </a:r>
            <a:r>
              <a:rPr lang="en-US" altLang="ko-KR" sz="2000" b="1" dirty="0" smtClean="0"/>
              <a:t>moment</a:t>
            </a:r>
            <a:r>
              <a:rPr lang="ko-KR" altLang="en-US" sz="2000" b="1" dirty="0" smtClean="0"/>
              <a:t>는      </a:t>
            </a:r>
            <a:r>
              <a:rPr lang="en-US" altLang="ko-KR" sz="2000" b="1" dirty="0" smtClean="0"/>
              <a:t>AdaGrad/RMSProp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알고리즘에서 유도됨</a:t>
            </a:r>
          </a:p>
          <a:p>
            <a:pPr marL="0" indent="0">
              <a:buNone/>
            </a:pPr>
            <a:r>
              <a:rPr lang="en-US" altLang="ko-KR" sz="2000" dirty="0" smtClean="0"/>
              <a:t>- </a:t>
            </a:r>
            <a:r>
              <a:rPr lang="en-US" altLang="ko-KR" sz="2000" b="1" dirty="0" smtClean="0"/>
              <a:t>Bias Correction : </a:t>
            </a:r>
            <a:r>
              <a:rPr lang="ko-KR" altLang="en-US" sz="2000" b="1" dirty="0" smtClean="0"/>
              <a:t>두 모멘텀이 </a:t>
            </a:r>
            <a:r>
              <a:rPr lang="ko-KR" altLang="en-US" sz="2000" dirty="0" smtClean="0"/>
              <a:t>초기에 </a:t>
            </a:r>
            <a:r>
              <a:rPr lang="en-US" altLang="ko-KR" sz="2000" b="1" dirty="0" smtClean="0"/>
              <a:t>0</a:t>
            </a:r>
            <a:r>
              <a:rPr lang="ko-KR" altLang="en-US" sz="2000" b="1" dirty="0" err="1" smtClean="0"/>
              <a:t>으로</a:t>
            </a:r>
            <a:r>
              <a:rPr lang="ko-KR" altLang="en-US" sz="2000" b="1" dirty="0" smtClean="0"/>
              <a:t> 초기화</a:t>
            </a:r>
            <a:r>
              <a:rPr lang="ko-KR" altLang="en-US" sz="2000" dirty="0" smtClean="0"/>
              <a:t>되는 문제점을 </a:t>
            </a:r>
            <a:r>
              <a:rPr lang="ko-KR" altLang="en-US" sz="2000" b="1" dirty="0" smtClean="0"/>
              <a:t>방지</a:t>
            </a:r>
            <a:endParaRPr lang="ko-KR" altLang="en-US" sz="2000" b="1" dirty="0"/>
          </a:p>
        </p:txBody>
      </p:sp>
      <p:pic>
        <p:nvPicPr>
          <p:cNvPr id="9220" name="Picture 4" descr="https://blog.kakaocdn.net/dn/bxgMU7/btqXZIhXyf9/L0zJY5gCGFQKGJM0AfSLU1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354770" cy="369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144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35242"/>
            <a:ext cx="10515600" cy="4941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i="1" dirty="0" smtClean="0"/>
              <a:t>[Adam ALGORITHM</a:t>
            </a:r>
            <a:r>
              <a:rPr lang="ko-KR" altLang="en-US" sz="2000" b="1" i="1" dirty="0" smtClean="0"/>
              <a:t>의 </a:t>
            </a:r>
            <a:r>
              <a:rPr lang="en-US" altLang="ko-KR" sz="2000" b="1" i="1" dirty="0" smtClean="0"/>
              <a:t>Pseudo </a:t>
            </a:r>
            <a:r>
              <a:rPr lang="ko-KR" altLang="en-US" sz="2000" b="1" i="1" dirty="0" smtClean="0"/>
              <a:t>코드</a:t>
            </a:r>
            <a:r>
              <a:rPr lang="en-US" altLang="ko-KR" sz="2000" b="1" i="1" dirty="0" smtClean="0"/>
              <a:t>]</a:t>
            </a:r>
          </a:p>
          <a:p>
            <a:pPr marL="0" indent="0">
              <a:buNone/>
            </a:pPr>
            <a:endParaRPr lang="ko-KR" altLang="en-US" sz="2000" b="1" i="1" dirty="0"/>
          </a:p>
        </p:txBody>
      </p:sp>
      <p:pic>
        <p:nvPicPr>
          <p:cNvPr id="11268" name="Picture 4" descr="https://blog.kakaocdn.net/dn/3oRzG/btqYebbwsEn/zD38PzXkqE9NB0D1UXZnj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124" y="1633538"/>
            <a:ext cx="8393751" cy="522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028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53389"/>
            <a:ext cx="10515600" cy="4123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(1)</a:t>
            </a:r>
            <a:r>
              <a:rPr lang="en-US" altLang="ko-KR" dirty="0"/>
              <a:t> first &amp; Second moment, </a:t>
            </a:r>
            <a:r>
              <a:rPr lang="en-US" altLang="ko-KR" b="1" dirty="0"/>
              <a:t>time step</a:t>
            </a:r>
            <a:r>
              <a:rPr lang="en-US" altLang="ko-KR" dirty="0"/>
              <a:t> </a:t>
            </a:r>
            <a:r>
              <a:rPr lang="ko-KR" altLang="en-US" b="1" dirty="0" smtClean="0"/>
              <a:t>초기화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sz="2000" b="1" i="1" dirty="0"/>
          </a:p>
        </p:txBody>
      </p:sp>
      <p:pic>
        <p:nvPicPr>
          <p:cNvPr id="13318" name="Picture 6" descr="https://blog.kakaocdn.net/dn/b3ZfxS/btqX81OmcCB/eQB7UFppbNsYjijmFELDo0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933" y="3211930"/>
            <a:ext cx="6222864" cy="121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262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i="0" dirty="0" smtClean="0">
                <a:solidFill>
                  <a:srgbClr val="000000"/>
                </a:solidFill>
                <a:effectLst/>
                <a:latin typeface="applesdgothicneo-ultralight"/>
              </a:rPr>
              <a:t>(2)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 </a:t>
            </a:r>
            <a:r>
              <a:rPr lang="ko-KR" altLang="en-US" sz="2000" b="0" i="0" dirty="0" err="1" smtClean="0">
                <a:solidFill>
                  <a:srgbClr val="000000"/>
                </a:solidFill>
                <a:effectLst/>
                <a:latin typeface="applesdgothicneo-ultralight"/>
              </a:rPr>
              <a:t>파라미터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 </a:t>
            </a:r>
            <a:r>
              <a:rPr lang="el-GR" altLang="ko-KR" sz="2000" b="1" i="0" dirty="0" smtClean="0">
                <a:solidFill>
                  <a:srgbClr val="666666"/>
                </a:solidFill>
                <a:effectLst/>
                <a:latin typeface="Noto Sans Demilight"/>
              </a:rPr>
              <a:t>θ_</a:t>
            </a:r>
            <a:r>
              <a:rPr lang="en-US" altLang="ko-KR" sz="2000" b="1" i="0" dirty="0" smtClean="0">
                <a:solidFill>
                  <a:srgbClr val="666666"/>
                </a:solidFill>
                <a:effectLst/>
                <a:latin typeface="Noto Sans Demilight"/>
              </a:rPr>
              <a:t>t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가 더 이상 수렴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(converge)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하지 않을 때 까지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, 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아래의 항목을 반복</a:t>
            </a:r>
            <a:endParaRPr lang="en-US" altLang="ko-KR" sz="2000" b="0" i="0" dirty="0" smtClean="0">
              <a:solidFill>
                <a:srgbClr val="000000"/>
              </a:solidFill>
              <a:effectLst/>
              <a:latin typeface="applesdgothicneo-ultralight"/>
            </a:endParaRPr>
          </a:p>
          <a:p>
            <a:pPr marL="0" indent="0">
              <a:buNone/>
            </a:pPr>
            <a:endParaRPr lang="ko-KR" altLang="en-US" sz="2000" b="0" i="0" dirty="0" smtClean="0">
              <a:solidFill>
                <a:srgbClr val="666666"/>
              </a:solidFill>
              <a:effectLst/>
              <a:latin typeface="applesdgothicneo-ultralight"/>
            </a:endParaRPr>
          </a:p>
          <a:p>
            <a:r>
              <a:rPr lang="en-US" altLang="ko-KR" sz="2000" b="1" i="0" dirty="0" smtClean="0">
                <a:solidFill>
                  <a:srgbClr val="666666"/>
                </a:solidFill>
                <a:effectLst/>
                <a:latin typeface="applesdgothicneo-ultralight"/>
              </a:rPr>
              <a:t>(</a:t>
            </a:r>
            <a:r>
              <a:rPr lang="ko-KR" altLang="en-US" sz="2000" b="1" i="0" dirty="0" err="1" smtClean="0">
                <a:solidFill>
                  <a:srgbClr val="666666"/>
                </a:solidFill>
                <a:effectLst/>
                <a:latin typeface="applesdgothicneo-ultralight"/>
              </a:rPr>
              <a:t>반복문</a:t>
            </a:r>
            <a:r>
              <a:rPr lang="en-US" altLang="ko-KR" sz="2000" b="1" i="0" dirty="0" smtClean="0">
                <a:solidFill>
                  <a:srgbClr val="666666"/>
                </a:solidFill>
                <a:effectLst/>
                <a:latin typeface="applesdgothicneo-ultralight"/>
              </a:rPr>
              <a:t>-1)</a:t>
            </a:r>
            <a:r>
              <a:rPr lang="ko-KR" altLang="en-US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en-US" altLang="ko-KR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time step </a:t>
            </a:r>
            <a:r>
              <a:rPr lang="ko-KR" altLang="en-US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증가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Noto Sans Demilight"/>
              </a:rPr>
              <a:t>: t &lt;- t+1</a:t>
            </a:r>
            <a:endParaRPr lang="en-US" altLang="ko-KR" sz="2000" b="0" i="0" dirty="0" smtClean="0">
              <a:solidFill>
                <a:srgbClr val="666666"/>
              </a:solidFill>
              <a:effectLst/>
              <a:latin typeface="applesdgothicneo-ultralight"/>
            </a:endParaRPr>
          </a:p>
          <a:p>
            <a:r>
              <a:rPr lang="en-US" altLang="ko-KR" sz="2000" b="1" i="0" dirty="0" smtClean="0">
                <a:solidFill>
                  <a:srgbClr val="666666"/>
                </a:solidFill>
                <a:effectLst/>
                <a:latin typeface="applesdgothicneo-ultralight"/>
              </a:rPr>
              <a:t>(</a:t>
            </a:r>
            <a:r>
              <a:rPr lang="ko-KR" altLang="en-US" sz="2000" b="1" i="0" dirty="0" err="1" smtClean="0">
                <a:solidFill>
                  <a:srgbClr val="666666"/>
                </a:solidFill>
                <a:effectLst/>
                <a:latin typeface="applesdgothicneo-ultralight"/>
              </a:rPr>
              <a:t>반복문</a:t>
            </a:r>
            <a:r>
              <a:rPr lang="en-US" altLang="ko-KR" sz="2000" b="1" i="0" dirty="0" smtClean="0">
                <a:solidFill>
                  <a:srgbClr val="666666"/>
                </a:solidFill>
                <a:effectLst/>
                <a:latin typeface="applesdgothicneo-ultralight"/>
              </a:rPr>
              <a:t>-2)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en-US" altLang="ko-KR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stochastic objective funtion</a:t>
            </a:r>
            <a:r>
              <a:rPr lang="ko-KR" altLang="en-US" sz="2000" b="1" i="0" dirty="0" err="1" smtClean="0">
                <a:solidFill>
                  <a:srgbClr val="000000"/>
                </a:solidFill>
                <a:effectLst/>
                <a:latin typeface="Noto Sans Demilight"/>
              </a:rPr>
              <a:t>으로</a:t>
            </a:r>
            <a:r>
              <a:rPr lang="ko-KR" altLang="en-US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ko-KR" altLang="en-US" sz="2000" b="0" i="0" dirty="0" smtClean="0">
                <a:solidFill>
                  <a:srgbClr val="EE2323"/>
                </a:solidFill>
                <a:effectLst/>
                <a:latin typeface="applesdgothicneo-ultralight"/>
              </a:rPr>
              <a:t>이전 </a:t>
            </a:r>
            <a:r>
              <a:rPr lang="en-US" altLang="ko-KR" sz="2000" b="0" i="0" dirty="0" smtClean="0">
                <a:solidFill>
                  <a:srgbClr val="EE2323"/>
                </a:solidFill>
                <a:effectLst/>
                <a:latin typeface="applesdgothicneo-ultralight"/>
              </a:rPr>
              <a:t>time step</a:t>
            </a:r>
            <a:r>
              <a:rPr lang="ko-KR" altLang="en-US" sz="2000" b="0" i="0" dirty="0" smtClean="0">
                <a:solidFill>
                  <a:srgbClr val="EE2323"/>
                </a:solidFill>
                <a:effectLst/>
                <a:latin typeface="applesdgothicneo-ultralight"/>
              </a:rPr>
              <a:t>의 </a:t>
            </a:r>
            <a:r>
              <a:rPr lang="en-US" altLang="ko-KR" sz="2000" b="0" i="0" dirty="0" smtClean="0">
                <a:solidFill>
                  <a:srgbClr val="EE2323"/>
                </a:solidFill>
                <a:effectLst/>
                <a:latin typeface="applesdgothicneo-ultralight"/>
              </a:rPr>
              <a:t>gradient </a:t>
            </a:r>
            <a:r>
              <a:rPr lang="ko-KR" altLang="en-US" sz="2000" b="0" i="0" dirty="0" smtClean="0">
                <a:solidFill>
                  <a:srgbClr val="EE2323"/>
                </a:solidFill>
                <a:effectLst/>
                <a:latin typeface="applesdgothicneo-ultralight"/>
              </a:rPr>
              <a:t>계산</a:t>
            </a:r>
            <a:r>
              <a:rPr lang="ko-KR" altLang="en-US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en-US" altLang="ko-KR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(</a:t>
            </a:r>
            <a:r>
              <a:rPr lang="ko-KR" altLang="en-US" sz="2000" b="0" i="0" dirty="0" smtClean="0">
                <a:solidFill>
                  <a:srgbClr val="EE2323"/>
                </a:solidFill>
                <a:effectLst/>
                <a:latin typeface="applesdgothicneo-ultralight"/>
              </a:rPr>
              <a:t>미분</a:t>
            </a:r>
            <a:r>
              <a:rPr lang="en-US" altLang="ko-KR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ko-KR" altLang="en-US" sz="2000" b="0" i="0" dirty="0" smtClean="0">
              <a:solidFill>
                <a:srgbClr val="666666"/>
              </a:solidFill>
              <a:effectLst/>
              <a:latin typeface="applesdgothicneo-ultralight"/>
            </a:endParaRP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                           </a:t>
            </a:r>
            <a:r>
              <a:rPr lang="ko-KR" altLang="en-US" sz="2000" b="0" i="0" dirty="0" err="1" smtClean="0">
                <a:solidFill>
                  <a:srgbClr val="666666"/>
                </a:solidFill>
                <a:effectLst/>
                <a:latin typeface="applesdgothicneo-ultralight"/>
              </a:rPr>
              <a:t>반복문</a:t>
            </a:r>
            <a:r>
              <a:rPr lang="en-US" altLang="ko-KR" sz="2000" b="0" i="0" dirty="0" smtClean="0">
                <a:solidFill>
                  <a:srgbClr val="666666"/>
                </a:solidFill>
                <a:effectLst/>
                <a:latin typeface="applesdgothicneo-ultralight"/>
              </a:rPr>
              <a:t>-2 </a:t>
            </a:r>
            <a:r>
              <a:rPr lang="ko-KR" altLang="en-US" sz="2000" b="0" i="0" dirty="0" smtClean="0">
                <a:solidFill>
                  <a:srgbClr val="666666"/>
                </a:solidFill>
                <a:effectLst/>
                <a:latin typeface="applesdgothicneo-ultralight"/>
              </a:rPr>
              <a:t>수식 </a:t>
            </a:r>
            <a:r>
              <a:rPr lang="en-US" altLang="ko-KR" sz="2000" b="0" i="0" dirty="0" smtClean="0">
                <a:solidFill>
                  <a:srgbClr val="666666"/>
                </a:solidFill>
                <a:effectLst/>
                <a:latin typeface="applesdgothicneo-ultralight"/>
              </a:rPr>
              <a:t>: gradient </a:t>
            </a:r>
            <a:r>
              <a:rPr lang="ko-KR" altLang="en-US" sz="2000" b="0" i="0" dirty="0" smtClean="0">
                <a:solidFill>
                  <a:srgbClr val="666666"/>
                </a:solidFill>
                <a:effectLst/>
                <a:latin typeface="applesdgothicneo-ultralight"/>
              </a:rPr>
              <a:t>계산 </a:t>
            </a:r>
            <a:r>
              <a:rPr lang="en-US" altLang="ko-KR" sz="2000" b="0" i="0" dirty="0" smtClean="0">
                <a:solidFill>
                  <a:srgbClr val="666666"/>
                </a:solidFill>
                <a:effectLst/>
                <a:latin typeface="applesdgothicneo-ultralight"/>
              </a:rPr>
              <a:t>(</a:t>
            </a:r>
            <a:r>
              <a:rPr lang="ko-KR" altLang="en-US" sz="2000" b="0" i="0" dirty="0" smtClean="0">
                <a:solidFill>
                  <a:srgbClr val="666666"/>
                </a:solidFill>
                <a:effectLst/>
                <a:latin typeface="applesdgothicneo-ultralight"/>
              </a:rPr>
              <a:t>미분</a:t>
            </a:r>
            <a:r>
              <a:rPr lang="en-US" altLang="ko-KR" sz="2000" b="0" i="0" dirty="0" smtClean="0">
                <a:solidFill>
                  <a:srgbClr val="666666"/>
                </a:solidFill>
                <a:effectLst/>
                <a:latin typeface="applesdgothicneo-ultralight"/>
              </a:rPr>
              <a:t>)</a:t>
            </a:r>
            <a:endParaRPr lang="ko-KR" altLang="en-US" sz="2000" dirty="0"/>
          </a:p>
        </p:txBody>
      </p:sp>
      <p:pic>
        <p:nvPicPr>
          <p:cNvPr id="14338" name="Picture 2" descr="https://blog.kakaocdn.net/dn/c94vdb/btqX312nsJX/YrPXkZkmW96EIpSCkiOWe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017" y="4001294"/>
            <a:ext cx="5869992" cy="100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406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i="0" dirty="0" smtClean="0">
                <a:solidFill>
                  <a:srgbClr val="666666"/>
                </a:solidFill>
                <a:effectLst/>
                <a:latin typeface="applesdgothicneo-ultralight"/>
              </a:rPr>
              <a:t>(</a:t>
            </a:r>
            <a:r>
              <a:rPr lang="ko-KR" altLang="en-US" sz="2000" b="1" i="0" dirty="0" err="1" smtClean="0">
                <a:solidFill>
                  <a:srgbClr val="666666"/>
                </a:solidFill>
                <a:effectLst/>
                <a:latin typeface="applesdgothicneo-ultralight"/>
              </a:rPr>
              <a:t>반복문</a:t>
            </a:r>
            <a:r>
              <a:rPr lang="en-US" altLang="ko-KR" sz="2000" b="1" i="0" dirty="0" smtClean="0">
                <a:solidFill>
                  <a:srgbClr val="666666"/>
                </a:solidFill>
                <a:effectLst/>
                <a:latin typeface="applesdgothicneo-ultralight"/>
              </a:rPr>
              <a:t>-3)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en-US" altLang="ko-KR" sz="2000" b="0" i="0" dirty="0" smtClean="0">
                <a:solidFill>
                  <a:srgbClr val="EE2323"/>
                </a:solidFill>
                <a:effectLst/>
                <a:latin typeface="applesdgothicneo-ultralight"/>
              </a:rPr>
              <a:t>biased first &amp; second moment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 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값 계산</a:t>
            </a:r>
            <a:endParaRPr lang="ko-KR" altLang="en-US" sz="2000" b="0" i="0" dirty="0" smtClean="0">
              <a:solidFill>
                <a:srgbClr val="666666"/>
              </a:solidFill>
              <a:effectLst/>
              <a:latin typeface="applesdgothicneo-ultralight"/>
            </a:endParaRPr>
          </a:p>
          <a:p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위 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python 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코드에서 </a:t>
            </a:r>
            <a:r>
              <a:rPr lang="ko-KR" altLang="en-US" sz="2000" b="1" i="0" dirty="0" smtClean="0">
                <a:solidFill>
                  <a:srgbClr val="EE2323"/>
                </a:solidFill>
                <a:effectLst/>
                <a:latin typeface="applesdgothicneo-ultralight"/>
              </a:rPr>
              <a:t>빨간색</a:t>
            </a:r>
            <a:r>
              <a:rPr lang="en-US" altLang="ko-KR" sz="2000" b="1" i="0" dirty="0" smtClean="0">
                <a:solidFill>
                  <a:srgbClr val="EE2323"/>
                </a:solidFill>
                <a:effectLst/>
                <a:latin typeface="applesdgothicneo-ultralight"/>
              </a:rPr>
              <a:t>(Momentum)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과 </a:t>
            </a:r>
            <a:r>
              <a:rPr lang="ko-KR" altLang="en-US" sz="2000" b="1" i="0" dirty="0" smtClean="0">
                <a:solidFill>
                  <a:srgbClr val="0070C0"/>
                </a:solidFill>
                <a:effectLst/>
                <a:latin typeface="applesdgothicneo-ultralight"/>
              </a:rPr>
              <a:t>파란색</a:t>
            </a:r>
            <a:r>
              <a:rPr lang="en-US" altLang="ko-KR" sz="2000" b="1" i="0" dirty="0" smtClean="0">
                <a:solidFill>
                  <a:srgbClr val="0070C0"/>
                </a:solidFill>
                <a:effectLst/>
                <a:latin typeface="applesdgothicneo-ultralight"/>
              </a:rPr>
              <a:t>(AdaGrad, RMSProp) </a:t>
            </a:r>
            <a:r>
              <a:rPr lang="ko-KR" altLang="en-US" sz="2000" b="1" i="0" dirty="0" smtClean="0">
                <a:solidFill>
                  <a:srgbClr val="EE2323"/>
                </a:solidFill>
                <a:effectLst/>
                <a:latin typeface="applesdgothicneo-ultralight"/>
              </a:rPr>
              <a:t>부분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이 이에 해당</a:t>
            </a:r>
            <a:endParaRPr lang="ko-KR" altLang="en-US" sz="2000" b="0" i="0" dirty="0" smtClean="0">
              <a:solidFill>
                <a:srgbClr val="666666"/>
              </a:solidFill>
              <a:effectLst/>
              <a:latin typeface="applesdgothicneo-ultralight"/>
            </a:endParaRPr>
          </a:p>
          <a:p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아래의 수식에서 </a:t>
            </a:r>
            <a:r>
              <a:rPr lang="el-GR" altLang="ko-KR" sz="2000" b="1" i="0" dirty="0" smtClean="0">
                <a:solidFill>
                  <a:srgbClr val="000000"/>
                </a:solidFill>
                <a:effectLst/>
                <a:latin typeface="applesdgothicneo-ultralight"/>
              </a:rPr>
              <a:t>β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가 최신 값의 비중을 높이는 역할 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(exponential decay)</a:t>
            </a:r>
            <a:endParaRPr lang="en-US" altLang="ko-KR" sz="2000" b="0" i="0" dirty="0" smtClean="0">
              <a:solidFill>
                <a:srgbClr val="666666"/>
              </a:solidFill>
              <a:effectLst/>
              <a:latin typeface="applesdgothicneo-ultralight"/>
            </a:endParaRPr>
          </a:p>
          <a:p>
            <a:endParaRPr lang="ko-KR" altLang="en-US" sz="2000" dirty="0"/>
          </a:p>
        </p:txBody>
      </p:sp>
      <p:pic>
        <p:nvPicPr>
          <p:cNvPr id="15364" name="Picture 4" descr="https://blog.kakaocdn.net/dn/nlY8z/btqX6fTzVBh/r6vexuRDBcMKsxCsffLtA0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733" y="3557128"/>
            <a:ext cx="6414973" cy="136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821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i="0" dirty="0" smtClean="0">
                <a:solidFill>
                  <a:srgbClr val="666666"/>
                </a:solidFill>
                <a:effectLst/>
                <a:latin typeface="applesdgothicneo-ultralight"/>
              </a:rPr>
              <a:t>(</a:t>
            </a:r>
            <a:r>
              <a:rPr lang="ko-KR" altLang="en-US" sz="2000" b="1" i="0" dirty="0" err="1" smtClean="0">
                <a:solidFill>
                  <a:srgbClr val="666666"/>
                </a:solidFill>
                <a:effectLst/>
                <a:latin typeface="applesdgothicneo-ultralight"/>
              </a:rPr>
              <a:t>반복문</a:t>
            </a:r>
            <a:r>
              <a:rPr lang="en-US" altLang="ko-KR" sz="2000" b="1" i="0" dirty="0" smtClean="0">
                <a:solidFill>
                  <a:srgbClr val="666666"/>
                </a:solidFill>
                <a:effectLst/>
                <a:latin typeface="applesdgothicneo-ultralight"/>
              </a:rPr>
              <a:t>-4)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ko-KR" altLang="en-US" sz="2000" b="1" i="0" dirty="0" smtClean="0">
                <a:solidFill>
                  <a:srgbClr val="EE2323"/>
                </a:solidFill>
                <a:effectLst/>
                <a:latin typeface="applesdgothicneo-ultralight"/>
              </a:rPr>
              <a:t>초기의 모멘텀 값이 </a:t>
            </a:r>
            <a:r>
              <a:rPr lang="en-US" altLang="ko-KR" sz="2000" b="1" i="0" dirty="0" smtClean="0">
                <a:solidFill>
                  <a:srgbClr val="EE2323"/>
                </a:solidFill>
                <a:effectLst/>
                <a:latin typeface="applesdgothicneo-ultralight"/>
              </a:rPr>
              <a:t>0</a:t>
            </a:r>
            <a:r>
              <a:rPr lang="ko-KR" altLang="en-US" sz="2000" b="1" i="0" dirty="0" err="1" smtClean="0">
                <a:solidFill>
                  <a:srgbClr val="EE2323"/>
                </a:solidFill>
                <a:effectLst/>
                <a:latin typeface="applesdgothicneo-ultralight"/>
              </a:rPr>
              <a:t>으로</a:t>
            </a:r>
            <a:r>
              <a:rPr lang="ko-KR" altLang="en-US" sz="2000" b="1" i="0" dirty="0" smtClean="0">
                <a:solidFill>
                  <a:srgbClr val="EE2323"/>
                </a:solidFill>
                <a:effectLst/>
                <a:latin typeface="applesdgothicneo-ultralight"/>
              </a:rPr>
              <a:t> 초기화되는 경우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를 </a:t>
            </a:r>
            <a:r>
              <a:rPr lang="ko-KR" altLang="en-US" sz="2000" b="1" i="0" dirty="0" smtClean="0">
                <a:solidFill>
                  <a:srgbClr val="000000"/>
                </a:solidFill>
                <a:effectLst/>
                <a:latin typeface="applesdgothicneo-ultralight"/>
              </a:rPr>
              <a:t>방지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하기 위해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, </a:t>
            </a:r>
            <a:r>
              <a:rPr lang="en-US" altLang="ko-KR" sz="2000" b="1" i="0" dirty="0" smtClean="0">
                <a:solidFill>
                  <a:srgbClr val="EE2323"/>
                </a:solidFill>
                <a:effectLst/>
                <a:latin typeface="applesdgothicneo-ultralight"/>
              </a:rPr>
              <a:t>bias-correction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 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적용</a:t>
            </a:r>
            <a:endParaRPr lang="ko-KR" altLang="en-US" sz="2000" b="0" i="0" dirty="0" smtClean="0">
              <a:solidFill>
                <a:srgbClr val="666666"/>
              </a:solidFill>
              <a:effectLst/>
              <a:latin typeface="applesdgothicneo-ultralight"/>
            </a:endParaRPr>
          </a:p>
          <a:p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위 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python 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코드에서 </a:t>
            </a:r>
            <a:r>
              <a:rPr lang="ko-KR" altLang="en-US" sz="2000" b="1" i="0" dirty="0" smtClean="0">
                <a:solidFill>
                  <a:srgbClr val="1B711D"/>
                </a:solidFill>
                <a:effectLst/>
                <a:latin typeface="applesdgothicneo-ultralight"/>
              </a:rPr>
              <a:t>초록색 부분</a:t>
            </a:r>
            <a:r>
              <a:rPr lang="en-US" altLang="ko-KR" sz="2000" b="1" i="0" dirty="0" smtClean="0">
                <a:solidFill>
                  <a:srgbClr val="1B711D"/>
                </a:solidFill>
                <a:effectLst/>
                <a:latin typeface="applesdgothicneo-ultralight"/>
              </a:rPr>
              <a:t>(Bias Correction)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이 이에 해당</a:t>
            </a:r>
            <a:endParaRPr lang="ko-KR" altLang="en-US" sz="2000" b="0" i="0" dirty="0" smtClean="0">
              <a:solidFill>
                <a:srgbClr val="666666"/>
              </a:solidFill>
              <a:effectLst/>
              <a:latin typeface="applesdgothicneo-ultralight"/>
            </a:endParaRPr>
          </a:p>
          <a:p>
            <a:endParaRPr lang="ko-KR" altLang="en-US" sz="2000" dirty="0"/>
          </a:p>
        </p:txBody>
      </p:sp>
      <p:pic>
        <p:nvPicPr>
          <p:cNvPr id="16388" name="Picture 4" descr="https://blog.kakaocdn.net/dn/2CNTP/btqX6fMPz8d/klPJT8eDPNGrQk5H9Qsvz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417" y="3136064"/>
            <a:ext cx="4809612" cy="150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501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i="0" dirty="0" smtClean="0">
                <a:solidFill>
                  <a:srgbClr val="666666"/>
                </a:solidFill>
                <a:effectLst/>
                <a:latin typeface="applesdgothicneo-ultralight"/>
              </a:rPr>
              <a:t>(</a:t>
            </a:r>
            <a:r>
              <a:rPr lang="ko-KR" altLang="en-US" sz="2000" b="1" i="0" dirty="0" err="1" smtClean="0">
                <a:solidFill>
                  <a:srgbClr val="666666"/>
                </a:solidFill>
                <a:effectLst/>
                <a:latin typeface="applesdgothicneo-ultralight"/>
              </a:rPr>
              <a:t>반복문</a:t>
            </a:r>
            <a:r>
              <a:rPr lang="en-US" altLang="ko-KR" sz="2000" b="1" i="0" dirty="0" smtClean="0">
                <a:solidFill>
                  <a:srgbClr val="666666"/>
                </a:solidFill>
                <a:effectLst/>
                <a:latin typeface="applesdgothicneo-ultralight"/>
              </a:rPr>
              <a:t>-5)</a:t>
            </a:r>
            <a:r>
              <a:rPr lang="ko-KR" altLang="en-US" sz="2000" b="0" i="0" dirty="0" smtClean="0">
                <a:solidFill>
                  <a:srgbClr val="666666"/>
                </a:solidFill>
                <a:effectLst/>
                <a:latin typeface="applesdgothicneo-ultralight"/>
              </a:rPr>
              <a:t> </a:t>
            </a:r>
            <a:r>
              <a:rPr lang="ko-KR" altLang="en-US" sz="2000" b="1" i="0" dirty="0" smtClean="0">
                <a:solidFill>
                  <a:srgbClr val="000000"/>
                </a:solidFill>
                <a:effectLst/>
                <a:latin typeface="applesdgothicneo-ultralight"/>
              </a:rPr>
              <a:t>최종 </a:t>
            </a:r>
            <a:r>
              <a:rPr lang="ko-KR" altLang="en-US" sz="2000" b="1" i="0" dirty="0" err="1" smtClean="0">
                <a:solidFill>
                  <a:srgbClr val="000000"/>
                </a:solidFill>
                <a:effectLst/>
                <a:latin typeface="applesdgothicneo-ultralight"/>
              </a:rPr>
              <a:t>파라미터</a:t>
            </a:r>
            <a:r>
              <a:rPr lang="en-US" altLang="ko-KR" sz="2000" b="1" i="0" dirty="0" smtClean="0">
                <a:solidFill>
                  <a:srgbClr val="000000"/>
                </a:solidFill>
                <a:effectLst/>
                <a:latin typeface="applesdgothicneo-ultralight"/>
              </a:rPr>
              <a:t>(</a:t>
            </a:r>
            <a:r>
              <a:rPr lang="ko-KR" altLang="en-US" sz="2000" b="1" i="0" dirty="0" smtClean="0">
                <a:solidFill>
                  <a:srgbClr val="000000"/>
                </a:solidFill>
                <a:effectLst/>
                <a:latin typeface="applesdgothicneo-ultralight"/>
              </a:rPr>
              <a:t>가중치</a:t>
            </a:r>
            <a:r>
              <a:rPr lang="en-US" altLang="ko-KR" sz="2000" b="1" i="0" dirty="0" smtClean="0">
                <a:solidFill>
                  <a:srgbClr val="000000"/>
                </a:solidFill>
                <a:effectLst/>
                <a:latin typeface="applesdgothicneo-ultralight"/>
              </a:rPr>
              <a:t>) </a:t>
            </a:r>
            <a:r>
              <a:rPr lang="ko-KR" altLang="en-US" sz="2000" b="1" i="0" dirty="0" smtClean="0">
                <a:solidFill>
                  <a:srgbClr val="000000"/>
                </a:solidFill>
                <a:effectLst/>
                <a:latin typeface="applesdgothicneo-ultralight"/>
              </a:rPr>
              <a:t>업데이트</a:t>
            </a:r>
            <a:endParaRPr lang="ko-KR" altLang="en-US" sz="2000" b="0" i="0" dirty="0" smtClean="0">
              <a:solidFill>
                <a:srgbClr val="666666"/>
              </a:solidFill>
              <a:effectLst/>
              <a:latin typeface="applesdgothicneo-ultralight"/>
            </a:endParaRPr>
          </a:p>
          <a:p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아래의 </a:t>
            </a:r>
            <a:r>
              <a:rPr lang="ko-KR" altLang="en-US" sz="2000" b="1" i="0" dirty="0" err="1" smtClean="0">
                <a:solidFill>
                  <a:srgbClr val="000000"/>
                </a:solidFill>
                <a:effectLst/>
                <a:latin typeface="applesdgothicneo-ultralight"/>
              </a:rPr>
              <a:t>입실론은</a:t>
            </a:r>
            <a:r>
              <a:rPr lang="ko-KR" altLang="en-US" sz="2000" b="1" i="0" dirty="0" smtClean="0">
                <a:solidFill>
                  <a:srgbClr val="000000"/>
                </a:solidFill>
                <a:effectLst/>
                <a:latin typeface="applesdgothicneo-ultralight"/>
              </a:rPr>
              <a:t> </a:t>
            </a:r>
            <a:r>
              <a:rPr lang="en-US" altLang="ko-KR" sz="2000" b="1" i="0" dirty="0" smtClean="0">
                <a:solidFill>
                  <a:srgbClr val="000000"/>
                </a:solidFill>
                <a:effectLst/>
                <a:latin typeface="applesdgothicneo-ultralight"/>
              </a:rPr>
              <a:t>0</a:t>
            </a:r>
            <a:r>
              <a:rPr lang="ko-KR" altLang="en-US" sz="2000" b="1" i="0" dirty="0" err="1" smtClean="0">
                <a:solidFill>
                  <a:srgbClr val="000000"/>
                </a:solidFill>
                <a:effectLst/>
                <a:latin typeface="applesdgothicneo-ultralight"/>
              </a:rPr>
              <a:t>으로</a:t>
            </a:r>
            <a:r>
              <a:rPr lang="ko-KR" altLang="en-US" sz="2000" b="1" i="0" dirty="0" smtClean="0">
                <a:solidFill>
                  <a:srgbClr val="000000"/>
                </a:solidFill>
                <a:effectLst/>
                <a:latin typeface="applesdgothicneo-ultralight"/>
              </a:rPr>
              <a:t> 나누는 일을 방지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하기 위해 </a:t>
            </a:r>
            <a:r>
              <a:rPr lang="ko-KR" altLang="en-US" sz="2000" b="0" i="0" dirty="0" err="1" smtClean="0">
                <a:solidFill>
                  <a:srgbClr val="000000"/>
                </a:solidFill>
                <a:effectLst/>
                <a:latin typeface="applesdgothicneo-ultralight"/>
              </a:rPr>
              <a:t>셋팅</a:t>
            </a:r>
            <a:endParaRPr lang="ko-KR" altLang="en-US" sz="2000" b="0" i="0" dirty="0" smtClean="0">
              <a:solidFill>
                <a:srgbClr val="666666"/>
              </a:solidFill>
              <a:effectLst/>
              <a:latin typeface="applesdgothicneo-ultralight"/>
            </a:endParaRPr>
          </a:p>
          <a:p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second moment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가 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AdaGrad, RMSProp 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역할 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: </a:t>
            </a:r>
            <a:r>
              <a:rPr lang="ko-KR" altLang="en-US" sz="2000" b="0" i="0" dirty="0" err="1" smtClean="0">
                <a:solidFill>
                  <a:srgbClr val="000000"/>
                </a:solidFill>
                <a:effectLst/>
                <a:latin typeface="applesdgothicneo-ultralight"/>
              </a:rPr>
              <a:t>파라미터의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 업데이트 횟수에 따라 </a:t>
            </a:r>
            <a:r>
              <a:rPr lang="ko-KR" altLang="en-US" sz="2000" b="0" i="0" dirty="0" err="1" smtClean="0">
                <a:solidFill>
                  <a:srgbClr val="000000"/>
                </a:solidFill>
                <a:effectLst/>
                <a:latin typeface="applesdgothicneo-ultralight"/>
              </a:rPr>
              <a:t>학습률을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 달리 함 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(</a:t>
            </a:r>
            <a:r>
              <a:rPr lang="ko-KR" altLang="en-US" sz="2000" b="0" i="0" dirty="0" smtClean="0">
                <a:solidFill>
                  <a:srgbClr val="EE2323"/>
                </a:solidFill>
                <a:effectLst/>
                <a:latin typeface="applesdgothicneo-ultralight"/>
              </a:rPr>
              <a:t>업데이트를 많이 한 </a:t>
            </a:r>
            <a:r>
              <a:rPr lang="ko-KR" altLang="en-US" sz="2000" b="0" i="0" dirty="0" err="1" smtClean="0">
                <a:solidFill>
                  <a:srgbClr val="EE2323"/>
                </a:solidFill>
                <a:effectLst/>
                <a:latin typeface="applesdgothicneo-ultralight"/>
              </a:rPr>
              <a:t>파라미터일수록</a:t>
            </a:r>
            <a:r>
              <a:rPr lang="ko-KR" altLang="en-US" sz="2000" b="0" i="0" dirty="0" smtClean="0">
                <a:solidFill>
                  <a:srgbClr val="EE2323"/>
                </a:solidFill>
                <a:effectLst/>
                <a:latin typeface="applesdgothicneo-ultralight"/>
              </a:rPr>
              <a:t> </a:t>
            </a:r>
            <a:r>
              <a:rPr lang="en-US" altLang="ko-KR" sz="2000" b="0" i="0" dirty="0" smtClean="0">
                <a:solidFill>
                  <a:srgbClr val="EE2323"/>
                </a:solidFill>
                <a:effectLst/>
                <a:latin typeface="applesdgothicneo-ultralight"/>
              </a:rPr>
              <a:t>v_t </a:t>
            </a:r>
            <a:r>
              <a:rPr lang="ko-KR" altLang="en-US" sz="2000" b="0" i="0" dirty="0" smtClean="0">
                <a:solidFill>
                  <a:srgbClr val="EE2323"/>
                </a:solidFill>
                <a:effectLst/>
                <a:latin typeface="applesdgothicneo-ultralight"/>
              </a:rPr>
              <a:t>값이 커짐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)</a:t>
            </a:r>
            <a:endParaRPr lang="ko-KR" altLang="en-US" sz="2000" b="0" i="0" dirty="0" smtClean="0">
              <a:solidFill>
                <a:srgbClr val="666666"/>
              </a:solidFill>
              <a:effectLst/>
              <a:latin typeface="applesdgothicneo-ultralight"/>
            </a:endParaRPr>
          </a:p>
          <a:p>
            <a:endParaRPr lang="ko-KR" altLang="en-US" sz="2000" dirty="0"/>
          </a:p>
        </p:txBody>
      </p:sp>
      <p:pic>
        <p:nvPicPr>
          <p:cNvPr id="17410" name="Picture 2" descr="https://blog.kakaocdn.net/dn/dXFYRa/btqX0qBCZno/FfWgOW6jHAj6ehQefFoKA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449" y="4001294"/>
            <a:ext cx="8161491" cy="77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849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[Adam</a:t>
            </a:r>
            <a:r>
              <a:rPr lang="ko-KR" altLang="en-US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의 추가적인 설명</a:t>
            </a:r>
            <a:r>
              <a:rPr lang="en-US" altLang="ko-KR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]</a:t>
            </a:r>
          </a:p>
          <a:p>
            <a:pPr lvl="1"/>
            <a:r>
              <a:rPr lang="ko-KR" altLang="en-US" sz="2000" b="0" i="0" dirty="0" err="1" smtClean="0">
                <a:solidFill>
                  <a:srgbClr val="666666"/>
                </a:solidFill>
                <a:effectLst/>
                <a:latin typeface="applesdgothicneo-ultralight"/>
              </a:rPr>
              <a:t>학습률도</a:t>
            </a:r>
            <a:r>
              <a:rPr lang="ko-KR" altLang="en-US" sz="2000" b="0" i="0" dirty="0" smtClean="0">
                <a:solidFill>
                  <a:srgbClr val="666666"/>
                </a:solidFill>
                <a:effectLst/>
                <a:latin typeface="applesdgothicneo-ultralight"/>
              </a:rPr>
              <a:t> </a:t>
            </a:r>
            <a:r>
              <a:rPr lang="el-GR" altLang="ko-KR" sz="2000" b="0" i="0" dirty="0" smtClean="0">
                <a:solidFill>
                  <a:srgbClr val="666666"/>
                </a:solidFill>
                <a:effectLst/>
                <a:latin typeface="applesdgothicneo-ultralight"/>
              </a:rPr>
              <a:t>β</a:t>
            </a:r>
            <a:r>
              <a:rPr lang="ko-KR" altLang="en-US" sz="2000" b="0" i="0" dirty="0" smtClean="0">
                <a:solidFill>
                  <a:srgbClr val="666666"/>
                </a:solidFill>
                <a:effectLst/>
                <a:latin typeface="applesdgothicneo-ultralight"/>
              </a:rPr>
              <a:t>로 조정하면 성능이 더 좋아짐</a:t>
            </a:r>
            <a:endParaRPr lang="en-US" altLang="ko-KR" sz="2000" b="0" i="0" dirty="0" smtClean="0">
              <a:solidFill>
                <a:srgbClr val="666666"/>
              </a:solidFill>
              <a:effectLst/>
              <a:latin typeface="applesdgothicneo-ultralight"/>
            </a:endParaRPr>
          </a:p>
          <a:p>
            <a:pPr lvl="1"/>
            <a:endParaRPr lang="ko-KR" altLang="en-US" sz="2000" b="0" i="0" dirty="0">
              <a:solidFill>
                <a:srgbClr val="666666"/>
              </a:solidFill>
              <a:effectLst/>
              <a:latin typeface="applesdgothicneo-ultralight"/>
            </a:endParaRPr>
          </a:p>
        </p:txBody>
      </p:sp>
      <p:pic>
        <p:nvPicPr>
          <p:cNvPr id="18436" name="Picture 4" descr="https://blog.kakaocdn.net/dn/ZwIm4/btqXZI3E8iu/KhVJwmfyEwh8ASx3f7Dhj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48" y="2731083"/>
            <a:ext cx="10529509" cy="63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388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1" dirty="0" smtClean="0">
                <a:solidFill>
                  <a:srgbClr val="000000"/>
                </a:solidFill>
                <a:effectLst/>
                <a:latin typeface="Noto Sans Demilight"/>
              </a:rPr>
              <a:t>2.1 Adam's Update Rule</a:t>
            </a:r>
            <a:endParaRPr lang="en-US" altLang="ko-KR" b="0" i="1" dirty="0" smtClean="0">
              <a:solidFill>
                <a:srgbClr val="666666"/>
              </a:solidFill>
              <a:effectLst/>
              <a:latin typeface="applesdgothicneo-ultralight"/>
            </a:endParaRPr>
          </a:p>
          <a:p>
            <a:r>
              <a:rPr lang="en-US" altLang="ko-KR" b="1" i="0" dirty="0" smtClean="0">
                <a:solidFill>
                  <a:srgbClr val="000000"/>
                </a:solidFill>
                <a:effectLst/>
                <a:latin typeface="Noto Sans Demilight"/>
              </a:rPr>
              <a:t>Adam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Noto Sans Demilight"/>
              </a:rPr>
              <a:t>은 </a:t>
            </a:r>
            <a:r>
              <a:rPr lang="en-US" altLang="ko-KR" b="1" i="0" dirty="0" smtClean="0">
                <a:solidFill>
                  <a:srgbClr val="EE2323"/>
                </a:solidFill>
                <a:effectLst/>
                <a:latin typeface="applesdgothicneo-ultralight"/>
              </a:rPr>
              <a:t>step size(Learning Rate)</a:t>
            </a:r>
            <a:r>
              <a:rPr lang="ko-KR" altLang="en-US" b="1" i="0" dirty="0" err="1" smtClean="0">
                <a:solidFill>
                  <a:srgbClr val="EE2323"/>
                </a:solidFill>
                <a:effectLst/>
                <a:latin typeface="applesdgothicneo-ultralight"/>
              </a:rPr>
              <a:t>를</a:t>
            </a:r>
            <a:r>
              <a:rPr lang="ko-KR" altLang="en-US" b="1" i="0" dirty="0" smtClean="0">
                <a:solidFill>
                  <a:srgbClr val="EE2323"/>
                </a:solidFill>
                <a:effectLst/>
                <a:latin typeface="applesdgothicneo-ultralight"/>
              </a:rPr>
              <a:t> 효과적으로 선택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Noto Sans Demilight"/>
              </a:rPr>
              <a:t>하는 것이</a:t>
            </a:r>
            <a:r>
              <a:rPr lang="ko-KR" altLang="en-US" b="1" i="0" dirty="0" smtClean="0">
                <a:solidFill>
                  <a:srgbClr val="000000"/>
                </a:solidFill>
                <a:effectLst/>
                <a:latin typeface="Noto Sans Demilight"/>
              </a:rPr>
              <a:t> 중요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Noto Sans Demilight"/>
              </a:rPr>
              <a:t>함</a:t>
            </a:r>
            <a:endParaRPr lang="ko-KR" altLang="en-US" b="0" i="0" dirty="0" smtClean="0">
              <a:solidFill>
                <a:srgbClr val="666666"/>
              </a:solidFill>
              <a:effectLst/>
              <a:latin typeface="applesdgothicneo-ultralight"/>
            </a:endParaRPr>
          </a:p>
          <a:p>
            <a:r>
              <a:rPr lang="en-US" altLang="ko-KR" b="1" i="0" dirty="0" smtClean="0">
                <a:solidFill>
                  <a:srgbClr val="000000"/>
                </a:solidFill>
                <a:effectLst/>
                <a:latin typeface="applesdgothicneo-ultralight"/>
              </a:rPr>
              <a:t>step size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는 </a:t>
            </a:r>
            <a:r>
              <a:rPr lang="en-US" altLang="ko-KR" b="1" i="0" dirty="0" smtClean="0">
                <a:solidFill>
                  <a:srgbClr val="EE2323"/>
                </a:solidFill>
                <a:effectLst/>
                <a:latin typeface="applesdgothicneo-ultralight"/>
              </a:rPr>
              <a:t>2</a:t>
            </a:r>
            <a:r>
              <a:rPr lang="ko-KR" altLang="en-US" b="1" i="0" dirty="0" smtClean="0">
                <a:solidFill>
                  <a:srgbClr val="EE2323"/>
                </a:solidFill>
                <a:effectLst/>
                <a:latin typeface="applesdgothicneo-ultralight"/>
              </a:rPr>
              <a:t>개의 </a:t>
            </a:r>
            <a:r>
              <a:rPr lang="en-US" altLang="ko-KR" b="1" i="0" dirty="0" smtClean="0">
                <a:solidFill>
                  <a:srgbClr val="EE2323"/>
                </a:solidFill>
                <a:effectLst/>
                <a:latin typeface="applesdgothicneo-ultralight"/>
              </a:rPr>
              <a:t>upper bounds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(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상한선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)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가 있음 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(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이때는 입실론 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= 0 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이라고 가정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)</a:t>
            </a:r>
            <a:endParaRPr lang="ko-KR" altLang="en-US" b="0" i="0" dirty="0" smtClean="0">
              <a:solidFill>
                <a:srgbClr val="666666"/>
              </a:solidFill>
              <a:effectLst/>
              <a:latin typeface="applesdgothicneo-ultralight"/>
            </a:endParaRPr>
          </a:p>
          <a:p>
            <a:r>
              <a:rPr lang="ko-KR" altLang="en-US" b="1" i="0" dirty="0" smtClean="0">
                <a:solidFill>
                  <a:srgbClr val="000000"/>
                </a:solidFill>
                <a:effectLst/>
                <a:latin typeface="applesdgothicneo-ultralight"/>
              </a:rPr>
              <a:t>효과적인 </a:t>
            </a:r>
            <a:r>
              <a:rPr lang="en-US" altLang="ko-KR" b="1" i="0" dirty="0" smtClean="0">
                <a:solidFill>
                  <a:srgbClr val="000000"/>
                </a:solidFill>
                <a:effectLst/>
                <a:latin typeface="applesdgothicneo-ultralight"/>
              </a:rPr>
              <a:t>step size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은 </a:t>
            </a:r>
            <a:r>
              <a:rPr lang="ko-KR" altLang="en-US" b="1" i="0" dirty="0" smtClean="0">
                <a:solidFill>
                  <a:srgbClr val="666666"/>
                </a:solidFill>
                <a:effectLst/>
                <a:latin typeface="Noto Sans Demilight"/>
              </a:rPr>
              <a:t>△</a:t>
            </a:r>
            <a:r>
              <a:rPr lang="en-US" altLang="ko-KR" b="1" i="0" dirty="0" smtClean="0">
                <a:solidFill>
                  <a:srgbClr val="000000"/>
                </a:solidFill>
                <a:effectLst/>
                <a:latin typeface="applesdgothicneo-ultralight"/>
              </a:rPr>
              <a:t>t</a:t>
            </a:r>
            <a:r>
              <a:rPr lang="ko-KR" altLang="en-US" b="1" i="0" dirty="0" smtClean="0">
                <a:solidFill>
                  <a:srgbClr val="000000"/>
                </a:solidFill>
                <a:effectLst/>
                <a:latin typeface="applesdgothicneo-ultralight"/>
              </a:rPr>
              <a:t>의 값을 최적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으로 만듦</a:t>
            </a:r>
            <a:endParaRPr lang="ko-KR" altLang="en-US" b="0" i="0" dirty="0" smtClean="0">
              <a:solidFill>
                <a:srgbClr val="666666"/>
              </a:solidFill>
              <a:effectLst/>
              <a:latin typeface="applesdgothicneo-ultralight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783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optimizer?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61" y="1825625"/>
            <a:ext cx="5620478" cy="4351338"/>
          </a:xfrm>
        </p:spPr>
      </p:pic>
    </p:spTree>
    <p:extLst>
      <p:ext uri="{BB962C8B-B14F-4D97-AF65-F5344CB8AC3E}">
        <p14:creationId xmlns:p14="http://schemas.microsoft.com/office/powerpoint/2010/main" val="236248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첫번째 </a:t>
            </a:r>
            <a:r>
              <a:rPr lang="en-US" altLang="ko-KR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case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Noto Sans Demilight"/>
              </a:rPr>
              <a:t>는 </a:t>
            </a:r>
            <a:r>
              <a:rPr lang="en-US" altLang="ko-KR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sparsity case </a:t>
            </a:r>
            <a:r>
              <a:rPr lang="ko-KR" altLang="en-US" sz="2000" b="1" i="0" dirty="0" err="1" smtClean="0">
                <a:solidFill>
                  <a:srgbClr val="000000"/>
                </a:solidFill>
                <a:effectLst/>
                <a:latin typeface="Noto Sans Demilight"/>
              </a:rPr>
              <a:t>일때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Noto Sans Demilight"/>
              </a:rPr>
              <a:t> 적용함 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Noto Sans Demilight"/>
              </a:rPr>
              <a:t>(sparsity case : </a:t>
            </a:r>
            <a:r>
              <a:rPr lang="ko-KR" altLang="en-US" sz="2000" b="1" i="0" dirty="0" smtClean="0">
                <a:solidFill>
                  <a:srgbClr val="EE2323"/>
                </a:solidFill>
                <a:effectLst/>
                <a:latin typeface="applesdgothicneo-ultralight"/>
              </a:rPr>
              <a:t>하나의 </a:t>
            </a:r>
            <a:r>
              <a:rPr lang="en-US" altLang="ko-KR" sz="2000" b="1" i="0" dirty="0" smtClean="0">
                <a:solidFill>
                  <a:srgbClr val="EE2323"/>
                </a:solidFill>
                <a:effectLst/>
                <a:latin typeface="applesdgothicneo-ultralight"/>
              </a:rPr>
              <a:t>gradient</a:t>
            </a:r>
            <a:r>
              <a:rPr lang="ko-KR" altLang="en-US" sz="2000" b="1" i="0" dirty="0" smtClean="0">
                <a:solidFill>
                  <a:srgbClr val="EE2323"/>
                </a:solidFill>
                <a:effectLst/>
                <a:latin typeface="applesdgothicneo-ultralight"/>
              </a:rPr>
              <a:t>가 모든 </a:t>
            </a:r>
            <a:r>
              <a:rPr lang="en-US" altLang="ko-KR" sz="2000" b="1" i="0" dirty="0" smtClean="0">
                <a:solidFill>
                  <a:srgbClr val="EE2323"/>
                </a:solidFill>
                <a:effectLst/>
                <a:latin typeface="applesdgothicneo-ultralight"/>
              </a:rPr>
              <a:t>time step</a:t>
            </a:r>
            <a:r>
              <a:rPr lang="ko-KR" altLang="en-US" sz="2000" b="1" i="0" dirty="0" smtClean="0">
                <a:solidFill>
                  <a:srgbClr val="EE2323"/>
                </a:solidFill>
                <a:effectLst/>
                <a:latin typeface="applesdgothicneo-ultralight"/>
              </a:rPr>
              <a:t>에서 </a:t>
            </a:r>
            <a:r>
              <a:rPr lang="en-US" altLang="ko-KR" sz="2000" b="1" i="0" dirty="0" smtClean="0">
                <a:solidFill>
                  <a:srgbClr val="EE2323"/>
                </a:solidFill>
                <a:effectLst/>
                <a:latin typeface="applesdgothicneo-ultralight"/>
              </a:rPr>
              <a:t>0</a:t>
            </a:r>
            <a:r>
              <a:rPr lang="ko-KR" altLang="en-US" sz="2000" b="1" i="0" dirty="0" err="1" smtClean="0">
                <a:solidFill>
                  <a:srgbClr val="EE2323"/>
                </a:solidFill>
                <a:effectLst/>
                <a:latin typeface="applesdgothicneo-ultralight"/>
              </a:rPr>
              <a:t>으로</a:t>
            </a:r>
            <a:r>
              <a:rPr lang="ko-KR" altLang="en-US" sz="2000" b="1" i="0" dirty="0" smtClean="0">
                <a:solidFill>
                  <a:srgbClr val="EE2323"/>
                </a:solidFill>
                <a:effectLst/>
                <a:latin typeface="applesdgothicneo-ultralight"/>
              </a:rPr>
              <a:t> 되는 경우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ko-KR" altLang="en-US" sz="2000" b="0" i="0" dirty="0" smtClean="0">
              <a:solidFill>
                <a:srgbClr val="666666"/>
              </a:solidFill>
              <a:effectLst/>
              <a:latin typeface="applesdgothicneo-ultralight"/>
            </a:endParaRPr>
          </a:p>
          <a:p>
            <a:r>
              <a:rPr lang="ko-KR" altLang="en-US" sz="2000" b="0" i="0" dirty="0" err="1" smtClean="0">
                <a:solidFill>
                  <a:srgbClr val="000000"/>
                </a:solidFill>
                <a:effectLst/>
                <a:latin typeface="applesdgothicneo-ultralight"/>
              </a:rPr>
              <a:t>이럴때는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 </a:t>
            </a:r>
            <a:r>
              <a:rPr lang="en-US" altLang="ko-KR" sz="2000" b="1" i="0" dirty="0" smtClean="0">
                <a:solidFill>
                  <a:srgbClr val="EE2323"/>
                </a:solidFill>
                <a:effectLst/>
                <a:latin typeface="applesdgothicneo-ultralight"/>
              </a:rPr>
              <a:t>step size</a:t>
            </a:r>
            <a:r>
              <a:rPr lang="ko-KR" altLang="en-US" sz="2000" b="1" i="0" dirty="0" err="1" smtClean="0">
                <a:solidFill>
                  <a:srgbClr val="EE2323"/>
                </a:solidFill>
                <a:effectLst/>
                <a:latin typeface="applesdgothicneo-ultralight"/>
              </a:rPr>
              <a:t>를</a:t>
            </a:r>
            <a:r>
              <a:rPr lang="ko-KR" altLang="en-US" sz="2000" b="1" i="0" dirty="0" smtClean="0">
                <a:solidFill>
                  <a:srgbClr val="EE2323"/>
                </a:solidFill>
                <a:effectLst/>
                <a:latin typeface="applesdgothicneo-ultralight"/>
              </a:rPr>
              <a:t> 크게 해서 </a:t>
            </a:r>
            <a:r>
              <a:rPr lang="ko-KR" altLang="en-US" sz="2000" b="1" i="0" dirty="0" smtClean="0">
                <a:solidFill>
                  <a:srgbClr val="000000"/>
                </a:solidFill>
                <a:effectLst/>
                <a:latin typeface="applesdgothicneo-ultralight"/>
              </a:rPr>
              <a:t>업데이트 </a:t>
            </a:r>
            <a:r>
              <a:rPr lang="ko-KR" altLang="en-US" sz="2000" b="1" i="0" dirty="0" err="1" smtClean="0">
                <a:solidFill>
                  <a:srgbClr val="000000"/>
                </a:solidFill>
                <a:effectLst/>
                <a:latin typeface="applesdgothicneo-ultralight"/>
              </a:rPr>
              <a:t>변화량을</a:t>
            </a:r>
            <a:r>
              <a:rPr lang="ko-KR" altLang="en-US" sz="2000" b="1" i="0" dirty="0" smtClean="0">
                <a:solidFill>
                  <a:srgbClr val="000000"/>
                </a:solidFill>
                <a:effectLst/>
                <a:latin typeface="applesdgothicneo-ultralight"/>
              </a:rPr>
              <a:t> 크게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 </a:t>
            </a:r>
            <a:r>
              <a:rPr lang="ko-KR" altLang="en-US" sz="2000" b="0" i="0" dirty="0" err="1" smtClean="0">
                <a:solidFill>
                  <a:srgbClr val="000000"/>
                </a:solidFill>
                <a:effectLst/>
                <a:latin typeface="applesdgothicneo-ultralight"/>
              </a:rPr>
              <a:t>만들어야함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 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(1-B1 / 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루트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(1-B2)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는 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1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보다 크므로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, </a:t>
            </a:r>
            <a:r>
              <a:rPr lang="ko-KR" altLang="en-US" sz="2000" b="0" i="0" dirty="0" err="1" smtClean="0">
                <a:solidFill>
                  <a:srgbClr val="000000"/>
                </a:solidFill>
                <a:effectLst/>
                <a:latin typeface="applesdgothicneo-ultralight"/>
              </a:rPr>
              <a:t>학습률이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 크게 됨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)</a:t>
            </a:r>
            <a:endParaRPr lang="ko-KR" altLang="en-US" sz="2000" b="0" i="0" dirty="0" smtClean="0">
              <a:solidFill>
                <a:srgbClr val="666666"/>
              </a:solidFill>
              <a:effectLst/>
              <a:latin typeface="applesdgothicneo-ultralight"/>
            </a:endParaRPr>
          </a:p>
          <a:p>
            <a:pPr marL="0" indent="0">
              <a:buNone/>
            </a:pPr>
            <a:endParaRPr lang="en-US" altLang="ko-KR" sz="2000" b="0" i="1" dirty="0" smtClean="0">
              <a:solidFill>
                <a:srgbClr val="666666"/>
              </a:solidFill>
              <a:effectLst/>
              <a:latin typeface="applesdgothicneo-ultralight"/>
            </a:endParaRPr>
          </a:p>
        </p:txBody>
      </p:sp>
      <p:pic>
        <p:nvPicPr>
          <p:cNvPr id="21506" name="Picture 2" descr="https://blog.kakaocdn.net/dn/Mggs0/btqYfXqT5FU/q11G1gqMDpsVkSV8Udx8z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86" y="3119697"/>
            <a:ext cx="8385028" cy="346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143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두번째 </a:t>
            </a:r>
            <a:r>
              <a:rPr lang="en-US" altLang="ko-KR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case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Noto Sans Demilight"/>
              </a:rPr>
              <a:t>는 </a:t>
            </a:r>
            <a:r>
              <a:rPr lang="ko-KR" altLang="en-US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일반적인 경우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Noto Sans Demilight"/>
              </a:rPr>
              <a:t>(</a:t>
            </a:r>
            <a:r>
              <a:rPr lang="ko-KR" altLang="en-US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대부분 </a:t>
            </a:r>
            <a:r>
              <a:rPr lang="en-US" altLang="ko-KR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B1 = 0.9, B2 = 0.99</a:t>
            </a:r>
            <a:r>
              <a:rPr lang="ko-KR" altLang="en-US" sz="2000" b="1" i="0" dirty="0" err="1" smtClean="0">
                <a:solidFill>
                  <a:srgbClr val="000000"/>
                </a:solidFill>
                <a:effectLst/>
                <a:latin typeface="Noto Sans Demilight"/>
              </a:rPr>
              <a:t>으로</a:t>
            </a:r>
            <a:r>
              <a:rPr lang="ko-KR" altLang="en-US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 설정하여</a:t>
            </a:r>
            <a:r>
              <a:rPr lang="en-US" altLang="ko-KR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, 1-B1 = </a:t>
            </a:r>
            <a:r>
              <a:rPr lang="ko-KR" altLang="en-US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루트</a:t>
            </a:r>
            <a:r>
              <a:rPr lang="en-US" altLang="ko-KR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(1-B2)</a:t>
            </a:r>
            <a:r>
              <a:rPr lang="ko-KR" altLang="en-US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가 같은 값이 됨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Noto Sans Demilight"/>
              </a:rPr>
              <a:t>) 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Noto Sans Demilight"/>
              </a:rPr>
              <a:t>일 때 적용</a:t>
            </a:r>
            <a:endParaRPr lang="ko-KR" altLang="en-US" sz="2000" b="0" i="0" dirty="0" smtClean="0">
              <a:solidFill>
                <a:srgbClr val="666666"/>
              </a:solidFill>
              <a:effectLst/>
              <a:latin typeface="applesdgothicneo-ultralight"/>
            </a:endParaRPr>
          </a:p>
          <a:p>
            <a:r>
              <a:rPr lang="ko-KR" altLang="en-US" sz="2000" b="0" i="0" dirty="0" err="1" smtClean="0">
                <a:solidFill>
                  <a:srgbClr val="000000"/>
                </a:solidFill>
                <a:effectLst/>
                <a:latin typeface="Noto Sans Demilight"/>
              </a:rPr>
              <a:t>이럴때는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en-US" altLang="ko-KR" sz="2000" b="1" i="0" dirty="0" smtClean="0">
                <a:solidFill>
                  <a:srgbClr val="EE2323"/>
                </a:solidFill>
                <a:effectLst/>
                <a:latin typeface="applesdgothicneo-ultralight"/>
              </a:rPr>
              <a:t>step size</a:t>
            </a:r>
            <a:r>
              <a:rPr lang="ko-KR" altLang="en-US" sz="2000" b="1" i="0" dirty="0" err="1" smtClean="0">
                <a:solidFill>
                  <a:srgbClr val="EE2323"/>
                </a:solidFill>
                <a:effectLst/>
                <a:latin typeface="applesdgothicneo-ultralight"/>
              </a:rPr>
              <a:t>를</a:t>
            </a:r>
            <a:r>
              <a:rPr lang="ko-KR" altLang="en-US" sz="2000" b="1" i="0" dirty="0" smtClean="0">
                <a:solidFill>
                  <a:srgbClr val="EE2323"/>
                </a:solidFill>
                <a:effectLst/>
                <a:latin typeface="applesdgothicneo-ultralight"/>
              </a:rPr>
              <a:t> 작게 해서</a:t>
            </a:r>
            <a:r>
              <a:rPr lang="ko-KR" altLang="en-US" sz="2000" b="0" i="0" dirty="0" smtClean="0">
                <a:solidFill>
                  <a:srgbClr val="EE2323"/>
                </a:solidFill>
                <a:effectLst/>
                <a:latin typeface="applesdgothicneo-ultralight"/>
              </a:rPr>
              <a:t> </a:t>
            </a:r>
            <a:r>
              <a:rPr lang="ko-KR" altLang="en-US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업데이트 </a:t>
            </a:r>
            <a:r>
              <a:rPr lang="ko-KR" altLang="en-US" sz="2000" b="1" i="0" dirty="0" err="1" smtClean="0">
                <a:solidFill>
                  <a:srgbClr val="000000"/>
                </a:solidFill>
                <a:effectLst/>
                <a:latin typeface="Noto Sans Demilight"/>
              </a:rPr>
              <a:t>변화량을</a:t>
            </a:r>
            <a:r>
              <a:rPr lang="ko-KR" altLang="en-US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 작게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Noto Sans Demilight"/>
              </a:rPr>
              <a:t> 만듦</a:t>
            </a:r>
            <a:endParaRPr lang="ko-KR" altLang="en-US" sz="2000" b="0" i="0" dirty="0" smtClean="0">
              <a:solidFill>
                <a:srgbClr val="666666"/>
              </a:solidFill>
              <a:effectLst/>
              <a:latin typeface="applesdgothicneo-ultralight"/>
            </a:endParaRPr>
          </a:p>
          <a:p>
            <a:pPr marL="0" indent="0">
              <a:buNone/>
            </a:pPr>
            <a:endParaRPr lang="en-US" altLang="ko-KR" sz="2000" b="0" i="1" dirty="0" smtClean="0">
              <a:solidFill>
                <a:srgbClr val="666666"/>
              </a:solidFill>
              <a:effectLst/>
              <a:latin typeface="applesdgothicneo-ultralight"/>
            </a:endParaRPr>
          </a:p>
        </p:txBody>
      </p:sp>
      <p:pic>
        <p:nvPicPr>
          <p:cNvPr id="21506" name="Picture 2" descr="https://blog.kakaocdn.net/dn/Mggs0/btqYfXqT5FU/q11G1gqMDpsVkSV8Udx8z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86" y="3103654"/>
            <a:ext cx="8385028" cy="346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044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 smtClean="0">
                <a:solidFill>
                  <a:srgbClr val="000000"/>
                </a:solidFill>
                <a:effectLst/>
                <a:latin typeface="Noto Sans Demilight"/>
              </a:rPr>
              <a:t>3. INITIALIZATION BIAS CORRECTION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Noto Sans Demilight"/>
              </a:rPr>
              <a:t>이 절에서는 </a:t>
            </a:r>
            <a:r>
              <a:rPr lang="en-US" altLang="ko-KR" sz="2000" b="1" i="0" dirty="0" smtClean="0">
                <a:solidFill>
                  <a:srgbClr val="EE2323"/>
                </a:solidFill>
                <a:effectLst/>
                <a:latin typeface="applesdgothicneo-ultralight"/>
              </a:rPr>
              <a:t>Bias Correction</a:t>
            </a:r>
            <a:r>
              <a:rPr lang="ko-KR" altLang="en-US" sz="2000" b="1" i="0" dirty="0" smtClean="0">
                <a:solidFill>
                  <a:srgbClr val="EE2323"/>
                </a:solidFill>
                <a:effectLst/>
                <a:latin typeface="applesdgothicneo-ultralight"/>
              </a:rPr>
              <a:t>을 왜 하는지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Noto Sans Demilight"/>
              </a:rPr>
              <a:t>(</a:t>
            </a:r>
            <a:r>
              <a:rPr lang="en-US" altLang="ko-KR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= </a:t>
            </a:r>
            <a:r>
              <a:rPr lang="ko-KR" altLang="en-US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각 모멘트를 </a:t>
            </a:r>
            <a:r>
              <a:rPr lang="en-US" altLang="ko-KR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1-</a:t>
            </a:r>
            <a:r>
              <a:rPr lang="el-GR" altLang="ko-KR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β</a:t>
            </a:r>
            <a:r>
              <a:rPr lang="ko-KR" altLang="en-US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로 나누는 이유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Noto Sans Demilight"/>
              </a:rPr>
              <a:t>에 대해서 나옴</a:t>
            </a:r>
            <a:endParaRPr lang="ko-KR" altLang="en-US" sz="2000" b="0" i="0" dirty="0" smtClean="0">
              <a:solidFill>
                <a:srgbClr val="666666"/>
              </a:solidFill>
              <a:effectLst/>
              <a:latin typeface="applesdgothicneo-ultralight"/>
            </a:endParaRPr>
          </a:p>
          <a:p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Noto Sans Demilight"/>
              </a:rPr>
              <a:t>수식적인 내용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Noto Sans Demilight"/>
              </a:rPr>
              <a:t>(E[g_t]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Noto Sans Demilight"/>
              </a:rPr>
              <a:t>로 변환하는 부분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Noto Sans Demilight"/>
              </a:rPr>
              <a:t>을 이해 못해서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Noto Sans Demilight"/>
              </a:rPr>
              <a:t>... 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Noto Sans Demilight"/>
              </a:rPr>
              <a:t>개념적으로만 진행해보겠습니다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sz="2000" b="0" i="0" dirty="0" smtClean="0">
              <a:solidFill>
                <a:srgbClr val="666666"/>
              </a:solidFill>
              <a:effectLst/>
              <a:latin typeface="applesdgothicneo-ultralight"/>
            </a:endParaRPr>
          </a:p>
          <a:p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Noto Sans Demilight"/>
              </a:rPr>
              <a:t>논문에서는 </a:t>
            </a:r>
            <a:r>
              <a:rPr lang="en-US" altLang="ko-KR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second moment (v_t)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Noto Sans Demilight"/>
              </a:rPr>
              <a:t>에 대해서 소개함</a:t>
            </a:r>
            <a:endParaRPr lang="ko-KR" altLang="en-US" sz="2000" b="0" i="0" dirty="0" smtClean="0">
              <a:solidFill>
                <a:srgbClr val="666666"/>
              </a:solidFill>
              <a:effectLst/>
              <a:latin typeface="applesdgothicneo-ultralight"/>
            </a:endParaRPr>
          </a:p>
          <a:p>
            <a:endParaRPr lang="ko-KR" altLang="en-US" sz="2000" dirty="0"/>
          </a:p>
        </p:txBody>
      </p:sp>
      <p:pic>
        <p:nvPicPr>
          <p:cNvPr id="22530" name="Picture 2" descr="https://blog.kakaocdn.net/dn/bnUerv/btqX0ppoU5M/af37nmBFMSX7OQIu6hGum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62363"/>
            <a:ext cx="4572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4" y="4034881"/>
            <a:ext cx="4530563" cy="133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76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 smtClean="0">
                <a:solidFill>
                  <a:srgbClr val="000000"/>
                </a:solidFill>
                <a:effectLst/>
                <a:latin typeface="Noto Sans Demilight"/>
              </a:rPr>
              <a:t>3. INITIALIZATION BIAS CORRECTION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Noto Sans Demilight"/>
              </a:rPr>
              <a:t>우리는</a:t>
            </a:r>
            <a:r>
              <a:rPr lang="ko-KR" altLang="en-US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en-US" altLang="ko-KR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second moment</a:t>
            </a:r>
            <a:r>
              <a:rPr lang="ko-KR" altLang="en-US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의 </a:t>
            </a:r>
            <a:r>
              <a:rPr lang="ko-KR" altLang="en-US" sz="2000" b="1" i="0" dirty="0" err="1" smtClean="0">
                <a:solidFill>
                  <a:srgbClr val="000000"/>
                </a:solidFill>
                <a:effectLst/>
                <a:latin typeface="Noto Sans Demilight"/>
              </a:rPr>
              <a:t>기댓값</a:t>
            </a:r>
            <a:r>
              <a:rPr lang="ko-KR" altLang="en-US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en-US" altLang="ko-KR" sz="2000" b="0" i="0" dirty="0" smtClean="0">
                <a:solidFill>
                  <a:srgbClr val="EE2323"/>
                </a:solidFill>
                <a:effectLst/>
                <a:latin typeface="applesdgothicneo-ultralight"/>
              </a:rPr>
              <a:t>E[v_t]</a:t>
            </a:r>
            <a:r>
              <a:rPr lang="ko-KR" altLang="en-US" sz="2000" b="0" i="0" dirty="0" err="1" smtClean="0">
                <a:solidFill>
                  <a:srgbClr val="000000"/>
                </a:solidFill>
                <a:effectLst/>
                <a:latin typeface="Noto Sans Demilight"/>
              </a:rPr>
              <a:t>를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Noto Sans Demilight"/>
              </a:rPr>
              <a:t> 구해야 함</a:t>
            </a:r>
            <a:endParaRPr lang="ko-KR" altLang="en-US" sz="2000" b="0" i="0" dirty="0" smtClean="0">
              <a:solidFill>
                <a:srgbClr val="666666"/>
              </a:solidFill>
              <a:effectLst/>
              <a:latin typeface="applesdgothicneo-ultralight"/>
            </a:endParaRPr>
          </a:p>
          <a:p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Noto Sans Demilight"/>
              </a:rPr>
              <a:t>실제로 </a:t>
            </a:r>
            <a:r>
              <a:rPr lang="ko-KR" altLang="en-US" sz="2000" b="0" i="0" dirty="0" err="1" smtClean="0">
                <a:solidFill>
                  <a:srgbClr val="000000"/>
                </a:solidFill>
                <a:effectLst/>
                <a:latin typeface="Noto Sans Demilight"/>
              </a:rPr>
              <a:t>구해야하는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ko-KR" altLang="en-US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참 </a:t>
            </a:r>
            <a:r>
              <a:rPr lang="en-US" altLang="ko-KR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second momet </a:t>
            </a:r>
            <a:r>
              <a:rPr lang="ko-KR" altLang="en-US" sz="2000" b="1" i="0" dirty="0" err="1" smtClean="0">
                <a:solidFill>
                  <a:srgbClr val="000000"/>
                </a:solidFill>
                <a:effectLst/>
                <a:latin typeface="Noto Sans Demilight"/>
              </a:rPr>
              <a:t>기댓값</a:t>
            </a:r>
            <a:r>
              <a:rPr lang="ko-KR" altLang="en-US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 </a:t>
            </a:r>
            <a:r>
              <a:rPr lang="en-US" altLang="ko-KR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: </a:t>
            </a:r>
            <a:r>
              <a:rPr lang="en-US" altLang="ko-KR" sz="2000" b="0" i="0" dirty="0" smtClean="0">
                <a:solidFill>
                  <a:srgbClr val="EE2323"/>
                </a:solidFill>
                <a:effectLst/>
                <a:latin typeface="applesdgothicneo-ultralight"/>
              </a:rPr>
              <a:t>E[g_t]</a:t>
            </a:r>
            <a:endParaRPr lang="en-US" altLang="ko-KR" sz="2000" b="0" i="0" dirty="0" smtClean="0">
              <a:solidFill>
                <a:srgbClr val="666666"/>
              </a:solidFill>
              <a:effectLst/>
              <a:latin typeface="applesdgothicneo-ultralight"/>
            </a:endParaRPr>
          </a:p>
          <a:p>
            <a:r>
              <a:rPr lang="en-US" altLang="ko-KR" sz="2000" b="1" i="0" dirty="0" smtClean="0">
                <a:solidFill>
                  <a:srgbClr val="EE2323"/>
                </a:solidFill>
                <a:effectLst/>
                <a:latin typeface="Noto Sans Demilight"/>
              </a:rPr>
              <a:t>E[v_t]</a:t>
            </a:r>
            <a:r>
              <a:rPr lang="ko-KR" altLang="en-US" sz="2000" b="1" i="0" dirty="0" smtClean="0">
                <a:solidFill>
                  <a:srgbClr val="EE2323"/>
                </a:solidFill>
                <a:effectLst/>
                <a:latin typeface="Noto Sans Demilight"/>
              </a:rPr>
              <a:t>가 </a:t>
            </a:r>
            <a:r>
              <a:rPr lang="en-US" altLang="ko-KR" sz="2000" b="1" i="0" dirty="0" smtClean="0">
                <a:solidFill>
                  <a:srgbClr val="EE2323"/>
                </a:solidFill>
                <a:effectLst/>
                <a:latin typeface="Noto Sans Demilight"/>
              </a:rPr>
              <a:t>E[g_t]</a:t>
            </a:r>
            <a:r>
              <a:rPr lang="ko-KR" altLang="en-US" sz="2000" b="1" i="0" dirty="0" smtClean="0">
                <a:solidFill>
                  <a:srgbClr val="EE2323"/>
                </a:solidFill>
                <a:effectLst/>
                <a:latin typeface="Noto Sans Demilight"/>
              </a:rPr>
              <a:t>에 </a:t>
            </a:r>
            <a:r>
              <a:rPr lang="ko-KR" altLang="en-US" sz="2000" b="1" i="0" dirty="0" err="1" smtClean="0">
                <a:solidFill>
                  <a:srgbClr val="EE2323"/>
                </a:solidFill>
                <a:effectLst/>
                <a:latin typeface="Noto Sans Demilight"/>
              </a:rPr>
              <a:t>근사하기</a:t>
            </a:r>
            <a:r>
              <a:rPr lang="ko-KR" altLang="en-US" sz="2000" b="1" i="0" dirty="0" smtClean="0">
                <a:solidFill>
                  <a:srgbClr val="EE2323"/>
                </a:solidFill>
                <a:effectLst/>
                <a:latin typeface="Noto Sans Demilight"/>
              </a:rPr>
              <a:t> 위해</a:t>
            </a:r>
            <a:r>
              <a:rPr lang="en-US" altLang="ko-KR" sz="2000" b="1" i="0" dirty="0" smtClean="0">
                <a:solidFill>
                  <a:srgbClr val="EE2323"/>
                </a:solidFill>
                <a:effectLst/>
                <a:latin typeface="Noto Sans Demilight"/>
              </a:rPr>
              <a:t>, 1-</a:t>
            </a:r>
            <a:r>
              <a:rPr lang="el-GR" altLang="ko-KR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 </a:t>
            </a:r>
            <a:r>
              <a:rPr lang="el-GR" altLang="ko-KR" sz="2000" b="1" i="0" dirty="0" smtClean="0">
                <a:solidFill>
                  <a:srgbClr val="FF0000"/>
                </a:solidFill>
                <a:effectLst/>
                <a:latin typeface="Noto Sans Demilight"/>
              </a:rPr>
              <a:t>β</a:t>
            </a:r>
            <a:r>
              <a:rPr lang="el-GR" altLang="ko-KR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 </a:t>
            </a:r>
            <a:r>
              <a:rPr lang="ko-KR" altLang="en-US" sz="2000" b="1" i="0" dirty="0" err="1" smtClean="0">
                <a:solidFill>
                  <a:srgbClr val="EE2323"/>
                </a:solidFill>
                <a:effectLst/>
                <a:latin typeface="Noto Sans Demilight"/>
              </a:rPr>
              <a:t>를</a:t>
            </a:r>
            <a:r>
              <a:rPr lang="ko-KR" altLang="en-US" sz="2000" b="1" i="0" dirty="0" smtClean="0">
                <a:solidFill>
                  <a:srgbClr val="EE2323"/>
                </a:solidFill>
                <a:effectLst/>
                <a:latin typeface="Noto Sans Demilight"/>
              </a:rPr>
              <a:t> 나누게 됨</a:t>
            </a:r>
            <a:endParaRPr lang="ko-KR" altLang="en-US" sz="2000" b="0" i="0" dirty="0" smtClean="0">
              <a:solidFill>
                <a:srgbClr val="666666"/>
              </a:solidFill>
              <a:effectLst/>
              <a:latin typeface="applesdgothicneo-ultralight"/>
            </a:endParaRPr>
          </a:p>
          <a:p>
            <a:r>
              <a:rPr lang="en-US" altLang="ko-KR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sparse gradient</a:t>
            </a:r>
            <a:r>
              <a:rPr lang="ko-KR" altLang="en-US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의 경우</a:t>
            </a:r>
            <a:r>
              <a:rPr lang="en-US" altLang="ko-KR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el-GR" altLang="ko-KR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β</a:t>
            </a:r>
            <a:r>
              <a:rPr lang="en-US" altLang="ko-KR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2 </a:t>
            </a:r>
            <a:r>
              <a:rPr lang="ko-KR" altLang="en-US" sz="2000" b="1" i="0" dirty="0" smtClean="0">
                <a:solidFill>
                  <a:srgbClr val="000000"/>
                </a:solidFill>
                <a:effectLst/>
                <a:latin typeface="Noto Sans Demilight"/>
              </a:rPr>
              <a:t>값을 작게 설정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Noto Sans Demilight"/>
              </a:rPr>
              <a:t>함 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Noto Sans Demilight"/>
              </a:rPr>
              <a:t>-&gt; </a:t>
            </a:r>
            <a:r>
              <a:rPr lang="ko-KR" altLang="en-US" sz="2000" b="1" i="0" dirty="0" smtClean="0">
                <a:solidFill>
                  <a:srgbClr val="EE2323"/>
                </a:solidFill>
                <a:effectLst/>
                <a:latin typeface="applesdgothicneo-ultralight"/>
              </a:rPr>
              <a:t>이전 </a:t>
            </a:r>
            <a:r>
              <a:rPr lang="en-US" altLang="ko-KR" sz="2000" b="1" i="0" dirty="0" smtClean="0">
                <a:solidFill>
                  <a:srgbClr val="EE2323"/>
                </a:solidFill>
                <a:effectLst/>
                <a:latin typeface="applesdgothicneo-ultralight"/>
              </a:rPr>
              <a:t>time step</a:t>
            </a:r>
            <a:r>
              <a:rPr lang="ko-KR" altLang="en-US" sz="2000" b="1" i="0" dirty="0" smtClean="0">
                <a:solidFill>
                  <a:srgbClr val="EE2323"/>
                </a:solidFill>
                <a:effectLst/>
                <a:latin typeface="applesdgothicneo-ultralight"/>
              </a:rPr>
              <a:t>의 기울기를 최대한 무시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Noto Sans Demilight"/>
              </a:rPr>
              <a:t>하게 됨</a:t>
            </a:r>
            <a:endParaRPr lang="ko-KR" altLang="en-US" sz="2000" b="0" i="0" dirty="0" smtClean="0">
              <a:solidFill>
                <a:srgbClr val="666666"/>
              </a:solidFill>
              <a:effectLst/>
              <a:latin typeface="applesdgothicneo-ultralight"/>
            </a:endParaRPr>
          </a:p>
          <a:p>
            <a:endParaRPr lang="ko-KR" altLang="en-US" sz="2000" dirty="0"/>
          </a:p>
        </p:txBody>
      </p:sp>
      <p:pic>
        <p:nvPicPr>
          <p:cNvPr id="22530" name="Picture 2" descr="https://blog.kakaocdn.net/dn/bnUerv/btqX0ppoU5M/af37nmBFMSX7OQIu6hGum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41" y="3469858"/>
            <a:ext cx="5883167" cy="323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63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 smtClean="0">
                <a:solidFill>
                  <a:srgbClr val="000000"/>
                </a:solidFill>
                <a:effectLst/>
                <a:latin typeface="applesdgothicneo-ultralight"/>
              </a:rPr>
              <a:t>6. 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99411"/>
            <a:ext cx="10515600" cy="4877552"/>
          </a:xfrm>
        </p:spPr>
        <p:txBody>
          <a:bodyPr/>
          <a:lstStyle/>
          <a:p>
            <a:r>
              <a:rPr lang="en-US" altLang="ko-KR" b="1" i="0" dirty="0" smtClean="0">
                <a:solidFill>
                  <a:srgbClr val="000000"/>
                </a:solidFill>
                <a:effectLst/>
                <a:latin typeface="Noto Sans Demilight"/>
              </a:rPr>
              <a:t>6.1 LOGISTIC REGRESSION</a:t>
            </a:r>
            <a:endParaRPr lang="en-US" altLang="ko-KR" b="0" i="0" dirty="0" smtClean="0">
              <a:solidFill>
                <a:srgbClr val="666666"/>
              </a:solidFill>
              <a:effectLst/>
              <a:latin typeface="applesdgothicneo-ultralight"/>
            </a:endParaRPr>
          </a:p>
          <a:p>
            <a:r>
              <a:rPr lang="en-US" altLang="ko-KR" sz="24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[</a:t>
            </a:r>
            <a:r>
              <a:rPr lang="ko-KR" altLang="en-US" sz="24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평가 </a:t>
            </a:r>
            <a:r>
              <a:rPr lang="ko-KR" altLang="en-US" sz="2400" b="0" i="0" dirty="0" err="1" smtClean="0">
                <a:solidFill>
                  <a:srgbClr val="000000"/>
                </a:solidFill>
                <a:effectLst/>
                <a:latin typeface="applesdgothicneo-ultralight"/>
              </a:rPr>
              <a:t>데이터셋</a:t>
            </a:r>
            <a:r>
              <a:rPr lang="ko-KR" altLang="en-US" sz="24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 </a:t>
            </a:r>
            <a:r>
              <a:rPr lang="en-US" altLang="ko-KR" sz="24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1 : MNIST </a:t>
            </a:r>
            <a:r>
              <a:rPr lang="ko-KR" altLang="en-US" sz="2400" b="0" i="0" dirty="0" err="1" smtClean="0">
                <a:solidFill>
                  <a:srgbClr val="000000"/>
                </a:solidFill>
                <a:effectLst/>
                <a:latin typeface="applesdgothicneo-ultralight"/>
              </a:rPr>
              <a:t>데이터셋</a:t>
            </a:r>
            <a:r>
              <a:rPr lang="en-US" altLang="ko-KR" sz="24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]</a:t>
            </a:r>
          </a:p>
          <a:p>
            <a:r>
              <a:rPr lang="en-US" altLang="ko-KR" sz="24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[</a:t>
            </a:r>
            <a:r>
              <a:rPr lang="ko-KR" altLang="en-US" sz="24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평가 </a:t>
            </a:r>
            <a:r>
              <a:rPr lang="ko-KR" altLang="en-US" sz="2400" b="0" i="0" dirty="0" err="1" smtClean="0">
                <a:solidFill>
                  <a:srgbClr val="000000"/>
                </a:solidFill>
                <a:effectLst/>
                <a:latin typeface="applesdgothicneo-ultralight"/>
              </a:rPr>
              <a:t>데이터셋</a:t>
            </a:r>
            <a:r>
              <a:rPr lang="ko-KR" altLang="en-US" sz="24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 </a:t>
            </a:r>
            <a:r>
              <a:rPr lang="en-US" altLang="ko-KR" sz="24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2 : IMDB </a:t>
            </a:r>
            <a:r>
              <a:rPr lang="ko-KR" altLang="en-US" sz="2400" b="0" i="0" dirty="0" err="1" smtClean="0">
                <a:solidFill>
                  <a:srgbClr val="000000"/>
                </a:solidFill>
                <a:effectLst/>
                <a:latin typeface="applesdgothicneo-ultralight"/>
              </a:rPr>
              <a:t>데이터셋</a:t>
            </a:r>
            <a:r>
              <a:rPr lang="en-US" altLang="ko-KR" sz="24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]</a:t>
            </a:r>
            <a:endParaRPr lang="ko-KR" altLang="en-US" sz="2400" b="0" i="0" dirty="0" smtClean="0">
              <a:solidFill>
                <a:srgbClr val="666666"/>
              </a:solidFill>
              <a:effectLst/>
              <a:latin typeface="applesdgothicneo-ultralight"/>
            </a:endParaRPr>
          </a:p>
          <a:p>
            <a:pPr marL="0" indent="0">
              <a:buNone/>
            </a:pPr>
            <a:endParaRPr lang="ko-KR" altLang="en-US" sz="2400" b="0" i="0" dirty="0" smtClean="0">
              <a:solidFill>
                <a:srgbClr val="666666"/>
              </a:solidFill>
              <a:effectLst/>
              <a:latin typeface="applesdgothicneo-ultralight"/>
            </a:endParaRPr>
          </a:p>
          <a:p>
            <a:endParaRPr lang="ko-KR" altLang="en-US" sz="2400" dirty="0"/>
          </a:p>
        </p:txBody>
      </p:sp>
      <p:pic>
        <p:nvPicPr>
          <p:cNvPr id="24580" name="Picture 4" descr="https://blog.kakaocdn.net/dn/ANscy/btqYgG3NdQu/81iDtUFCXRnxh3Vr1i6Z10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2" y="2743200"/>
            <a:ext cx="76485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910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 smtClean="0">
                <a:solidFill>
                  <a:srgbClr val="000000"/>
                </a:solidFill>
                <a:effectLst/>
                <a:latin typeface="applesdgothicneo-ultralight"/>
              </a:rPr>
              <a:t>6. 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99983"/>
            <a:ext cx="10515600" cy="4976980"/>
          </a:xfrm>
        </p:spPr>
        <p:txBody>
          <a:bodyPr/>
          <a:lstStyle/>
          <a:p>
            <a:r>
              <a:rPr lang="en-US" altLang="ko-KR" b="1" i="0" dirty="0" smtClean="0">
                <a:solidFill>
                  <a:srgbClr val="000000"/>
                </a:solidFill>
                <a:effectLst/>
                <a:latin typeface="Noto Sans Demilight"/>
              </a:rPr>
              <a:t>6.2 MULTI-LAYER NEURAL NETWORKS</a:t>
            </a:r>
            <a:endParaRPr lang="en-US" altLang="ko-KR" b="0" i="0" dirty="0" smtClean="0">
              <a:solidFill>
                <a:srgbClr val="666666"/>
              </a:solidFill>
              <a:effectLst/>
              <a:latin typeface="applesdgothicneo-ultralight"/>
            </a:endParaRPr>
          </a:p>
          <a:p>
            <a:endParaRPr lang="ko-KR" altLang="en-US" dirty="0"/>
          </a:p>
        </p:txBody>
      </p:sp>
      <p:pic>
        <p:nvPicPr>
          <p:cNvPr id="26626" name="Picture 2" descr="https://blog.kakaocdn.net/dn/bWk48T/btqYhydpeq4/fd6Cok75BxqHaLZCYSAk41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1690688"/>
            <a:ext cx="5543550" cy="499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840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 smtClean="0">
                <a:solidFill>
                  <a:srgbClr val="000000"/>
                </a:solidFill>
                <a:effectLst/>
                <a:latin typeface="applesdgothicneo-ultralight"/>
              </a:rPr>
              <a:t>6. 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99983"/>
            <a:ext cx="10515600" cy="4976980"/>
          </a:xfrm>
        </p:spPr>
        <p:txBody>
          <a:bodyPr/>
          <a:lstStyle/>
          <a:p>
            <a:r>
              <a:rPr lang="en-US" altLang="ko-KR" b="1" dirty="0"/>
              <a:t>6.3 </a:t>
            </a:r>
            <a:r>
              <a:rPr lang="en-US" altLang="ko-KR" b="1" dirty="0" smtClean="0"/>
              <a:t>CONVOLUTIONAL </a:t>
            </a:r>
            <a:r>
              <a:rPr lang="en-US" altLang="ko-KR" b="1" dirty="0"/>
              <a:t>NEURAL </a:t>
            </a:r>
            <a:r>
              <a:rPr lang="en-US" altLang="ko-KR" b="1" dirty="0" smtClean="0"/>
              <a:t>NETWORKS_</a:t>
            </a:r>
            <a:r>
              <a:rPr lang="ko-KR" altLang="en-US" b="1" dirty="0" smtClean="0"/>
              <a:t>코멘트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7650" name="Picture 2" descr="https://blog.kakaocdn.net/dn/4gXPP/btqX83lrBxr/6lfYnOguN68LA4QtZIumQ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450" y="1690688"/>
            <a:ext cx="9245099" cy="450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1063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  <a:latin typeface="applesdgothicneo-ultralight"/>
              </a:rPr>
              <a:t>8</a:t>
            </a:r>
            <a:r>
              <a:rPr lang="en-US" altLang="ko-KR" b="1" i="0" dirty="0" smtClean="0">
                <a:solidFill>
                  <a:srgbClr val="000000"/>
                </a:solidFill>
                <a:effectLst/>
                <a:latin typeface="applesdgothicneo-ultralight"/>
              </a:rPr>
              <a:t>. </a:t>
            </a:r>
            <a:r>
              <a:rPr lang="en-US" altLang="ko-KR" b="1" dirty="0" smtClean="0">
                <a:solidFill>
                  <a:srgbClr val="000000"/>
                </a:solidFill>
                <a:latin typeface="applesdgothicneo-ultralight"/>
              </a:rPr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99983"/>
            <a:ext cx="10515600" cy="4976980"/>
          </a:xfrm>
        </p:spPr>
        <p:txBody>
          <a:bodyPr>
            <a:normAutofit/>
          </a:bodyPr>
          <a:lstStyle/>
          <a:p>
            <a:r>
              <a:rPr lang="en-US" altLang="ko-KR" sz="2400" b="1" i="0" dirty="0" smtClean="0">
                <a:solidFill>
                  <a:srgbClr val="EE2323"/>
                </a:solidFill>
                <a:effectLst/>
                <a:latin typeface="applesdgothicneo-ultralight"/>
              </a:rPr>
              <a:t>Stochastic objective function</a:t>
            </a:r>
            <a:r>
              <a:rPr lang="ko-KR" altLang="en-US" sz="2400" b="1" i="0" dirty="0" smtClean="0">
                <a:solidFill>
                  <a:srgbClr val="EE2323"/>
                </a:solidFill>
                <a:effectLst/>
                <a:latin typeface="applesdgothicneo-ultralight"/>
              </a:rPr>
              <a:t>의 최적화</a:t>
            </a:r>
            <a:r>
              <a:rPr lang="ko-KR" altLang="en-US" sz="2400" b="0" i="0" dirty="0" smtClean="0">
                <a:solidFill>
                  <a:srgbClr val="000000"/>
                </a:solidFill>
                <a:effectLst/>
                <a:latin typeface="Noto Sans Demilight"/>
              </a:rPr>
              <a:t>를 위해 </a:t>
            </a:r>
            <a:r>
              <a:rPr lang="ko-KR" altLang="en-US" sz="2400" b="1" i="0" dirty="0" smtClean="0">
                <a:solidFill>
                  <a:srgbClr val="000000"/>
                </a:solidFill>
                <a:effectLst/>
                <a:latin typeface="Noto Sans Demilight"/>
              </a:rPr>
              <a:t>간단하고 효율적</a:t>
            </a:r>
            <a:r>
              <a:rPr lang="ko-KR" altLang="en-US" sz="2400" b="0" i="0" dirty="0" smtClean="0">
                <a:solidFill>
                  <a:srgbClr val="000000"/>
                </a:solidFill>
                <a:effectLst/>
                <a:latin typeface="Noto Sans Demilight"/>
              </a:rPr>
              <a:t>인 최적화 알고리즘 </a:t>
            </a:r>
            <a:r>
              <a:rPr lang="en-US" altLang="ko-KR" sz="2400" b="1" i="0" dirty="0" smtClean="0">
                <a:solidFill>
                  <a:srgbClr val="EE2323"/>
                </a:solidFill>
                <a:effectLst/>
                <a:latin typeface="applesdgothicneo-ultralight"/>
              </a:rPr>
              <a:t>Adam</a:t>
            </a:r>
            <a:r>
              <a:rPr lang="ko-KR" altLang="en-US" sz="2400" b="0" i="0" dirty="0" smtClean="0">
                <a:solidFill>
                  <a:srgbClr val="000000"/>
                </a:solidFill>
                <a:effectLst/>
                <a:latin typeface="Noto Sans Demilight"/>
              </a:rPr>
              <a:t>을 소개함</a:t>
            </a:r>
            <a:endParaRPr lang="ko-KR" altLang="en-US" sz="2400" b="0" i="0" dirty="0" smtClean="0">
              <a:solidFill>
                <a:srgbClr val="666666"/>
              </a:solidFill>
              <a:effectLst/>
              <a:latin typeface="applesdgothicneo-ultralight"/>
            </a:endParaRPr>
          </a:p>
          <a:p>
            <a:r>
              <a:rPr lang="ko-KR" altLang="en-US" sz="2400" b="1" i="0" dirty="0" smtClean="0">
                <a:solidFill>
                  <a:srgbClr val="000000"/>
                </a:solidFill>
                <a:effectLst/>
                <a:latin typeface="Noto Sans Demilight"/>
              </a:rPr>
              <a:t>대량의 </a:t>
            </a:r>
            <a:r>
              <a:rPr lang="ko-KR" altLang="en-US" sz="2400" b="1" i="0" dirty="0" err="1" smtClean="0">
                <a:solidFill>
                  <a:srgbClr val="000000"/>
                </a:solidFill>
                <a:effectLst/>
                <a:latin typeface="Noto Sans Demilight"/>
              </a:rPr>
              <a:t>데이터셋</a:t>
            </a:r>
            <a:r>
              <a:rPr lang="ko-KR" altLang="en-US" sz="2400" b="0" i="0" dirty="0" err="1" smtClean="0">
                <a:solidFill>
                  <a:srgbClr val="000000"/>
                </a:solidFill>
                <a:effectLst/>
                <a:latin typeface="Noto Sans Demilight"/>
              </a:rPr>
              <a:t>과</a:t>
            </a:r>
            <a:r>
              <a:rPr lang="ko-KR" altLang="en-US" sz="2400" b="0" i="0" dirty="0" smtClean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ko-KR" altLang="en-US" sz="2400" b="1" i="0" dirty="0" smtClean="0">
                <a:solidFill>
                  <a:srgbClr val="000000"/>
                </a:solidFill>
                <a:effectLst/>
                <a:latin typeface="Noto Sans Demilight"/>
              </a:rPr>
              <a:t>고차원의 </a:t>
            </a:r>
            <a:r>
              <a:rPr lang="ko-KR" altLang="en-US" sz="2400" b="1" i="0" dirty="0" err="1" smtClean="0">
                <a:solidFill>
                  <a:srgbClr val="000000"/>
                </a:solidFill>
                <a:effectLst/>
                <a:latin typeface="Noto Sans Demilight"/>
              </a:rPr>
              <a:t>파라미터</a:t>
            </a:r>
            <a:r>
              <a:rPr lang="ko-KR" altLang="en-US" sz="2400" b="1" i="0" dirty="0" smtClean="0">
                <a:solidFill>
                  <a:srgbClr val="000000"/>
                </a:solidFill>
                <a:effectLst/>
                <a:latin typeface="Noto Sans Demilight"/>
              </a:rPr>
              <a:t> 공간</a:t>
            </a:r>
            <a:r>
              <a:rPr lang="ko-KR" altLang="en-US" sz="2400" b="0" i="0" dirty="0" smtClean="0">
                <a:solidFill>
                  <a:srgbClr val="000000"/>
                </a:solidFill>
                <a:effectLst/>
                <a:latin typeface="Noto Sans Demilight"/>
              </a:rPr>
              <a:t>에 대한 </a:t>
            </a:r>
            <a:r>
              <a:rPr lang="ko-KR" altLang="en-US" sz="2400" b="0" i="0" dirty="0" err="1" smtClean="0">
                <a:solidFill>
                  <a:srgbClr val="000000"/>
                </a:solidFill>
                <a:effectLst/>
                <a:latin typeface="Noto Sans Demilight"/>
              </a:rPr>
              <a:t>머신러닝의</a:t>
            </a:r>
            <a:r>
              <a:rPr lang="ko-KR" altLang="en-US" sz="2400" b="0" i="0" dirty="0" smtClean="0">
                <a:solidFill>
                  <a:srgbClr val="000000"/>
                </a:solidFill>
                <a:effectLst/>
                <a:latin typeface="Noto Sans Demilight"/>
              </a:rPr>
              <a:t> 문제 해결에 집중</a:t>
            </a:r>
            <a:endParaRPr lang="ko-KR" altLang="en-US" sz="2400" b="0" i="0" dirty="0" smtClean="0">
              <a:solidFill>
                <a:srgbClr val="666666"/>
              </a:solidFill>
              <a:effectLst/>
              <a:latin typeface="applesdgothicneo-ultralight"/>
            </a:endParaRPr>
          </a:p>
          <a:p>
            <a:r>
              <a:rPr lang="en-US" altLang="ko-KR" sz="2400" b="1" i="0" dirty="0" smtClean="0">
                <a:solidFill>
                  <a:srgbClr val="000000"/>
                </a:solidFill>
                <a:effectLst/>
                <a:latin typeface="Noto Sans Demilight"/>
              </a:rPr>
              <a:t>Adam</a:t>
            </a:r>
            <a:r>
              <a:rPr lang="ko-KR" altLang="en-US" sz="2400" b="0" i="0" dirty="0" smtClean="0">
                <a:solidFill>
                  <a:srgbClr val="000000"/>
                </a:solidFill>
                <a:effectLst/>
                <a:latin typeface="Noto Sans Demilight"/>
              </a:rPr>
              <a:t>은 </a:t>
            </a:r>
            <a:r>
              <a:rPr lang="en-US" altLang="ko-KR" sz="2400" b="1" i="0" dirty="0" smtClean="0">
                <a:solidFill>
                  <a:srgbClr val="EE2323"/>
                </a:solidFill>
                <a:effectLst/>
                <a:latin typeface="applesdgothicneo-ultralight"/>
              </a:rPr>
              <a:t>AdaGrad</a:t>
            </a:r>
            <a:r>
              <a:rPr lang="ko-KR" altLang="en-US" sz="2400" b="1" i="0" dirty="0" smtClean="0">
                <a:solidFill>
                  <a:srgbClr val="EE2323"/>
                </a:solidFill>
                <a:effectLst/>
                <a:latin typeface="applesdgothicneo-ultralight"/>
              </a:rPr>
              <a:t>가 </a:t>
            </a:r>
            <a:r>
              <a:rPr lang="en-US" altLang="ko-KR" sz="2400" b="1" i="0" dirty="0" smtClean="0">
                <a:solidFill>
                  <a:srgbClr val="EE2323"/>
                </a:solidFill>
                <a:effectLst/>
                <a:latin typeface="applesdgothicneo-ultralight"/>
              </a:rPr>
              <a:t>Sparse gradients</a:t>
            </a:r>
            <a:r>
              <a:rPr lang="ko-KR" altLang="en-US" sz="2400" b="1" i="0" dirty="0" err="1" smtClean="0">
                <a:solidFill>
                  <a:srgbClr val="EE2323"/>
                </a:solidFill>
                <a:effectLst/>
                <a:latin typeface="applesdgothicneo-ultralight"/>
              </a:rPr>
              <a:t>를</a:t>
            </a:r>
            <a:r>
              <a:rPr lang="ko-KR" altLang="en-US" sz="2400" b="1" i="0" dirty="0" smtClean="0">
                <a:solidFill>
                  <a:srgbClr val="EE2323"/>
                </a:solidFill>
                <a:effectLst/>
                <a:latin typeface="applesdgothicneo-ultralight"/>
              </a:rPr>
              <a:t> 다루는 방식</a:t>
            </a:r>
            <a:r>
              <a:rPr lang="en-US" altLang="ko-KR" sz="2400" b="0" i="0" dirty="0" smtClean="0">
                <a:solidFill>
                  <a:srgbClr val="000000"/>
                </a:solidFill>
                <a:effectLst/>
                <a:latin typeface="Noto Sans Demilight"/>
              </a:rPr>
              <a:t>(</a:t>
            </a:r>
            <a:r>
              <a:rPr lang="ko-KR" altLang="en-US" sz="2400" b="0" i="0" dirty="0" err="1" smtClean="0">
                <a:solidFill>
                  <a:srgbClr val="000000"/>
                </a:solidFill>
                <a:effectLst/>
                <a:latin typeface="Noto Sans Demilight"/>
              </a:rPr>
              <a:t>파라미터</a:t>
            </a:r>
            <a:r>
              <a:rPr lang="ko-KR" altLang="en-US" sz="2400" b="0" i="0" dirty="0" smtClean="0">
                <a:solidFill>
                  <a:srgbClr val="000000"/>
                </a:solidFill>
                <a:effectLst/>
                <a:latin typeface="Noto Sans Demilight"/>
              </a:rPr>
              <a:t> 별 </a:t>
            </a:r>
            <a:r>
              <a:rPr lang="en-US" altLang="ko-KR" sz="2400" b="0" i="0" dirty="0" smtClean="0">
                <a:solidFill>
                  <a:srgbClr val="000000"/>
                </a:solidFill>
                <a:effectLst/>
                <a:latin typeface="Noto Sans Demilight"/>
              </a:rPr>
              <a:t>step size</a:t>
            </a:r>
            <a:r>
              <a:rPr lang="ko-KR" altLang="en-US" sz="2400" b="0" i="0" dirty="0" err="1" smtClean="0">
                <a:solidFill>
                  <a:srgbClr val="000000"/>
                </a:solidFill>
                <a:effectLst/>
                <a:latin typeface="Noto Sans Demilight"/>
              </a:rPr>
              <a:t>를</a:t>
            </a:r>
            <a:r>
              <a:rPr lang="ko-KR" altLang="en-US" sz="2400" b="0" i="0" dirty="0" smtClean="0">
                <a:solidFill>
                  <a:srgbClr val="000000"/>
                </a:solidFill>
                <a:effectLst/>
                <a:latin typeface="Noto Sans Demilight"/>
              </a:rPr>
              <a:t> 다르게 적용</a:t>
            </a:r>
            <a:r>
              <a:rPr lang="en-US" altLang="ko-KR" sz="2400" b="0" i="0" dirty="0" smtClean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r>
              <a:rPr lang="ko-KR" altLang="en-US" sz="2400" b="0" i="0" dirty="0" smtClean="0">
                <a:solidFill>
                  <a:srgbClr val="000000"/>
                </a:solidFill>
                <a:effectLst/>
                <a:latin typeface="Noto Sans Demilight"/>
              </a:rPr>
              <a:t>과 </a:t>
            </a:r>
            <a:r>
              <a:rPr lang="en-US" altLang="ko-KR" sz="2400" b="1" i="0" dirty="0" smtClean="0">
                <a:solidFill>
                  <a:srgbClr val="EE2323"/>
                </a:solidFill>
                <a:effectLst/>
                <a:latin typeface="applesdgothicneo-ultralight"/>
              </a:rPr>
              <a:t>RMSProp</a:t>
            </a:r>
            <a:r>
              <a:rPr lang="ko-KR" altLang="en-US" sz="2400" b="1" i="0" dirty="0" smtClean="0">
                <a:solidFill>
                  <a:srgbClr val="EE2323"/>
                </a:solidFill>
                <a:effectLst/>
                <a:latin typeface="applesdgothicneo-ultralight"/>
              </a:rPr>
              <a:t>이 </a:t>
            </a:r>
            <a:r>
              <a:rPr lang="en-US" altLang="ko-KR" sz="2400" b="1" i="0" dirty="0" smtClean="0">
                <a:solidFill>
                  <a:srgbClr val="EE2323"/>
                </a:solidFill>
                <a:effectLst/>
                <a:latin typeface="applesdgothicneo-ultralight"/>
              </a:rPr>
              <a:t>non-stationary(</a:t>
            </a:r>
            <a:r>
              <a:rPr lang="ko-KR" altLang="en-US" sz="2400" b="1" i="0" dirty="0" smtClean="0">
                <a:solidFill>
                  <a:srgbClr val="EE2323"/>
                </a:solidFill>
                <a:effectLst/>
                <a:latin typeface="applesdgothicneo-ultralight"/>
              </a:rPr>
              <a:t>정지하지 않는</a:t>
            </a:r>
            <a:r>
              <a:rPr lang="en-US" altLang="ko-KR" sz="2400" b="1" i="0" dirty="0" smtClean="0">
                <a:solidFill>
                  <a:srgbClr val="EE2323"/>
                </a:solidFill>
                <a:effectLst/>
                <a:latin typeface="applesdgothicneo-ultralight"/>
              </a:rPr>
              <a:t>) objectives</a:t>
            </a:r>
            <a:r>
              <a:rPr lang="ko-KR" altLang="en-US" sz="2400" b="1" i="0" dirty="0" err="1" smtClean="0">
                <a:solidFill>
                  <a:srgbClr val="EE2323"/>
                </a:solidFill>
                <a:effectLst/>
                <a:latin typeface="applesdgothicneo-ultralight"/>
              </a:rPr>
              <a:t>를</a:t>
            </a:r>
            <a:r>
              <a:rPr lang="ko-KR" altLang="en-US" sz="2400" b="1" i="0" dirty="0" smtClean="0">
                <a:solidFill>
                  <a:srgbClr val="EE2323"/>
                </a:solidFill>
                <a:effectLst/>
                <a:latin typeface="applesdgothicneo-ultralight"/>
              </a:rPr>
              <a:t> 다루는 방식</a:t>
            </a:r>
            <a:r>
              <a:rPr lang="en-US" altLang="ko-KR" sz="2400" b="0" i="0" dirty="0" smtClean="0">
                <a:solidFill>
                  <a:srgbClr val="000000"/>
                </a:solidFill>
                <a:effectLst/>
                <a:latin typeface="Noto Sans Demilight"/>
              </a:rPr>
              <a:t>(</a:t>
            </a:r>
            <a:r>
              <a:rPr lang="ko-KR" altLang="en-US" sz="2400" b="0" i="0" dirty="0" smtClean="0">
                <a:solidFill>
                  <a:srgbClr val="000000"/>
                </a:solidFill>
                <a:effectLst/>
                <a:latin typeface="Noto Sans Demilight"/>
              </a:rPr>
              <a:t>과거의 기울기를 현재의 것보다 덜 반영함</a:t>
            </a:r>
            <a:r>
              <a:rPr lang="en-US" altLang="ko-KR" sz="2400" b="0" i="0" dirty="0" smtClean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r>
              <a:rPr lang="ko-KR" altLang="en-US" sz="2400" b="0" i="0" dirty="0" smtClean="0">
                <a:solidFill>
                  <a:srgbClr val="000000"/>
                </a:solidFill>
                <a:effectLst/>
                <a:latin typeface="Noto Sans Demilight"/>
              </a:rPr>
              <a:t>을 </a:t>
            </a:r>
            <a:r>
              <a:rPr lang="ko-KR" altLang="en-US" sz="2400" b="0" i="0" dirty="0" smtClean="0">
                <a:solidFill>
                  <a:srgbClr val="000000"/>
                </a:solidFill>
                <a:effectLst/>
                <a:latin typeface="applesdgothicneo-ultralight"/>
              </a:rPr>
              <a:t>조합</a:t>
            </a:r>
            <a:endParaRPr lang="ko-KR" altLang="en-US" sz="2400" b="0" i="0" dirty="0" smtClean="0">
              <a:solidFill>
                <a:srgbClr val="666666"/>
              </a:solidFill>
              <a:effectLst/>
              <a:latin typeface="applesdgothicneo-ultralight"/>
            </a:endParaRPr>
          </a:p>
          <a:p>
            <a:r>
              <a:rPr lang="en-US" altLang="ko-KR" sz="2400" b="0" i="0" dirty="0" smtClean="0">
                <a:solidFill>
                  <a:srgbClr val="000000"/>
                </a:solidFill>
                <a:effectLst/>
                <a:latin typeface="Noto Sans Demilight"/>
              </a:rPr>
              <a:t>Adam</a:t>
            </a:r>
            <a:r>
              <a:rPr lang="ko-KR" altLang="en-US" sz="2400" b="0" i="0" dirty="0" smtClean="0">
                <a:solidFill>
                  <a:srgbClr val="000000"/>
                </a:solidFill>
                <a:effectLst/>
                <a:latin typeface="Noto Sans Demilight"/>
              </a:rPr>
              <a:t>은 </a:t>
            </a:r>
            <a:r>
              <a:rPr lang="en-US" altLang="ko-KR" sz="2400" b="1" i="0" dirty="0" smtClean="0">
                <a:solidFill>
                  <a:srgbClr val="000000"/>
                </a:solidFill>
                <a:effectLst/>
                <a:latin typeface="Noto Sans Demilight"/>
              </a:rPr>
              <a:t>non-convex</a:t>
            </a:r>
            <a:r>
              <a:rPr lang="ko-KR" altLang="en-US" sz="2400" b="1" i="0" dirty="0" smtClean="0">
                <a:solidFill>
                  <a:srgbClr val="000000"/>
                </a:solidFill>
                <a:effectLst/>
                <a:latin typeface="Noto Sans Demilight"/>
              </a:rPr>
              <a:t>한 문제</a:t>
            </a:r>
            <a:r>
              <a:rPr lang="en-US" altLang="ko-KR" sz="2400" b="1" i="0" dirty="0" smtClean="0">
                <a:solidFill>
                  <a:srgbClr val="000000"/>
                </a:solidFill>
                <a:effectLst/>
                <a:latin typeface="Noto Sans Demilight"/>
              </a:rPr>
              <a:t>(</a:t>
            </a:r>
            <a:r>
              <a:rPr lang="ko-KR" altLang="en-US" sz="2400" b="1" i="0" dirty="0" smtClean="0">
                <a:solidFill>
                  <a:srgbClr val="000000"/>
                </a:solidFill>
                <a:effectLst/>
                <a:latin typeface="Noto Sans Demilight"/>
              </a:rPr>
              <a:t>여러 개의 최저점이 있는 문제</a:t>
            </a:r>
            <a:r>
              <a:rPr lang="en-US" altLang="ko-KR" sz="2400" b="1" i="0" dirty="0" smtClean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r>
              <a:rPr lang="ko-KR" altLang="en-US" sz="2400" b="1" i="0" dirty="0" smtClean="0">
                <a:solidFill>
                  <a:srgbClr val="000000"/>
                </a:solidFill>
                <a:effectLst/>
                <a:latin typeface="Noto Sans Demilight"/>
              </a:rPr>
              <a:t>에서도 최적화가 잘 됨</a:t>
            </a:r>
            <a:endParaRPr lang="ko-KR" altLang="en-US" sz="2400" b="0" i="0" dirty="0" smtClean="0">
              <a:solidFill>
                <a:srgbClr val="666666"/>
              </a:solidFill>
              <a:effectLst/>
              <a:latin typeface="applesdgothicneo-ultralight"/>
            </a:endParaRPr>
          </a:p>
          <a:p>
            <a:endParaRPr lang="ko-KR" altLang="en-US" sz="2400" dirty="0"/>
          </a:p>
        </p:txBody>
      </p:sp>
      <p:pic>
        <p:nvPicPr>
          <p:cNvPr id="29700" name="Picture 4" descr="https://blog.kakaocdn.net/dn/exXfyZ/btqYo0Ifzpp/ASKhmmEKeLry9DPWiG09B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900" y="4636167"/>
            <a:ext cx="3485983" cy="204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64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Gradient Descent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000" dirty="0" err="1" smtClean="0"/>
              <a:t>다변수</a:t>
            </a:r>
            <a:r>
              <a:rPr lang="ko-KR" altLang="en-US" sz="2000" dirty="0" smtClean="0"/>
              <a:t> 미분 이론에 바탕을 둔 가장 기본이 되는 </a:t>
            </a:r>
            <a:r>
              <a:rPr lang="en-US" altLang="ko-KR" sz="2000" dirty="0" smtClean="0"/>
              <a:t>optimizer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ko-KR" altLang="en-US" sz="2000" dirty="0" err="1" smtClean="0"/>
              <a:t>다변수</a:t>
            </a:r>
            <a:r>
              <a:rPr lang="ko-KR" altLang="en-US" sz="2000" dirty="0" smtClean="0"/>
              <a:t> 함수 </a:t>
            </a:r>
            <a:r>
              <a:rPr lang="en-US" altLang="ko-KR" sz="2000" dirty="0" smtClean="0"/>
              <a:t>f : R^n -&gt; R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을 생각하자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점 </a:t>
            </a:r>
            <a:r>
              <a:rPr lang="en-US" altLang="ko-KR" sz="2000" dirty="0" smtClean="0"/>
              <a:t>x </a:t>
            </a:r>
            <a:r>
              <a:rPr lang="ko-KR" altLang="en-US" sz="2000" dirty="0" err="1" smtClean="0"/>
              <a:t>ㅌ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R^n</a:t>
            </a:r>
            <a:r>
              <a:rPr lang="ko-KR" altLang="en-US" sz="2000" dirty="0" smtClean="0"/>
              <a:t>에서 함수 </a:t>
            </a:r>
            <a:r>
              <a:rPr lang="en-US" altLang="ko-KR" sz="2000" dirty="0" smtClean="0"/>
              <a:t>f</a:t>
            </a:r>
            <a:r>
              <a:rPr lang="ko-KR" altLang="en-US" sz="2000" dirty="0" smtClean="0"/>
              <a:t>가 가장 빨리 증가하는 방향은 </a:t>
            </a:r>
            <a:r>
              <a:rPr lang="en-US" altLang="ko-KR" sz="2000" dirty="0" smtClean="0"/>
              <a:t> gradient </a:t>
            </a:r>
            <a:r>
              <a:rPr lang="ko-KR" altLang="en-US" sz="2000" dirty="0" smtClean="0"/>
              <a:t>방향 ▽</a:t>
            </a:r>
            <a:r>
              <a:rPr lang="en-US" altLang="ko-KR" sz="2000" dirty="0" smtClean="0"/>
              <a:t>f(x)</a:t>
            </a:r>
            <a:r>
              <a:rPr lang="ko-KR" altLang="en-US" sz="2000" dirty="0" smtClean="0"/>
              <a:t>이고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가장 빨리 감수하는 방향은 </a:t>
            </a:r>
            <a:r>
              <a:rPr lang="en-US" altLang="ko-KR" sz="2000" dirty="0" smtClean="0"/>
              <a:t> gradient</a:t>
            </a:r>
            <a:r>
              <a:rPr lang="ko-KR" altLang="en-US" sz="2000" dirty="0" smtClean="0"/>
              <a:t>의 반대 방향 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▽</a:t>
            </a:r>
            <a:r>
              <a:rPr lang="en-US" altLang="ko-KR" sz="2000" dirty="0" smtClean="0"/>
              <a:t>f(x)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Gradient Descent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점화식은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0" indent="0" algn="ctr">
              <a:buNone/>
            </a:pPr>
            <a:r>
              <a:rPr lang="en-US" altLang="ko-KR" sz="2000" dirty="0" smtClean="0"/>
              <a:t>Xn+1 = Xn - </a:t>
            </a:r>
            <a:r>
              <a:rPr lang="el-GR" altLang="ko-KR" sz="2000" dirty="0" smtClean="0"/>
              <a:t>η</a:t>
            </a:r>
            <a:r>
              <a:rPr lang="ko-KR" altLang="en-US" sz="2000" dirty="0" smtClean="0"/>
              <a:t> ▽</a:t>
            </a:r>
            <a:r>
              <a:rPr lang="en-US" altLang="ko-KR" sz="2000" dirty="0" smtClean="0"/>
              <a:t>f(Xn)</a:t>
            </a:r>
          </a:p>
          <a:p>
            <a:pPr marL="0" indent="0">
              <a:buNone/>
            </a:pPr>
            <a:r>
              <a:rPr lang="ko-KR" altLang="en-US" sz="2000" dirty="0" err="1" smtClean="0"/>
              <a:t>으로</a:t>
            </a:r>
            <a:r>
              <a:rPr lang="ko-KR" altLang="en-US" sz="2000" dirty="0" smtClean="0"/>
              <a:t> 주어진다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여기서 </a:t>
            </a:r>
            <a:r>
              <a:rPr lang="en-US" altLang="ko-KR" sz="2000" dirty="0" smtClean="0"/>
              <a:t>Xn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번째 점의 위치이고 </a:t>
            </a:r>
            <a:r>
              <a:rPr lang="el-GR" altLang="ko-KR" sz="2000" dirty="0" smtClean="0"/>
              <a:t>η</a:t>
            </a:r>
            <a:r>
              <a:rPr lang="ko-KR" altLang="en-US" sz="2000" dirty="0" smtClean="0"/>
              <a:t>가 클수록 큰 폭으로 움직인다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455551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Momentum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물리계에서는 공이 굴러가는 방향은 </a:t>
            </a:r>
            <a:r>
              <a:rPr lang="ko-KR" altLang="en-US" sz="2000" dirty="0" err="1" smtClean="0"/>
              <a:t>중력뿐</a:t>
            </a:r>
            <a:r>
              <a:rPr lang="ko-KR" altLang="en-US" sz="2000" dirty="0" smtClean="0"/>
              <a:t> 아니라 기존의 관성에도 영향을 받는다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Momentum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Gradient Descent</a:t>
            </a:r>
            <a:r>
              <a:rPr lang="ko-KR" altLang="en-US" sz="2000" dirty="0" smtClean="0"/>
              <a:t>에 현재의 관성을 추가한다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Momentum</a:t>
            </a:r>
            <a:r>
              <a:rPr lang="ko-KR" altLang="en-US" sz="2000" dirty="0" smtClean="0"/>
              <a:t>은 </a:t>
            </a:r>
            <a:r>
              <a:rPr lang="ko-KR" altLang="en-US" sz="2000" dirty="0" err="1" smtClean="0"/>
              <a:t>점화식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0" indent="0" algn="ctr">
              <a:buNone/>
            </a:pPr>
            <a:r>
              <a:rPr lang="en-US" altLang="ko-KR" sz="2000" dirty="0" smtClean="0"/>
              <a:t>Vn = </a:t>
            </a:r>
            <a:r>
              <a:rPr lang="el-GR" altLang="ko-KR" sz="2000" dirty="0" smtClean="0"/>
              <a:t>α</a:t>
            </a:r>
            <a:r>
              <a:rPr lang="en-US" altLang="ko-KR" sz="2000" dirty="0" smtClean="0"/>
              <a:t>Vn-1 - </a:t>
            </a:r>
            <a:r>
              <a:rPr lang="el-GR" altLang="ko-KR" sz="2000" dirty="0" smtClean="0"/>
              <a:t>η</a:t>
            </a:r>
            <a:r>
              <a:rPr lang="ko-KR" altLang="en-US" sz="2000" dirty="0" smtClean="0"/>
              <a:t>▽</a:t>
            </a:r>
            <a:r>
              <a:rPr lang="en-US" altLang="ko-KR" sz="2000" dirty="0" smtClean="0"/>
              <a:t>f(Xn),  V-1 = 0</a:t>
            </a:r>
          </a:p>
          <a:p>
            <a:pPr marL="0" indent="0" algn="ctr">
              <a:buNone/>
            </a:pPr>
            <a:r>
              <a:rPr lang="en-US" altLang="ko-KR" sz="2000" dirty="0" smtClean="0"/>
              <a:t>Xn+1 = Xn + Vn</a:t>
            </a:r>
          </a:p>
          <a:p>
            <a:pPr marL="0" indent="0">
              <a:buNone/>
            </a:pPr>
            <a:r>
              <a:rPr lang="ko-KR" altLang="en-US" sz="2000" dirty="0" err="1" smtClean="0"/>
              <a:t>으로</a:t>
            </a:r>
            <a:r>
              <a:rPr lang="ko-KR" altLang="en-US" sz="2000" dirty="0" smtClean="0"/>
              <a:t> 주어진다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여기서 </a:t>
            </a:r>
            <a:r>
              <a:rPr lang="en-US" altLang="ko-KR" sz="2000" dirty="0" smtClean="0"/>
              <a:t>Vn</a:t>
            </a:r>
            <a:r>
              <a:rPr lang="ko-KR" altLang="en-US" sz="2000" dirty="0" smtClean="0"/>
              <a:t>은 속도</a:t>
            </a:r>
            <a:r>
              <a:rPr lang="en-US" altLang="ko-KR" sz="2000" dirty="0" smtClean="0"/>
              <a:t>, Vn-1</a:t>
            </a:r>
            <a:r>
              <a:rPr lang="ko-KR" altLang="en-US" sz="2000" dirty="0" smtClean="0"/>
              <a:t>은 관성</a:t>
            </a:r>
            <a:r>
              <a:rPr lang="en-US" altLang="ko-KR" sz="2000" dirty="0" smtClean="0"/>
              <a:t>, </a:t>
            </a:r>
            <a:r>
              <a:rPr lang="el-GR" altLang="ko-KR" sz="2000" dirty="0" smtClean="0"/>
              <a:t>α</a:t>
            </a:r>
            <a:r>
              <a:rPr lang="ko-KR" altLang="en-US" sz="2000" dirty="0" smtClean="0"/>
              <a:t>는 관성계수이다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ko-KR" altLang="en-US" sz="2000" dirty="0" err="1" smtClean="0"/>
              <a:t>관성계수</a:t>
            </a:r>
            <a:r>
              <a:rPr lang="ko-KR" altLang="en-US" sz="2000" dirty="0" smtClean="0"/>
              <a:t> </a:t>
            </a:r>
            <a:r>
              <a:rPr lang="el-GR" altLang="ko-KR" sz="2000" dirty="0" smtClean="0"/>
              <a:t>α</a:t>
            </a:r>
            <a:r>
              <a:rPr lang="ko-KR" altLang="en-US" sz="2000" dirty="0" smtClean="0"/>
              <a:t>가 클수록 속도가 관성에 더 많은 영향을 받는다</a:t>
            </a:r>
            <a:r>
              <a:rPr lang="en-US" altLang="ko-KR" sz="2000" dirty="0" smtClean="0"/>
              <a:t>.</a:t>
            </a:r>
          </a:p>
          <a:p>
            <a:pPr marL="0" indent="0" algn="ctr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9773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AdaGrad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일정한 </a:t>
            </a:r>
            <a:r>
              <a:rPr lang="en-US" altLang="ko-KR" sz="2000" dirty="0" smtClean="0"/>
              <a:t>learning rate</a:t>
            </a:r>
            <a:r>
              <a:rPr lang="ko-KR" altLang="en-US" sz="2000" dirty="0" err="1" smtClean="0"/>
              <a:t>를</a:t>
            </a:r>
            <a:r>
              <a:rPr lang="ko-KR" altLang="en-US" sz="2000" dirty="0" smtClean="0"/>
              <a:t> 사용하지 않고 </a:t>
            </a:r>
            <a:r>
              <a:rPr lang="ko-KR" altLang="en-US" sz="2000" dirty="0" err="1" smtClean="0"/>
              <a:t>변수마다</a:t>
            </a:r>
            <a:r>
              <a:rPr lang="ko-KR" altLang="en-US" sz="2000" dirty="0" smtClean="0"/>
              <a:t> 그리고 </a:t>
            </a:r>
            <a:r>
              <a:rPr lang="ko-KR" altLang="en-US" sz="2000" dirty="0" err="1" smtClean="0"/>
              <a:t>스텝마다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learning rate</a:t>
            </a:r>
            <a:r>
              <a:rPr lang="ko-KR" altLang="en-US" sz="2000" dirty="0" smtClean="0"/>
              <a:t>가 바뀐다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시간이 지날수록 </a:t>
            </a:r>
            <a:r>
              <a:rPr lang="en-US" altLang="ko-KR" sz="2000" dirty="0" smtClean="0"/>
              <a:t>learning rate</a:t>
            </a:r>
            <a:r>
              <a:rPr lang="ko-KR" altLang="en-US" sz="2000" dirty="0" smtClean="0"/>
              <a:t>는 줄어드는데 큰 변화를 겪은 변수의 </a:t>
            </a:r>
            <a:r>
              <a:rPr lang="en-US" altLang="ko-KR" sz="2000" dirty="0" smtClean="0"/>
              <a:t>learning rate</a:t>
            </a:r>
            <a:r>
              <a:rPr lang="ko-KR" altLang="en-US" sz="2000" dirty="0" smtClean="0"/>
              <a:t>는 대폭 작아지고 작은 변화를 겪은 변수의 </a:t>
            </a:r>
            <a:r>
              <a:rPr lang="en-US" altLang="ko-KR" sz="2000" dirty="0" smtClean="0"/>
              <a:t>learning rate</a:t>
            </a:r>
            <a:r>
              <a:rPr lang="ko-KR" altLang="en-US" sz="2000" dirty="0" smtClean="0"/>
              <a:t>는 소폭으로 작아진다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큰 변화를 겪은 변수는 이미 최적에 가까워졌고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작은  변화를 겪은 변수는 최적에 아직 멀었다고 생각하기 때문이다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 smtClean="0"/>
              <a:t>점화식은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807" y="4719385"/>
            <a:ext cx="7115277" cy="145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7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AdaGrad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여기서 ⊙은 </a:t>
            </a:r>
            <a:r>
              <a:rPr lang="en-US" altLang="ko-KR" sz="2000" dirty="0" smtClean="0"/>
              <a:t>Hadamard product </a:t>
            </a:r>
            <a:r>
              <a:rPr lang="ko-KR" altLang="en-US" sz="2000" dirty="0" err="1" smtClean="0"/>
              <a:t>라고</a:t>
            </a:r>
            <a:r>
              <a:rPr lang="ko-KR" altLang="en-US" sz="2000" dirty="0" smtClean="0"/>
              <a:t> 불리우는 연산인데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벡터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행렬을 </a:t>
            </a:r>
            <a:r>
              <a:rPr lang="ko-KR" altLang="en-US" sz="2000" dirty="0" err="1" smtClean="0"/>
              <a:t>좌표별</a:t>
            </a:r>
            <a:r>
              <a:rPr lang="ko-KR" altLang="en-US" sz="2000" dirty="0" smtClean="0"/>
              <a:t> 곱하기를 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ko-KR" altLang="en-US" sz="2000" dirty="0" smtClean="0"/>
              <a:t>예를 들어</a:t>
            </a:r>
            <a:r>
              <a:rPr lang="en-US" altLang="ko-KR" sz="2000" dirty="0" smtClean="0"/>
              <a:t>,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벡터의 루트 기호와 역수 기호는 </a:t>
            </a:r>
            <a:r>
              <a:rPr lang="ko-KR" altLang="en-US" sz="2000" dirty="0" err="1" smtClean="0"/>
              <a:t>좌표별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루트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좌표별</a:t>
            </a:r>
            <a:r>
              <a:rPr lang="ko-KR" altLang="en-US" sz="2000" dirty="0" smtClean="0"/>
              <a:t> 역수이다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ko-KR" altLang="en-US" sz="2000" dirty="0" smtClean="0"/>
              <a:t>예를 들어</a:t>
            </a:r>
            <a:r>
              <a:rPr lang="en-US" altLang="ko-KR" sz="2000" dirty="0" smtClean="0"/>
              <a:t>,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err="1" smtClean="0"/>
              <a:t>백터</a:t>
            </a:r>
            <a:r>
              <a:rPr lang="ko-KR" altLang="en-US" sz="2000" dirty="0" smtClean="0"/>
              <a:t>    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에는 </a:t>
            </a:r>
            <a:r>
              <a:rPr lang="en-US" altLang="ko-KR" sz="2000" dirty="0" smtClean="0"/>
              <a:t>gradient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좌표별</a:t>
            </a:r>
            <a:r>
              <a:rPr lang="ko-KR" altLang="en-US" sz="2000" dirty="0" smtClean="0"/>
              <a:t> 제곱이 누적되어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298" y="2133627"/>
            <a:ext cx="7649404" cy="8826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298" y="3599977"/>
            <a:ext cx="5800224" cy="12303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679" y="4830328"/>
            <a:ext cx="407475" cy="3512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4474" y="5228851"/>
            <a:ext cx="4303052" cy="81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45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RMSProp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AdaGrad</a:t>
            </a:r>
            <a:r>
              <a:rPr lang="ko-KR" altLang="en-US" sz="2000" dirty="0" smtClean="0"/>
              <a:t>는 스텝이 많이 진행되면 </a:t>
            </a:r>
            <a:r>
              <a:rPr lang="ko-KR" altLang="en-US" sz="2000" dirty="0" err="1" smtClean="0"/>
              <a:t>누적치</a:t>
            </a:r>
            <a:r>
              <a:rPr lang="ko-KR" altLang="en-US" sz="2000" dirty="0" smtClean="0"/>
              <a:t>     이 너무 커져서 </a:t>
            </a:r>
            <a:r>
              <a:rPr lang="ko-KR" altLang="en-US" sz="2000" dirty="0" err="1" smtClean="0"/>
              <a:t>학습률이</a:t>
            </a:r>
            <a:r>
              <a:rPr lang="ko-KR" altLang="en-US" sz="2000" dirty="0" smtClean="0"/>
              <a:t> 작아져 학습이 거의 되지 않는 문제가 있다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이를 보완하기 위해 </a:t>
            </a:r>
            <a:r>
              <a:rPr lang="en-US" altLang="ko-KR" sz="2000" dirty="0" smtClean="0"/>
              <a:t>RMSProp</a:t>
            </a:r>
            <a:r>
              <a:rPr lang="ko-KR" altLang="en-US" sz="2000" dirty="0" smtClean="0"/>
              <a:t>은 이전 </a:t>
            </a:r>
            <a:r>
              <a:rPr lang="ko-KR" altLang="en-US" sz="2000" dirty="0" err="1" smtClean="0"/>
              <a:t>누적치와</a:t>
            </a:r>
            <a:r>
              <a:rPr lang="ko-KR" altLang="en-US" sz="2000" dirty="0" smtClean="0"/>
              <a:t> 현재 </a:t>
            </a:r>
            <a:r>
              <a:rPr lang="en-US" altLang="ko-KR" sz="2000" dirty="0" smtClean="0"/>
              <a:t>gradient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좌표별</a:t>
            </a:r>
            <a:r>
              <a:rPr lang="ko-KR" altLang="en-US" sz="2000" dirty="0" smtClean="0"/>
              <a:t> 제곱의 가중치 평균을 생각한다</a:t>
            </a:r>
            <a:r>
              <a:rPr lang="en-US" altLang="ko-KR" sz="2000" dirty="0" smtClean="0"/>
              <a:t>. </a:t>
            </a:r>
          </a:p>
          <a:p>
            <a:pPr marL="0" indent="0">
              <a:buNone/>
            </a:pPr>
            <a:r>
              <a:rPr lang="ko-KR" altLang="en-US" sz="2000" dirty="0" smtClean="0"/>
              <a:t>이는 </a:t>
            </a:r>
            <a:r>
              <a:rPr lang="en-US" altLang="ko-KR" sz="2000" dirty="0" smtClean="0"/>
              <a:t>AdaGrad</a:t>
            </a:r>
            <a:r>
              <a:rPr lang="ko-KR" altLang="en-US" sz="2000" dirty="0" smtClean="0"/>
              <a:t>보다 최근 값을 더 반영하게 해준다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ko-KR" altLang="en-US" sz="2000" dirty="0" err="1" smtClean="0"/>
              <a:t>점화식은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Forgetting factor (decay rate)</a:t>
            </a:r>
            <a:r>
              <a:rPr lang="ko-KR" altLang="en-US" sz="2000" dirty="0" smtClean="0"/>
              <a:t>가 클수록 과거가 중요하고 작을수록 현재가 중요하다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604" y="1825625"/>
            <a:ext cx="407475" cy="3512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741" y="4004586"/>
            <a:ext cx="6666676" cy="122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3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Momentum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RMSProp </a:t>
            </a:r>
            <a:r>
              <a:rPr lang="ko-KR" altLang="en-US" sz="2000" dirty="0" smtClean="0"/>
              <a:t>두가지 방식을 합쳐 놓았다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ko-KR" altLang="en-US" sz="2000" dirty="0" smtClean="0"/>
              <a:t>따라서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복잡하다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하지만 현재 가장 많이 쓰이는 </a:t>
            </a:r>
            <a:r>
              <a:rPr lang="en-US" altLang="ko-KR" sz="2000" dirty="0" smtClean="0"/>
              <a:t>optimizer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ko-KR" altLang="en-US" sz="2000" dirty="0" smtClean="0"/>
              <a:t>가중치 </a:t>
            </a:r>
            <a:r>
              <a:rPr lang="el-GR" altLang="ko-KR" sz="2000" dirty="0" smtClean="0"/>
              <a:t>β</a:t>
            </a:r>
            <a:r>
              <a:rPr lang="en-US" altLang="ko-KR" sz="2000" dirty="0" smtClean="0"/>
              <a:t>1</a:t>
            </a:r>
            <a:r>
              <a:rPr lang="ko-KR" altLang="en-US" sz="2000" dirty="0" err="1" smtClean="0"/>
              <a:t>으로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Momentum</a:t>
            </a:r>
            <a:r>
              <a:rPr lang="ko-KR" altLang="en-US" sz="2000" dirty="0" smtClean="0"/>
              <a:t>을 변형하여 </a:t>
            </a:r>
            <a:r>
              <a:rPr lang="ko-KR" altLang="en-US" sz="2000" dirty="0" err="1" smtClean="0"/>
              <a:t>점화식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을 생각하고 가중치 </a:t>
            </a:r>
            <a:r>
              <a:rPr lang="el-GR" altLang="ko-KR" sz="2000" dirty="0" smtClean="0"/>
              <a:t>β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로 </a:t>
            </a:r>
            <a:r>
              <a:rPr lang="en-US" altLang="ko-KR" sz="2000" dirty="0" smtClean="0"/>
              <a:t>AdaGrad</a:t>
            </a:r>
            <a:r>
              <a:rPr lang="ko-KR" altLang="en-US" sz="2000" dirty="0" err="1" smtClean="0"/>
              <a:t>를</a:t>
            </a:r>
            <a:r>
              <a:rPr lang="ko-KR" altLang="en-US" sz="2000" dirty="0" smtClean="0"/>
              <a:t> 변형하여 </a:t>
            </a:r>
            <a:r>
              <a:rPr lang="ko-KR" altLang="en-US" sz="2000" dirty="0" err="1" smtClean="0"/>
              <a:t>점화식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을 생각한다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481" y="2980866"/>
            <a:ext cx="7295951" cy="8549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93" y="4287379"/>
            <a:ext cx="8900014" cy="70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3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926</Words>
  <Application>Microsoft Office PowerPoint</Application>
  <PresentationFormat>와이드스크린</PresentationFormat>
  <Paragraphs>243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applesdgothicneo-ultralight</vt:lpstr>
      <vt:lpstr>Noto Sans Demilight</vt:lpstr>
      <vt:lpstr>맑은 고딕</vt:lpstr>
      <vt:lpstr>Arial</vt:lpstr>
      <vt:lpstr>Office 테마</vt:lpstr>
      <vt:lpstr>ADAM: A METHOD FOR STOCHASTIC OPTIMIZATION</vt:lpstr>
      <vt:lpstr>What is optimizer?</vt:lpstr>
      <vt:lpstr>What is optimizer?</vt:lpstr>
      <vt:lpstr>Gradient Descent</vt:lpstr>
      <vt:lpstr>Momentum</vt:lpstr>
      <vt:lpstr>AdaGrad</vt:lpstr>
      <vt:lpstr>AdaGrad</vt:lpstr>
      <vt:lpstr>RMSProp</vt:lpstr>
      <vt:lpstr>Adam</vt:lpstr>
      <vt:lpstr>Adam</vt:lpstr>
      <vt:lpstr>Optimizer</vt:lpstr>
      <vt:lpstr>Optimizer</vt:lpstr>
      <vt:lpstr>Optimizer</vt:lpstr>
      <vt:lpstr>0. ABSTRACT</vt:lpstr>
      <vt:lpstr>0. ABSTRACT</vt:lpstr>
      <vt:lpstr>1. INTRODUCTION </vt:lpstr>
      <vt:lpstr>1. INTRODUCTION </vt:lpstr>
      <vt:lpstr>1. INTRODUCTION </vt:lpstr>
      <vt:lpstr>1. INTRODUCTION </vt:lpstr>
      <vt:lpstr>2. ALGORITHM</vt:lpstr>
      <vt:lpstr>2. ALGORITHM</vt:lpstr>
      <vt:lpstr>2. ALGORITHM</vt:lpstr>
      <vt:lpstr>2. ALGORITHM</vt:lpstr>
      <vt:lpstr>2. ALGORITHM</vt:lpstr>
      <vt:lpstr>2. ALGORITHM</vt:lpstr>
      <vt:lpstr>2. ALGORITHM</vt:lpstr>
      <vt:lpstr>2. ALGORITHM</vt:lpstr>
      <vt:lpstr>2. ALGORITHM</vt:lpstr>
      <vt:lpstr>2. ALGORITHM</vt:lpstr>
      <vt:lpstr>2. ALGORITHM</vt:lpstr>
      <vt:lpstr>2. ALGORITHM</vt:lpstr>
      <vt:lpstr>3. INITIALIZATION BIAS CORRECTION</vt:lpstr>
      <vt:lpstr>3. INITIALIZATION BIAS CORRECTION</vt:lpstr>
      <vt:lpstr>6. EXPERIMENTS</vt:lpstr>
      <vt:lpstr>6. EXPERIMENTS</vt:lpstr>
      <vt:lpstr>6. EXPERIMENTS</vt:lpstr>
      <vt:lpstr>8.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ADAM: A METHOD FOR STOCHASTIC OPTIMIZATION</dc:title>
  <dc:creator>신동하</dc:creator>
  <cp:lastModifiedBy>신동하</cp:lastModifiedBy>
  <cp:revision>18</cp:revision>
  <dcterms:created xsi:type="dcterms:W3CDTF">2022-05-16T03:38:06Z</dcterms:created>
  <dcterms:modified xsi:type="dcterms:W3CDTF">2022-05-16T07:19:54Z</dcterms:modified>
</cp:coreProperties>
</file>