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5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2EFC4-445D-4C4B-8260-48086317BE9E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229865D-FB56-4C2D-8457-1542979C2CD6}">
      <dgm:prSet phldrT="[Texto]" phldr="0"/>
      <dgm:spPr/>
      <dgm:t>
        <a:bodyPr/>
        <a:lstStyle/>
        <a:p>
          <a:r>
            <a:rPr lang="pt-BR" dirty="0">
              <a:latin typeface="+mj-lt"/>
            </a:rPr>
            <a:t>📜 Instrumentos</a:t>
          </a:r>
        </a:p>
      </dgm:t>
    </dgm:pt>
    <dgm:pt modelId="{B6E41F3E-8A95-4AFA-B539-8C5B48E9903A}" type="parTrans" cxnId="{D26BC6EF-75CE-4D7C-AFA2-29FAFB5821AC}">
      <dgm:prSet/>
      <dgm:spPr/>
      <dgm:t>
        <a:bodyPr/>
        <a:lstStyle/>
        <a:p>
          <a:endParaRPr lang="pt-BR">
            <a:latin typeface="+mj-lt"/>
          </a:endParaRPr>
        </a:p>
      </dgm:t>
    </dgm:pt>
    <dgm:pt modelId="{C8F9E6DA-2460-406D-B495-9F0DBCA5D7F5}" type="sibTrans" cxnId="{D26BC6EF-75CE-4D7C-AFA2-29FAFB5821AC}">
      <dgm:prSet/>
      <dgm:spPr/>
      <dgm:t>
        <a:bodyPr/>
        <a:lstStyle/>
        <a:p>
          <a:endParaRPr lang="pt-BR">
            <a:latin typeface="+mj-lt"/>
          </a:endParaRPr>
        </a:p>
      </dgm:t>
    </dgm:pt>
    <dgm:pt modelId="{44A3351D-7468-464A-956C-82998AD532BC}">
      <dgm:prSet phldrT="[Texto]" phldr="0" custT="1"/>
      <dgm:spPr/>
      <dgm:t>
        <a:bodyPr/>
        <a:lstStyle/>
        <a:p>
          <a:r>
            <a:rPr lang="pt-BR" sz="1400" dirty="0">
              <a:latin typeface="+mj-lt"/>
            </a:rPr>
            <a:t>✔️ Contrato de concessão</a:t>
          </a:r>
        </a:p>
        <a:p>
          <a:r>
            <a:rPr lang="pt-BR" sz="1400" dirty="0">
              <a:latin typeface="+mj-lt"/>
            </a:rPr>
            <a:t>✔️ Acordos de cooperação técnica</a:t>
          </a:r>
        </a:p>
        <a:p>
          <a:r>
            <a:rPr lang="pt-BR" sz="1400" dirty="0">
              <a:latin typeface="+mj-lt"/>
            </a:rPr>
            <a:t>✔️ Convênios </a:t>
          </a:r>
        </a:p>
        <a:p>
          <a:r>
            <a:rPr lang="pt-BR" sz="1400" dirty="0">
              <a:latin typeface="+mj-lt"/>
            </a:rPr>
            <a:t>✔️ Contratos internos</a:t>
          </a:r>
        </a:p>
        <a:p>
          <a:r>
            <a:rPr lang="pt-BR" sz="1400" dirty="0">
              <a:latin typeface="+mj-lt"/>
            </a:rPr>
            <a:t>(</a:t>
          </a:r>
          <a:r>
            <a:rPr lang="pt-BR" sz="1400" dirty="0" err="1">
              <a:latin typeface="+mj-lt"/>
            </a:rPr>
            <a:t>etc</a:t>
          </a:r>
          <a:r>
            <a:rPr lang="pt-BR" sz="1400" dirty="0">
              <a:latin typeface="+mj-lt"/>
            </a:rPr>
            <a:t>)</a:t>
          </a:r>
        </a:p>
      </dgm:t>
    </dgm:pt>
    <dgm:pt modelId="{0C1FE535-9454-43AD-AD6B-947FA8EB0E6A}" type="parTrans" cxnId="{97712995-1D05-41AC-8C8E-732E644F2BF4}">
      <dgm:prSet/>
      <dgm:spPr/>
      <dgm:t>
        <a:bodyPr/>
        <a:lstStyle/>
        <a:p>
          <a:endParaRPr lang="pt-BR">
            <a:latin typeface="+mj-lt"/>
          </a:endParaRPr>
        </a:p>
      </dgm:t>
    </dgm:pt>
    <dgm:pt modelId="{118EE493-0107-480D-85AA-03938A20618B}" type="sibTrans" cxnId="{97712995-1D05-41AC-8C8E-732E644F2BF4}">
      <dgm:prSet/>
      <dgm:spPr/>
      <dgm:t>
        <a:bodyPr/>
        <a:lstStyle/>
        <a:p>
          <a:endParaRPr lang="pt-BR">
            <a:latin typeface="+mj-lt"/>
          </a:endParaRPr>
        </a:p>
      </dgm:t>
    </dgm:pt>
    <dgm:pt modelId="{306237D2-F6CC-4385-B9C6-D8579AEBB2B8}">
      <dgm:prSet phldrT="[Texto]" phldr="0"/>
      <dgm:spPr/>
      <dgm:t>
        <a:bodyPr/>
        <a:lstStyle/>
        <a:p>
          <a:r>
            <a:rPr lang="pt-BR" dirty="0">
              <a:latin typeface="+mj-lt"/>
            </a:rPr>
            <a:t>📇 Obrigações</a:t>
          </a:r>
        </a:p>
      </dgm:t>
    </dgm:pt>
    <dgm:pt modelId="{78C1104A-6898-40C7-92DD-607C28FAAD72}" type="parTrans" cxnId="{42869E7C-23DE-4157-9CB7-44FAF96636C9}">
      <dgm:prSet/>
      <dgm:spPr/>
      <dgm:t>
        <a:bodyPr/>
        <a:lstStyle/>
        <a:p>
          <a:endParaRPr lang="pt-BR">
            <a:latin typeface="+mj-lt"/>
          </a:endParaRPr>
        </a:p>
      </dgm:t>
    </dgm:pt>
    <dgm:pt modelId="{73096CBA-180B-4914-A597-E34FDEA08360}" type="sibTrans" cxnId="{42869E7C-23DE-4157-9CB7-44FAF96636C9}">
      <dgm:prSet/>
      <dgm:spPr/>
      <dgm:t>
        <a:bodyPr/>
        <a:lstStyle/>
        <a:p>
          <a:endParaRPr lang="pt-BR">
            <a:latin typeface="+mj-lt"/>
          </a:endParaRPr>
        </a:p>
      </dgm:t>
    </dgm:pt>
    <dgm:pt modelId="{C5995FED-9ED4-4685-BD88-D297144C79DB}">
      <dgm:prSet phldrT="[Texto]" phldr="0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dirty="0">
              <a:latin typeface="+mj-lt"/>
            </a:rPr>
            <a:t>✔️ Cláusulas</a:t>
          </a:r>
        </a:p>
        <a:p>
          <a:pPr>
            <a:buFont typeface="Arial" panose="020B0604020202020204" pitchFamily="34" charset="0"/>
            <a:buChar char="•"/>
          </a:pPr>
          <a:r>
            <a:rPr lang="pt-BR" sz="1400" dirty="0">
              <a:latin typeface="+mj-lt"/>
            </a:rPr>
            <a:t>✔️ Artigos</a:t>
          </a:r>
        </a:p>
        <a:p>
          <a:pPr>
            <a:buFont typeface="Arial" panose="020B0604020202020204" pitchFamily="34" charset="0"/>
            <a:buChar char="•"/>
          </a:pPr>
          <a:r>
            <a:rPr lang="pt-BR" sz="1400" dirty="0">
              <a:latin typeface="+mj-lt"/>
            </a:rPr>
            <a:t>✔️ Determinações</a:t>
          </a:r>
        </a:p>
        <a:p>
          <a:pPr>
            <a:buFont typeface="Arial" panose="020B0604020202020204" pitchFamily="34" charset="0"/>
            <a:buChar char="•"/>
          </a:pPr>
          <a:r>
            <a:rPr lang="pt-BR" sz="1400" dirty="0">
              <a:latin typeface="+mj-lt"/>
            </a:rPr>
            <a:t>✔️ Quaisquer </a:t>
          </a:r>
          <a:r>
            <a:rPr lang="pt-BR" sz="1400" i="1" dirty="0">
              <a:latin typeface="+mj-lt"/>
            </a:rPr>
            <a:t>obrigações</a:t>
          </a:r>
          <a:r>
            <a:rPr lang="pt-BR" sz="1400" dirty="0">
              <a:latin typeface="+mj-lt"/>
            </a:rPr>
            <a:t> para a AGEMS dentro do Instrumento</a:t>
          </a:r>
        </a:p>
      </dgm:t>
    </dgm:pt>
    <dgm:pt modelId="{3EB3ABF1-7448-47D0-8FDC-A7091E24C6DA}" type="parTrans" cxnId="{789BB461-617D-4A2D-ADB5-4F1CEC1C4798}">
      <dgm:prSet/>
      <dgm:spPr/>
      <dgm:t>
        <a:bodyPr/>
        <a:lstStyle/>
        <a:p>
          <a:endParaRPr lang="pt-BR">
            <a:latin typeface="+mj-lt"/>
          </a:endParaRPr>
        </a:p>
      </dgm:t>
    </dgm:pt>
    <dgm:pt modelId="{BA0FEE01-A55E-44EE-8B62-53BB83FE77E6}" type="sibTrans" cxnId="{789BB461-617D-4A2D-ADB5-4F1CEC1C4798}">
      <dgm:prSet/>
      <dgm:spPr/>
      <dgm:t>
        <a:bodyPr/>
        <a:lstStyle/>
        <a:p>
          <a:endParaRPr lang="pt-BR">
            <a:latin typeface="+mj-lt"/>
          </a:endParaRPr>
        </a:p>
      </dgm:t>
    </dgm:pt>
    <dgm:pt modelId="{5D473631-53CC-45B9-A89A-0301196DA399}">
      <dgm:prSet phldrT="[Texto]" phldr="0"/>
      <dgm:spPr/>
      <dgm:t>
        <a:bodyPr/>
        <a:lstStyle/>
        <a:p>
          <a:r>
            <a:rPr lang="pt-BR" dirty="0">
              <a:latin typeface="+mj-lt"/>
            </a:rPr>
            <a:t>📋 Ações</a:t>
          </a:r>
        </a:p>
      </dgm:t>
    </dgm:pt>
    <dgm:pt modelId="{803B7A49-1C56-4A81-B1A6-E1AEF62167AF}" type="parTrans" cxnId="{835BE7FD-E56A-4FE4-BF9C-D4CE06DA4F2F}">
      <dgm:prSet/>
      <dgm:spPr/>
      <dgm:t>
        <a:bodyPr/>
        <a:lstStyle/>
        <a:p>
          <a:endParaRPr lang="pt-BR">
            <a:latin typeface="+mj-lt"/>
          </a:endParaRPr>
        </a:p>
      </dgm:t>
    </dgm:pt>
    <dgm:pt modelId="{DF9A8663-D11E-4D2D-B33D-00C4A877144C}" type="sibTrans" cxnId="{835BE7FD-E56A-4FE4-BF9C-D4CE06DA4F2F}">
      <dgm:prSet/>
      <dgm:spPr/>
      <dgm:t>
        <a:bodyPr/>
        <a:lstStyle/>
        <a:p>
          <a:endParaRPr lang="pt-BR">
            <a:latin typeface="+mj-lt"/>
          </a:endParaRPr>
        </a:p>
      </dgm:t>
    </dgm:pt>
    <dgm:pt modelId="{2B4909A8-61CE-4059-BE40-AF5270934C0F}">
      <dgm:prSet phldrT="[Texto]" phldr="0" custT="1"/>
      <dgm:spPr/>
      <dgm:t>
        <a:bodyPr/>
        <a:lstStyle/>
        <a:p>
          <a:r>
            <a:rPr lang="pt-BR" sz="1600" dirty="0">
              <a:latin typeface="+mj-lt"/>
            </a:rPr>
            <a:t>✔️Fiscalização</a:t>
          </a:r>
        </a:p>
        <a:p>
          <a:r>
            <a:rPr lang="pt-BR" sz="1600" dirty="0">
              <a:latin typeface="+mj-lt"/>
            </a:rPr>
            <a:t>✔️Projeto</a:t>
          </a:r>
        </a:p>
        <a:p>
          <a:r>
            <a:rPr lang="pt-BR" sz="1600" dirty="0">
              <a:latin typeface="+mj-lt"/>
            </a:rPr>
            <a:t>✔️Monitoramento</a:t>
          </a:r>
        </a:p>
        <a:p>
          <a:r>
            <a:rPr lang="pt-BR" sz="1600" dirty="0">
              <a:latin typeface="+mj-lt"/>
            </a:rPr>
            <a:t>✔️Elaboração normativa</a:t>
          </a:r>
        </a:p>
        <a:p>
          <a:r>
            <a:rPr lang="pt-BR" sz="1600" dirty="0">
              <a:latin typeface="+mj-lt"/>
            </a:rPr>
            <a:t>✔️ Aquisições</a:t>
          </a:r>
        </a:p>
      </dgm:t>
    </dgm:pt>
    <dgm:pt modelId="{ED46277C-8721-4E4A-9CBD-6C679FCED3B1}" type="parTrans" cxnId="{93025DD7-932F-42FD-BCA3-B72D00552E6E}">
      <dgm:prSet/>
      <dgm:spPr/>
      <dgm:t>
        <a:bodyPr/>
        <a:lstStyle/>
        <a:p>
          <a:endParaRPr lang="pt-BR">
            <a:latin typeface="+mj-lt"/>
          </a:endParaRPr>
        </a:p>
      </dgm:t>
    </dgm:pt>
    <dgm:pt modelId="{53337CBA-0ABC-4DC9-AFE9-1E21A82A2AEB}" type="sibTrans" cxnId="{93025DD7-932F-42FD-BCA3-B72D00552E6E}">
      <dgm:prSet/>
      <dgm:spPr/>
      <dgm:t>
        <a:bodyPr/>
        <a:lstStyle/>
        <a:p>
          <a:endParaRPr lang="pt-BR">
            <a:latin typeface="+mj-lt"/>
          </a:endParaRPr>
        </a:p>
      </dgm:t>
    </dgm:pt>
    <dgm:pt modelId="{13A971D1-0142-455E-B50F-43A274094A3D}">
      <dgm:prSet phldrT="[Texto]" phldr="0"/>
      <dgm:spPr/>
      <dgm:t>
        <a:bodyPr/>
        <a:lstStyle/>
        <a:p>
          <a:r>
            <a:rPr lang="pt-BR" dirty="0">
              <a:latin typeface="+mj-lt"/>
            </a:rPr>
            <a:t>📅 ☑️ Tarefas</a:t>
          </a:r>
        </a:p>
      </dgm:t>
    </dgm:pt>
    <dgm:pt modelId="{8557BF9C-C9D2-4BE0-9E2C-45164E3A962B}" type="parTrans" cxnId="{4C5D303E-E1F1-4DBA-BC7F-1C160FF38B2E}">
      <dgm:prSet/>
      <dgm:spPr/>
      <dgm:t>
        <a:bodyPr/>
        <a:lstStyle/>
        <a:p>
          <a:endParaRPr lang="pt-BR"/>
        </a:p>
      </dgm:t>
    </dgm:pt>
    <dgm:pt modelId="{21FFC204-4A4F-4388-A2F4-7639EFADD247}" type="sibTrans" cxnId="{4C5D303E-E1F1-4DBA-BC7F-1C160FF38B2E}">
      <dgm:prSet/>
      <dgm:spPr/>
      <dgm:t>
        <a:bodyPr/>
        <a:lstStyle/>
        <a:p>
          <a:endParaRPr lang="pt-BR"/>
        </a:p>
      </dgm:t>
    </dgm:pt>
    <dgm:pt modelId="{D827FB97-C4F3-4429-B0F8-269030515CAD}">
      <dgm:prSet phldrT="[Texto]" custT="1"/>
      <dgm:spPr/>
      <dgm:t>
        <a:bodyPr/>
        <a:lstStyle/>
        <a:p>
          <a:pPr algn="just"/>
          <a:r>
            <a:rPr lang="pt-BR" sz="1800" dirty="0">
              <a:latin typeface="+mj-lt"/>
            </a:rPr>
            <a:t>✔️</a:t>
          </a:r>
          <a:r>
            <a:rPr lang="pt-BR" sz="1400" dirty="0">
              <a:latin typeface="+mj-lt"/>
            </a:rPr>
            <a:t>Atividades encadeadas, com começo-meio-fim e prazos, executadas dentro de uma “Ação”</a:t>
          </a:r>
        </a:p>
        <a:p>
          <a:pPr algn="just"/>
          <a:r>
            <a:rPr lang="pt-BR" sz="1400" dirty="0">
              <a:latin typeface="+mj-lt"/>
            </a:rPr>
            <a:t>✔️ </a:t>
          </a:r>
          <a:r>
            <a:rPr lang="pt-BR" sz="1100" dirty="0">
              <a:latin typeface="+mj-lt"/>
            </a:rPr>
            <a:t>Ex.: Fiscalização (plano, reunião, visita técnica, parecer, relatório)</a:t>
          </a:r>
        </a:p>
      </dgm:t>
    </dgm:pt>
    <dgm:pt modelId="{BB89B838-4DC0-40D9-ADF1-A72420B4738C}" type="parTrans" cxnId="{968C0E96-99F2-4F0B-9E8B-7523C8710A00}">
      <dgm:prSet/>
      <dgm:spPr/>
      <dgm:t>
        <a:bodyPr/>
        <a:lstStyle/>
        <a:p>
          <a:endParaRPr lang="pt-BR"/>
        </a:p>
      </dgm:t>
    </dgm:pt>
    <dgm:pt modelId="{F001BE7C-E9AB-4A60-B0F6-B9463CDF6A17}" type="sibTrans" cxnId="{968C0E96-99F2-4F0B-9E8B-7523C8710A00}">
      <dgm:prSet/>
      <dgm:spPr/>
      <dgm:t>
        <a:bodyPr/>
        <a:lstStyle/>
        <a:p>
          <a:endParaRPr lang="pt-BR"/>
        </a:p>
      </dgm:t>
    </dgm:pt>
    <dgm:pt modelId="{7CC4DD0D-2049-4E47-B421-D102B6F16D76}" type="pres">
      <dgm:prSet presAssocID="{FC22EFC4-445D-4C4B-8260-48086317BE9E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C7E59910-0896-4880-B52F-A923E8C1E614}" type="pres">
      <dgm:prSet presAssocID="{8229865D-FB56-4C2D-8457-1542979C2CD6}" presName="parentText1" presStyleLbl="node1" presStyleIdx="0" presStyleCnt="4">
        <dgm:presLayoutVars>
          <dgm:chMax/>
          <dgm:chPref val="3"/>
          <dgm:bulletEnabled val="1"/>
        </dgm:presLayoutVars>
      </dgm:prSet>
      <dgm:spPr/>
    </dgm:pt>
    <dgm:pt modelId="{CDDDDD5D-890D-4772-8B90-59FB25A0CC81}" type="pres">
      <dgm:prSet presAssocID="{8229865D-FB56-4C2D-8457-1542979C2CD6}" presName="childText1" presStyleLbl="solidAlignAcc1" presStyleIdx="0" presStyleCnt="4">
        <dgm:presLayoutVars>
          <dgm:chMax val="0"/>
          <dgm:chPref val="0"/>
          <dgm:bulletEnabled val="1"/>
        </dgm:presLayoutVars>
      </dgm:prSet>
      <dgm:spPr/>
    </dgm:pt>
    <dgm:pt modelId="{42BD531A-BBB4-439C-B1D8-D1C01799AE00}" type="pres">
      <dgm:prSet presAssocID="{306237D2-F6CC-4385-B9C6-D8579AEBB2B8}" presName="parentText2" presStyleLbl="node1" presStyleIdx="1" presStyleCnt="4">
        <dgm:presLayoutVars>
          <dgm:chMax/>
          <dgm:chPref val="3"/>
          <dgm:bulletEnabled val="1"/>
        </dgm:presLayoutVars>
      </dgm:prSet>
      <dgm:spPr/>
    </dgm:pt>
    <dgm:pt modelId="{85D35053-B847-4A1B-A07B-FA499B768E98}" type="pres">
      <dgm:prSet presAssocID="{306237D2-F6CC-4385-B9C6-D8579AEBB2B8}" presName="childText2" presStyleLbl="solidAlignAcc1" presStyleIdx="1" presStyleCnt="4">
        <dgm:presLayoutVars>
          <dgm:chMax val="0"/>
          <dgm:chPref val="0"/>
          <dgm:bulletEnabled val="1"/>
        </dgm:presLayoutVars>
      </dgm:prSet>
      <dgm:spPr/>
    </dgm:pt>
    <dgm:pt modelId="{789ACE60-AEEE-4DFC-A2E4-488AA0362151}" type="pres">
      <dgm:prSet presAssocID="{5D473631-53CC-45B9-A89A-0301196DA399}" presName="parentText3" presStyleLbl="node1" presStyleIdx="2" presStyleCnt="4">
        <dgm:presLayoutVars>
          <dgm:chMax/>
          <dgm:chPref val="3"/>
          <dgm:bulletEnabled val="1"/>
        </dgm:presLayoutVars>
      </dgm:prSet>
      <dgm:spPr/>
    </dgm:pt>
    <dgm:pt modelId="{2F9B4F15-C623-48F1-9E60-4EDFC7DA8A1B}" type="pres">
      <dgm:prSet presAssocID="{5D473631-53CC-45B9-A89A-0301196DA399}" presName="childText3" presStyleLbl="solidAlignAcc1" presStyleIdx="2" presStyleCnt="4">
        <dgm:presLayoutVars>
          <dgm:chMax val="0"/>
          <dgm:chPref val="0"/>
          <dgm:bulletEnabled val="1"/>
        </dgm:presLayoutVars>
      </dgm:prSet>
      <dgm:spPr/>
    </dgm:pt>
    <dgm:pt modelId="{AF2B5D86-CDE6-4BC5-907F-F20463DE4AC8}" type="pres">
      <dgm:prSet presAssocID="{13A971D1-0142-455E-B50F-43A274094A3D}" presName="parentText4" presStyleLbl="node1" presStyleIdx="3" presStyleCnt="4">
        <dgm:presLayoutVars>
          <dgm:chMax/>
          <dgm:chPref val="3"/>
          <dgm:bulletEnabled val="1"/>
        </dgm:presLayoutVars>
      </dgm:prSet>
      <dgm:spPr/>
    </dgm:pt>
    <dgm:pt modelId="{304A7CB5-87EB-4D67-9445-ABB6FC6F9605}" type="pres">
      <dgm:prSet presAssocID="{13A971D1-0142-455E-B50F-43A274094A3D}" presName="childText4" presStyleLbl="solidAlignAcc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C66B70A-A565-47C6-B642-71784DF0A64D}" type="presOf" srcId="{8229865D-FB56-4C2D-8457-1542979C2CD6}" destId="{C7E59910-0896-4880-B52F-A923E8C1E614}" srcOrd="0" destOrd="0" presId="urn:microsoft.com/office/officeart/2009/3/layout/IncreasingArrowsProcess"/>
    <dgm:cxn modelId="{256A5D2F-DCFA-44DA-86FD-12D91FFEB5D4}" type="presOf" srcId="{D827FB97-C4F3-4429-B0F8-269030515CAD}" destId="{304A7CB5-87EB-4D67-9445-ABB6FC6F9605}" srcOrd="0" destOrd="0" presId="urn:microsoft.com/office/officeart/2009/3/layout/IncreasingArrowsProcess"/>
    <dgm:cxn modelId="{66CD1F38-718D-4877-B4CA-10F4B733C26C}" type="presOf" srcId="{306237D2-F6CC-4385-B9C6-D8579AEBB2B8}" destId="{42BD531A-BBB4-439C-B1D8-D1C01799AE00}" srcOrd="0" destOrd="0" presId="urn:microsoft.com/office/officeart/2009/3/layout/IncreasingArrowsProcess"/>
    <dgm:cxn modelId="{4C5D303E-E1F1-4DBA-BC7F-1C160FF38B2E}" srcId="{FC22EFC4-445D-4C4B-8260-48086317BE9E}" destId="{13A971D1-0142-455E-B50F-43A274094A3D}" srcOrd="3" destOrd="0" parTransId="{8557BF9C-C9D2-4BE0-9E2C-45164E3A962B}" sibTransId="{21FFC204-4A4F-4388-A2F4-7639EFADD247}"/>
    <dgm:cxn modelId="{789BB461-617D-4A2D-ADB5-4F1CEC1C4798}" srcId="{306237D2-F6CC-4385-B9C6-D8579AEBB2B8}" destId="{C5995FED-9ED4-4685-BD88-D297144C79DB}" srcOrd="0" destOrd="0" parTransId="{3EB3ABF1-7448-47D0-8FDC-A7091E24C6DA}" sibTransId="{BA0FEE01-A55E-44EE-8B62-53BB83FE77E6}"/>
    <dgm:cxn modelId="{01373178-21B1-477C-B245-4F9B47146061}" type="presOf" srcId="{2B4909A8-61CE-4059-BE40-AF5270934C0F}" destId="{2F9B4F15-C623-48F1-9E60-4EDFC7DA8A1B}" srcOrd="0" destOrd="0" presId="urn:microsoft.com/office/officeart/2009/3/layout/IncreasingArrowsProcess"/>
    <dgm:cxn modelId="{42869E7C-23DE-4157-9CB7-44FAF96636C9}" srcId="{FC22EFC4-445D-4C4B-8260-48086317BE9E}" destId="{306237D2-F6CC-4385-B9C6-D8579AEBB2B8}" srcOrd="1" destOrd="0" parTransId="{78C1104A-6898-40C7-92DD-607C28FAAD72}" sibTransId="{73096CBA-180B-4914-A597-E34FDEA08360}"/>
    <dgm:cxn modelId="{97712995-1D05-41AC-8C8E-732E644F2BF4}" srcId="{8229865D-FB56-4C2D-8457-1542979C2CD6}" destId="{44A3351D-7468-464A-956C-82998AD532BC}" srcOrd="0" destOrd="0" parTransId="{0C1FE535-9454-43AD-AD6B-947FA8EB0E6A}" sibTransId="{118EE493-0107-480D-85AA-03938A20618B}"/>
    <dgm:cxn modelId="{968C0E96-99F2-4F0B-9E8B-7523C8710A00}" srcId="{13A971D1-0142-455E-B50F-43A274094A3D}" destId="{D827FB97-C4F3-4429-B0F8-269030515CAD}" srcOrd="0" destOrd="0" parTransId="{BB89B838-4DC0-40D9-ADF1-A72420B4738C}" sibTransId="{F001BE7C-E9AB-4A60-B0F6-B9463CDF6A17}"/>
    <dgm:cxn modelId="{C59DD598-5FD4-4A22-A9BF-55994C8D3421}" type="presOf" srcId="{C5995FED-9ED4-4685-BD88-D297144C79DB}" destId="{85D35053-B847-4A1B-A07B-FA499B768E98}" srcOrd="0" destOrd="0" presId="urn:microsoft.com/office/officeart/2009/3/layout/IncreasingArrowsProcess"/>
    <dgm:cxn modelId="{BA4401B4-EC58-4065-9164-15E80ED24195}" type="presOf" srcId="{FC22EFC4-445D-4C4B-8260-48086317BE9E}" destId="{7CC4DD0D-2049-4E47-B421-D102B6F16D76}" srcOrd="0" destOrd="0" presId="urn:microsoft.com/office/officeart/2009/3/layout/IncreasingArrowsProcess"/>
    <dgm:cxn modelId="{92AA54BC-1B56-4345-8AB2-A0909F2E867B}" type="presOf" srcId="{5D473631-53CC-45B9-A89A-0301196DA399}" destId="{789ACE60-AEEE-4DFC-A2E4-488AA0362151}" srcOrd="0" destOrd="0" presId="urn:microsoft.com/office/officeart/2009/3/layout/IncreasingArrowsProcess"/>
    <dgm:cxn modelId="{93025DD7-932F-42FD-BCA3-B72D00552E6E}" srcId="{5D473631-53CC-45B9-A89A-0301196DA399}" destId="{2B4909A8-61CE-4059-BE40-AF5270934C0F}" srcOrd="0" destOrd="0" parTransId="{ED46277C-8721-4E4A-9CBD-6C679FCED3B1}" sibTransId="{53337CBA-0ABC-4DC9-AFE9-1E21A82A2AEB}"/>
    <dgm:cxn modelId="{C3C6B5E8-95A4-46E2-BFAF-6E6FF54F4E0E}" type="presOf" srcId="{44A3351D-7468-464A-956C-82998AD532BC}" destId="{CDDDDD5D-890D-4772-8B90-59FB25A0CC81}" srcOrd="0" destOrd="0" presId="urn:microsoft.com/office/officeart/2009/3/layout/IncreasingArrowsProcess"/>
    <dgm:cxn modelId="{59CA25EA-7712-4DB3-AA67-EDE451388EB7}" type="presOf" srcId="{13A971D1-0142-455E-B50F-43A274094A3D}" destId="{AF2B5D86-CDE6-4BC5-907F-F20463DE4AC8}" srcOrd="0" destOrd="0" presId="urn:microsoft.com/office/officeart/2009/3/layout/IncreasingArrowsProcess"/>
    <dgm:cxn modelId="{D26BC6EF-75CE-4D7C-AFA2-29FAFB5821AC}" srcId="{FC22EFC4-445D-4C4B-8260-48086317BE9E}" destId="{8229865D-FB56-4C2D-8457-1542979C2CD6}" srcOrd="0" destOrd="0" parTransId="{B6E41F3E-8A95-4AFA-B539-8C5B48E9903A}" sibTransId="{C8F9E6DA-2460-406D-B495-9F0DBCA5D7F5}"/>
    <dgm:cxn modelId="{835BE7FD-E56A-4FE4-BF9C-D4CE06DA4F2F}" srcId="{FC22EFC4-445D-4C4B-8260-48086317BE9E}" destId="{5D473631-53CC-45B9-A89A-0301196DA399}" srcOrd="2" destOrd="0" parTransId="{803B7A49-1C56-4A81-B1A6-E1AEF62167AF}" sibTransId="{DF9A8663-D11E-4D2D-B33D-00C4A877144C}"/>
    <dgm:cxn modelId="{A3F90CA7-B1CD-4F92-AB7C-B889309AE292}" type="presParOf" srcId="{7CC4DD0D-2049-4E47-B421-D102B6F16D76}" destId="{C7E59910-0896-4880-B52F-A923E8C1E614}" srcOrd="0" destOrd="0" presId="urn:microsoft.com/office/officeart/2009/3/layout/IncreasingArrowsProcess"/>
    <dgm:cxn modelId="{D4039A91-B2C6-40C0-8297-76A653D48A78}" type="presParOf" srcId="{7CC4DD0D-2049-4E47-B421-D102B6F16D76}" destId="{CDDDDD5D-890D-4772-8B90-59FB25A0CC81}" srcOrd="1" destOrd="0" presId="urn:microsoft.com/office/officeart/2009/3/layout/IncreasingArrowsProcess"/>
    <dgm:cxn modelId="{BE1F3071-F0D6-4D25-B509-C6EAB163A338}" type="presParOf" srcId="{7CC4DD0D-2049-4E47-B421-D102B6F16D76}" destId="{42BD531A-BBB4-439C-B1D8-D1C01799AE00}" srcOrd="2" destOrd="0" presId="urn:microsoft.com/office/officeart/2009/3/layout/IncreasingArrowsProcess"/>
    <dgm:cxn modelId="{6230A3AC-D85D-41BD-BCEF-C848A3C85F48}" type="presParOf" srcId="{7CC4DD0D-2049-4E47-B421-D102B6F16D76}" destId="{85D35053-B847-4A1B-A07B-FA499B768E98}" srcOrd="3" destOrd="0" presId="urn:microsoft.com/office/officeart/2009/3/layout/IncreasingArrowsProcess"/>
    <dgm:cxn modelId="{B110ECD4-76CB-4033-ABCD-1F728F79D48D}" type="presParOf" srcId="{7CC4DD0D-2049-4E47-B421-D102B6F16D76}" destId="{789ACE60-AEEE-4DFC-A2E4-488AA0362151}" srcOrd="4" destOrd="0" presId="urn:microsoft.com/office/officeart/2009/3/layout/IncreasingArrowsProcess"/>
    <dgm:cxn modelId="{EE0B530E-BAFB-416C-9B1F-D30251F5ED80}" type="presParOf" srcId="{7CC4DD0D-2049-4E47-B421-D102B6F16D76}" destId="{2F9B4F15-C623-48F1-9E60-4EDFC7DA8A1B}" srcOrd="5" destOrd="0" presId="urn:microsoft.com/office/officeart/2009/3/layout/IncreasingArrowsProcess"/>
    <dgm:cxn modelId="{BC5E57F8-4DD6-4AF6-851F-6499FD3C352F}" type="presParOf" srcId="{7CC4DD0D-2049-4E47-B421-D102B6F16D76}" destId="{AF2B5D86-CDE6-4BC5-907F-F20463DE4AC8}" srcOrd="6" destOrd="0" presId="urn:microsoft.com/office/officeart/2009/3/layout/IncreasingArrowsProcess"/>
    <dgm:cxn modelId="{23BBF1B4-605E-4E55-9901-99F8E3FBB865}" type="presParOf" srcId="{7CC4DD0D-2049-4E47-B421-D102B6F16D76}" destId="{304A7CB5-87EB-4D67-9445-ABB6FC6F9605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59910-0896-4880-B52F-A923E8C1E614}">
      <dsp:nvSpPr>
        <dsp:cNvPr id="0" name=""/>
        <dsp:cNvSpPr/>
      </dsp:nvSpPr>
      <dsp:spPr>
        <a:xfrm>
          <a:off x="1243353" y="39300"/>
          <a:ext cx="8430377" cy="122733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948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>
              <a:latin typeface="+mj-lt"/>
            </a:rPr>
            <a:t>📜 Instrumentos</a:t>
          </a:r>
        </a:p>
      </dsp:txBody>
      <dsp:txXfrm>
        <a:off x="1243353" y="346134"/>
        <a:ext cx="8123543" cy="613668"/>
      </dsp:txXfrm>
    </dsp:sp>
    <dsp:sp modelId="{CDDDDD5D-890D-4772-8B90-59FB25A0CC81}">
      <dsp:nvSpPr>
        <dsp:cNvPr id="0" name=""/>
        <dsp:cNvSpPr/>
      </dsp:nvSpPr>
      <dsp:spPr>
        <a:xfrm>
          <a:off x="1243353" y="987756"/>
          <a:ext cx="1943202" cy="22702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+mj-lt"/>
            </a:rPr>
            <a:t>✔️ Contrato de concessão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+mj-lt"/>
            </a:rPr>
            <a:t>✔️ Acordos de cooperação técnica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+mj-lt"/>
            </a:rPr>
            <a:t>✔️ Convênios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+mj-lt"/>
            </a:rPr>
            <a:t>✔️ Contratos internos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+mj-lt"/>
            </a:rPr>
            <a:t>(</a:t>
          </a:r>
          <a:r>
            <a:rPr lang="pt-BR" sz="1400" kern="1200" dirty="0" err="1">
              <a:latin typeface="+mj-lt"/>
            </a:rPr>
            <a:t>etc</a:t>
          </a:r>
          <a:r>
            <a:rPr lang="pt-BR" sz="1400" kern="1200" dirty="0">
              <a:latin typeface="+mj-lt"/>
            </a:rPr>
            <a:t>)</a:t>
          </a:r>
        </a:p>
      </dsp:txBody>
      <dsp:txXfrm>
        <a:off x="1243353" y="987756"/>
        <a:ext cx="1943202" cy="2270202"/>
      </dsp:txXfrm>
    </dsp:sp>
    <dsp:sp modelId="{42BD531A-BBB4-439C-B1D8-D1C01799AE00}">
      <dsp:nvSpPr>
        <dsp:cNvPr id="0" name=""/>
        <dsp:cNvSpPr/>
      </dsp:nvSpPr>
      <dsp:spPr>
        <a:xfrm>
          <a:off x="3186555" y="448267"/>
          <a:ext cx="6487175" cy="122733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948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>
              <a:latin typeface="+mj-lt"/>
            </a:rPr>
            <a:t>📇 Obrigações</a:t>
          </a:r>
        </a:p>
      </dsp:txBody>
      <dsp:txXfrm>
        <a:off x="3186555" y="755101"/>
        <a:ext cx="6180341" cy="613668"/>
      </dsp:txXfrm>
    </dsp:sp>
    <dsp:sp modelId="{85D35053-B847-4A1B-A07B-FA499B768E98}">
      <dsp:nvSpPr>
        <dsp:cNvPr id="0" name=""/>
        <dsp:cNvSpPr/>
      </dsp:nvSpPr>
      <dsp:spPr>
        <a:xfrm>
          <a:off x="3186555" y="1396723"/>
          <a:ext cx="1943202" cy="22123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400" kern="1200" dirty="0">
              <a:latin typeface="+mj-lt"/>
            </a:rPr>
            <a:t>✔️ Cláusulas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400" kern="1200" dirty="0">
              <a:latin typeface="+mj-lt"/>
            </a:rPr>
            <a:t>✔️ Artigos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400" kern="1200" dirty="0">
              <a:latin typeface="+mj-lt"/>
            </a:rPr>
            <a:t>✔️ Determinações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400" kern="1200" dirty="0">
              <a:latin typeface="+mj-lt"/>
            </a:rPr>
            <a:t>✔️ Quaisquer </a:t>
          </a:r>
          <a:r>
            <a:rPr lang="pt-BR" sz="1400" i="1" kern="1200" dirty="0">
              <a:latin typeface="+mj-lt"/>
            </a:rPr>
            <a:t>obrigações</a:t>
          </a:r>
          <a:r>
            <a:rPr lang="pt-BR" sz="1400" kern="1200" dirty="0">
              <a:latin typeface="+mj-lt"/>
            </a:rPr>
            <a:t> para a AGEMS dentro do Instrumento</a:t>
          </a:r>
        </a:p>
      </dsp:txBody>
      <dsp:txXfrm>
        <a:off x="3186555" y="1396723"/>
        <a:ext cx="1943202" cy="2212337"/>
      </dsp:txXfrm>
    </dsp:sp>
    <dsp:sp modelId="{789ACE60-AEEE-4DFC-A2E4-488AA0362151}">
      <dsp:nvSpPr>
        <dsp:cNvPr id="0" name=""/>
        <dsp:cNvSpPr/>
      </dsp:nvSpPr>
      <dsp:spPr>
        <a:xfrm>
          <a:off x="5129757" y="857235"/>
          <a:ext cx="4543973" cy="122733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948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>
              <a:latin typeface="+mj-lt"/>
            </a:rPr>
            <a:t>📋 Ações</a:t>
          </a:r>
        </a:p>
      </dsp:txBody>
      <dsp:txXfrm>
        <a:off x="5129757" y="1164069"/>
        <a:ext cx="4237139" cy="613668"/>
      </dsp:txXfrm>
    </dsp:sp>
    <dsp:sp modelId="{2F9B4F15-C623-48F1-9E60-4EDFC7DA8A1B}">
      <dsp:nvSpPr>
        <dsp:cNvPr id="0" name=""/>
        <dsp:cNvSpPr/>
      </dsp:nvSpPr>
      <dsp:spPr>
        <a:xfrm>
          <a:off x="5129757" y="1805690"/>
          <a:ext cx="1943202" cy="22271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+mj-lt"/>
            </a:rPr>
            <a:t>✔️Fiscalização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+mj-lt"/>
            </a:rPr>
            <a:t>✔️Projeto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+mj-lt"/>
            </a:rPr>
            <a:t>✔️Monitoramento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+mj-lt"/>
            </a:rPr>
            <a:t>✔️Elaboração normativa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+mj-lt"/>
            </a:rPr>
            <a:t>✔️ Aquisições</a:t>
          </a:r>
        </a:p>
      </dsp:txBody>
      <dsp:txXfrm>
        <a:off x="5129757" y="1805690"/>
        <a:ext cx="1943202" cy="2227130"/>
      </dsp:txXfrm>
    </dsp:sp>
    <dsp:sp modelId="{AF2B5D86-CDE6-4BC5-907F-F20463DE4AC8}">
      <dsp:nvSpPr>
        <dsp:cNvPr id="0" name=""/>
        <dsp:cNvSpPr/>
      </dsp:nvSpPr>
      <dsp:spPr>
        <a:xfrm>
          <a:off x="7072959" y="1266202"/>
          <a:ext cx="2600771" cy="122733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948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>
              <a:latin typeface="+mj-lt"/>
            </a:rPr>
            <a:t>📅 ☑️ Tarefas</a:t>
          </a:r>
        </a:p>
      </dsp:txBody>
      <dsp:txXfrm>
        <a:off x="7072959" y="1573036"/>
        <a:ext cx="2293937" cy="613668"/>
      </dsp:txXfrm>
    </dsp:sp>
    <dsp:sp modelId="{304A7CB5-87EB-4D67-9445-ABB6FC6F9605}">
      <dsp:nvSpPr>
        <dsp:cNvPr id="0" name=""/>
        <dsp:cNvSpPr/>
      </dsp:nvSpPr>
      <dsp:spPr>
        <a:xfrm>
          <a:off x="7072959" y="2214657"/>
          <a:ext cx="1960905" cy="22532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+mj-lt"/>
            </a:rPr>
            <a:t>✔️</a:t>
          </a:r>
          <a:r>
            <a:rPr lang="pt-BR" sz="1400" kern="1200" dirty="0">
              <a:latin typeface="+mj-lt"/>
            </a:rPr>
            <a:t>Atividades encadeadas, com começo-meio-fim e prazos, executadas dentro de uma “Ação”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+mj-lt"/>
            </a:rPr>
            <a:t>✔️ </a:t>
          </a:r>
          <a:r>
            <a:rPr lang="pt-BR" sz="1100" kern="1200" dirty="0">
              <a:latin typeface="+mj-lt"/>
            </a:rPr>
            <a:t>Ex.: Fiscalização (plano, reunião, visita técnica, parecer, relatório)</a:t>
          </a:r>
        </a:p>
      </dsp:txBody>
      <dsp:txXfrm>
        <a:off x="7072959" y="2214657"/>
        <a:ext cx="1960905" cy="2253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6470D-A05A-903F-5C5D-38F25AEE9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689CC-E7BB-3A8E-3687-CF21F1DB1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3E33F5-6C52-3943-9671-F8429C02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F430-EB34-4FAF-B8AB-8CF0D707BA32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EC8C82-EFAB-9BB1-D65F-9C02E1E6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FB5C0B-CFBF-9D90-C5FB-ADE66028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643D-02E2-44B5-998D-EB943E560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0487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2B94F-A8F5-8178-FB95-04605F46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364CC4-3AF9-C896-60E7-9A107B949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48C4E-8A21-A360-915C-C900D909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F430-EB34-4FAF-B8AB-8CF0D707BA32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5E4D0A-7633-66F0-749A-7400173C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0F2387-426A-577B-886B-D70D0F0D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643D-02E2-44B5-998D-EB943E560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179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55A5EA-37FD-07E0-9D2F-E54416AAF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0F6DB1-5FC5-092A-279C-447D1EA15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C91D5-2598-F6A0-C9CC-7D731C78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F430-EB34-4FAF-B8AB-8CF0D707BA32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EE0BCE-68EC-7DB6-299E-9C362B98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61A542-231D-2E18-46D9-EE54B94C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643D-02E2-44B5-998D-EB943E560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02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1A2A4-9E36-070B-38CD-591625EA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CAC1DE-A09C-3A10-7129-9EC7BEDB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287658-FEEE-4583-152C-DC0CE837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F430-EB34-4FAF-B8AB-8CF0D707BA32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6989A4-4FEB-1F8A-597B-DB26568E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CB2AAB-858C-7CF1-A18A-3C9C455A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643D-02E2-44B5-998D-EB943E560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691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14E63-F203-E93F-72AC-C56EE55E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DE886C-5D9F-CB20-0201-8B4D3E52E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2001E9-D09D-6AF5-75CC-0A6F64FA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F430-EB34-4FAF-B8AB-8CF0D707BA32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9127CD-EC91-2E9D-A1C8-CB5DCEF5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81A715-24E9-AA05-1DA5-C64E7D9E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643D-02E2-44B5-998D-EB943E560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255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FB62D-EE82-F27A-DB9E-72C98436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689A44-F742-4B55-D6E3-69D0086F7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73DF33-0803-4709-F60E-BC022ADA7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61D8E4-5CFF-8163-BA0C-8C10C67FA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F430-EB34-4FAF-B8AB-8CF0D707BA32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DD72BB-EA6C-17CC-9504-6B8E44CE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6DA447-2745-83DC-89BE-35358BFA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643D-02E2-44B5-998D-EB943E560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852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D32A9-BE7A-F2EC-3D7F-7D95BBAF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9E7D4B-9F10-566E-2798-4D4BD76AE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DBA1A9-B703-DFDB-5199-8AE977BAC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C59D23-958D-3DAA-4367-52395380D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37E2AA-FF09-AF76-1FC3-0D5D3699B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DFB980C-E7B6-7BB8-1D92-D0E67F2D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F430-EB34-4FAF-B8AB-8CF0D707BA32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2F83913-A796-EBAE-3963-07CA04D8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FD89641-602E-F9DA-3BDA-5CE07B0D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643D-02E2-44B5-998D-EB943E560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393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2B482-A875-70C4-FF76-99E9C451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F9E851-852B-550F-58AC-4B3727B8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F430-EB34-4FAF-B8AB-8CF0D707BA32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75A0CC-DCF3-7E1E-84AE-904904C0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97875B-6B3D-3610-E194-7AE0CF38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643D-02E2-44B5-998D-EB943E560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889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624AED-F5C6-77F4-E544-2FC44C9D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F430-EB34-4FAF-B8AB-8CF0D707BA32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B6C947-FA82-53EF-2A25-C74ACE2E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6EABD3-FFE2-4C28-AF62-99BE5A0F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643D-02E2-44B5-998D-EB943E560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968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3BBCA-F3E7-88F1-26E9-BF5C9C78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07F0F8-C30B-CDEC-52FE-10919FFFB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D49AB2-7D03-8582-8224-2DD6DD602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61B840-6F59-0631-2333-F170748D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F430-EB34-4FAF-B8AB-8CF0D707BA32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FC095A-4EEA-7957-48E5-6B038C59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E8AD9F-3966-4BBE-1E53-435690A7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643D-02E2-44B5-998D-EB943E560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231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5C282-E92C-AD6E-6687-E7E302C6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000BDB-37B0-A693-9F26-542ABAEBA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7CD5B2-C828-C153-7560-DF583B2D4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FB2E96-15C9-F099-C8C0-ADCAD009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F430-EB34-4FAF-B8AB-8CF0D707BA32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3C413B-3B69-D957-59F9-E93E160A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A58F64-993B-90BF-3294-FBF9148F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643D-02E2-44B5-998D-EB943E560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713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F85D0E-58BE-A765-6EE4-0F0530E5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E941FE-08C7-0421-6802-3073D6CEC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15F9EA-69AC-33AF-0968-F801DB82D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BFF430-EB34-4FAF-B8AB-8CF0D707BA32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F6778F-29C5-9417-5C96-CF6C757D1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3E4413-8707-2297-2FB3-DA08CC126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56643D-02E2-44B5-998D-EB943E560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47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B9A18-9DB2-CB98-1D13-4C55061F7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Sistema de</a:t>
            </a:r>
            <a:br>
              <a:rPr lang="pt-BR" dirty="0"/>
            </a:br>
            <a:r>
              <a:rPr lang="pt-BR" b="1" dirty="0"/>
              <a:t>Governança em Regulação e Fiscalização</a:t>
            </a:r>
          </a:p>
        </p:txBody>
      </p:sp>
    </p:spTree>
    <p:extLst>
      <p:ext uri="{BB962C8B-B14F-4D97-AF65-F5344CB8AC3E}">
        <p14:creationId xmlns:p14="http://schemas.microsoft.com/office/powerpoint/2010/main" val="2182206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A6522-7ECE-1002-17E8-904F3F2D9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8" y="778080"/>
            <a:ext cx="3999272" cy="1325563"/>
          </a:xfrm>
        </p:spPr>
        <p:txBody>
          <a:bodyPr>
            <a:normAutofit fontScale="90000"/>
          </a:bodyPr>
          <a:lstStyle/>
          <a:p>
            <a:pPr algn="r"/>
            <a:r>
              <a:rPr lang="pt-BR" b="1" dirty="0"/>
              <a:t>Governança da Regulação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3857196-7A6B-7FF1-B20E-80D924660203}"/>
              </a:ext>
            </a:extLst>
          </p:cNvPr>
          <p:cNvGrpSpPr/>
          <p:nvPr/>
        </p:nvGrpSpPr>
        <p:grpSpPr>
          <a:xfrm>
            <a:off x="4719645" y="448155"/>
            <a:ext cx="6909457" cy="5961689"/>
            <a:chOff x="4719645" y="448155"/>
            <a:chExt cx="6909457" cy="5961689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6BB7BC79-5C9A-8179-5255-14EA6CF8E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49" t="14551" r="6667" b="11346"/>
            <a:stretch>
              <a:fillRect/>
            </a:stretch>
          </p:blipFill>
          <p:spPr>
            <a:xfrm>
              <a:off x="4719645" y="448155"/>
              <a:ext cx="6909457" cy="5961689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72E0264-7696-B00A-27E3-C95FD427D3AA}"/>
                </a:ext>
              </a:extLst>
            </p:cNvPr>
            <p:cNvSpPr txBox="1"/>
            <p:nvPr/>
          </p:nvSpPr>
          <p:spPr>
            <a:xfrm>
              <a:off x="4813300" y="2273636"/>
              <a:ext cx="29844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Atividade delegada pelo Estado às Agências de Regulação e que envolve</a:t>
              </a:r>
            </a:p>
            <a:p>
              <a:pPr algn="just"/>
              <a:r>
                <a:rPr lang="pt-BR" sz="1600" dirty="0">
                  <a:solidFill>
                    <a:schemeClr val="bg1"/>
                  </a:solidFill>
                  <a:latin typeface="+mj-lt"/>
                </a:rPr>
                <a:t>Editar regras, assegura sua aplicação e reprimir infrações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30075F1-789F-DD32-F1DA-3B0B3783D1E7}"/>
                </a:ext>
              </a:extLst>
            </p:cNvPr>
            <p:cNvSpPr txBox="1"/>
            <p:nvPr/>
          </p:nvSpPr>
          <p:spPr>
            <a:xfrm>
              <a:off x="8521700" y="2273636"/>
              <a:ext cx="2984499" cy="2211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530" dirty="0">
                  <a:solidFill>
                    <a:schemeClr val="bg1"/>
                  </a:solidFill>
                  <a:latin typeface="+mj-lt"/>
                </a:rPr>
                <a:t>Regular e fiscalizar serviços de interesse público de natureza econômica prestados pelas concessionárias, permissionárias ou autorizadas, garantindo que atendam aos mercados com qualidade e tarifas justas.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5767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0B201-F28D-7AFD-EC6B-0C83096EE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0004A-F0B1-88F7-5CF3-09BA6228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Governança da Regulação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599D3F-14D6-1A39-9DCB-7D35BAA94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837903" cy="4351338"/>
          </a:xfrm>
        </p:spPr>
        <p:txBody>
          <a:bodyPr anchor="ctr">
            <a:normAutofit fontScale="85000" lnSpcReduction="20000"/>
          </a:bodyPr>
          <a:lstStyle/>
          <a:p>
            <a:pPr algn="just"/>
            <a:r>
              <a:rPr lang="pt-BR" b="1" dirty="0">
                <a:latin typeface="+mj-lt"/>
              </a:rPr>
              <a:t>Planejamento</a:t>
            </a:r>
            <a:r>
              <a:rPr lang="pt-BR" dirty="0">
                <a:latin typeface="+mj-lt"/>
              </a:rPr>
              <a:t> regulatório e Institucional</a:t>
            </a:r>
          </a:p>
          <a:p>
            <a:pPr algn="just"/>
            <a:r>
              <a:rPr lang="pt-BR" b="1" dirty="0">
                <a:latin typeface="+mj-lt"/>
              </a:rPr>
              <a:t>Execução</a:t>
            </a:r>
            <a:r>
              <a:rPr lang="pt-BR" dirty="0">
                <a:latin typeface="+mj-lt"/>
              </a:rPr>
              <a:t> do planejamento e </a:t>
            </a:r>
            <a:r>
              <a:rPr lang="pt-BR" b="1" dirty="0">
                <a:latin typeface="+mj-lt"/>
              </a:rPr>
              <a:t>gestão de riscos</a:t>
            </a:r>
            <a:r>
              <a:rPr lang="pt-BR" dirty="0">
                <a:latin typeface="+mj-lt"/>
              </a:rPr>
              <a:t> e controles</a:t>
            </a:r>
          </a:p>
          <a:p>
            <a:pPr algn="just"/>
            <a:r>
              <a:rPr lang="pt-BR" b="1" dirty="0">
                <a:latin typeface="+mj-lt"/>
              </a:rPr>
              <a:t>Governança normativa </a:t>
            </a:r>
            <a:r>
              <a:rPr lang="pt-BR" dirty="0">
                <a:latin typeface="+mj-lt"/>
              </a:rPr>
              <a:t>e gestão contratual</a:t>
            </a:r>
          </a:p>
          <a:p>
            <a:pPr algn="just"/>
            <a:r>
              <a:rPr lang="pt-BR" dirty="0">
                <a:latin typeface="+mj-lt"/>
              </a:rPr>
              <a:t>Gestão de </a:t>
            </a:r>
            <a:r>
              <a:rPr lang="pt-BR" b="1" dirty="0">
                <a:latin typeface="+mj-lt"/>
              </a:rPr>
              <a:t>dados</a:t>
            </a:r>
            <a:r>
              <a:rPr lang="pt-BR" dirty="0">
                <a:latin typeface="+mj-lt"/>
              </a:rPr>
              <a:t> e </a:t>
            </a:r>
            <a:r>
              <a:rPr lang="pt-BR" b="1" dirty="0">
                <a:latin typeface="+mj-lt"/>
              </a:rPr>
              <a:t>indicadores</a:t>
            </a:r>
          </a:p>
          <a:p>
            <a:pPr algn="just"/>
            <a:r>
              <a:rPr lang="pt-BR" b="1" dirty="0">
                <a:latin typeface="+mj-lt"/>
              </a:rPr>
              <a:t>Acompanhamento e monitoramento</a:t>
            </a:r>
            <a:r>
              <a:rPr lang="pt-BR" dirty="0">
                <a:latin typeface="+mj-lt"/>
              </a:rPr>
              <a:t> de resultados</a:t>
            </a:r>
          </a:p>
          <a:p>
            <a:pPr algn="just"/>
            <a:r>
              <a:rPr lang="pt-BR" b="1" dirty="0">
                <a:latin typeface="+mj-lt"/>
              </a:rPr>
              <a:t>Transparência</a:t>
            </a:r>
            <a:r>
              <a:rPr lang="pt-BR" dirty="0">
                <a:latin typeface="+mj-lt"/>
              </a:rPr>
              <a:t> e participação social</a:t>
            </a:r>
          </a:p>
          <a:p>
            <a:pPr algn="just"/>
            <a:r>
              <a:rPr lang="pt-BR" b="1" dirty="0">
                <a:latin typeface="+mj-lt"/>
              </a:rPr>
              <a:t>Comunicação</a:t>
            </a:r>
            <a:r>
              <a:rPr lang="pt-BR" dirty="0">
                <a:latin typeface="+mj-lt"/>
              </a:rPr>
              <a:t> de resultados</a:t>
            </a:r>
            <a:endParaRPr lang="pt-BR" sz="1600" dirty="0">
              <a:latin typeface="+mj-lt"/>
            </a:endParaRPr>
          </a:p>
          <a:p>
            <a:pPr algn="just"/>
            <a:r>
              <a:rPr lang="pt-BR" b="1" dirty="0">
                <a:latin typeface="+mj-lt"/>
              </a:rPr>
              <a:t>Ferramentas</a:t>
            </a:r>
            <a:r>
              <a:rPr lang="pt-BR" dirty="0">
                <a:latin typeface="+mj-lt"/>
              </a:rPr>
              <a:t> e tecnologia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A896AD5-F9FB-957F-D8FD-F68B6DEB2F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749" y="2059797"/>
            <a:ext cx="5415754" cy="3882994"/>
          </a:xfr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B275DC7D-83AA-9B97-0055-5C59C307CE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721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169AC-5DC5-2597-D329-A4CE5956D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4D830-CB7D-7704-F8D9-485D7A33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/>
              <a:t>Proposta de </a:t>
            </a:r>
            <a:r>
              <a:rPr lang="pt-BR" b="1" dirty="0"/>
              <a:t>Sistema para Governança da Regulação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2535183-A017-6A72-0FF2-20960F6D4488}"/>
              </a:ext>
            </a:extLst>
          </p:cNvPr>
          <p:cNvGrpSpPr/>
          <p:nvPr/>
        </p:nvGrpSpPr>
        <p:grpSpPr>
          <a:xfrm>
            <a:off x="1986116" y="1793927"/>
            <a:ext cx="8219768" cy="5064073"/>
            <a:chOff x="1160206" y="1455789"/>
            <a:chExt cx="7312589" cy="4431872"/>
          </a:xfrm>
        </p:grpSpPr>
        <p:pic>
          <p:nvPicPr>
            <p:cNvPr id="2054" name="Picture 6" descr="Free Vectors | Wide monitor (black)">
              <a:extLst>
                <a:ext uri="{FF2B5EF4-FFF2-40B4-BE49-F238E27FC236}">
                  <a16:creationId xmlns:a16="http://schemas.microsoft.com/office/drawing/2014/main" id="{325C1570-CD42-EFCD-DCD8-93335CAB49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206" y="1455789"/>
              <a:ext cx="7312589" cy="4431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6FFC4D5-AE29-6FB7-114B-A41B5F1F9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308"/>
            <a:stretch>
              <a:fillRect/>
            </a:stretch>
          </p:blipFill>
          <p:spPr>
            <a:xfrm>
              <a:off x="1356852" y="1690688"/>
              <a:ext cx="6878491" cy="33139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7900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26426-7CA4-3820-55E7-689136979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DC96F-1E12-FA4E-9872-97DBD636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/>
              <a:t>Proposta de </a:t>
            </a:r>
            <a:r>
              <a:rPr lang="pt-BR" b="1" dirty="0"/>
              <a:t>Sistema para Governança da Regulação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2643BB32-16CA-9F03-3542-132533F520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6840205"/>
              </p:ext>
            </p:extLst>
          </p:nvPr>
        </p:nvGraphicFramePr>
        <p:xfrm>
          <a:off x="724310" y="1848465"/>
          <a:ext cx="10917084" cy="4507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4DA4D38F-8D90-7620-A55A-DFAA151C631B}"/>
              </a:ext>
            </a:extLst>
          </p:cNvPr>
          <p:cNvGrpSpPr/>
          <p:nvPr/>
        </p:nvGrpSpPr>
        <p:grpSpPr>
          <a:xfrm>
            <a:off x="10343535" y="5673213"/>
            <a:ext cx="1632154" cy="946561"/>
            <a:chOff x="1160206" y="1455789"/>
            <a:chExt cx="7312589" cy="4431872"/>
          </a:xfrm>
        </p:grpSpPr>
        <p:pic>
          <p:nvPicPr>
            <p:cNvPr id="5" name="Picture 6" descr="Free Vectors | Wide monitor (black)">
              <a:extLst>
                <a:ext uri="{FF2B5EF4-FFF2-40B4-BE49-F238E27FC236}">
                  <a16:creationId xmlns:a16="http://schemas.microsoft.com/office/drawing/2014/main" id="{4C139707-505F-7ED3-86B9-704D445CC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206" y="1455789"/>
              <a:ext cx="7312589" cy="4431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E947820A-D19C-9BDD-3866-F64D10758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t="1308"/>
            <a:stretch>
              <a:fillRect/>
            </a:stretch>
          </p:blipFill>
          <p:spPr>
            <a:xfrm>
              <a:off x="1356852" y="1690688"/>
              <a:ext cx="6878491" cy="33139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9610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6EC87-89B3-ABF5-5A43-26025AC27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1C828-B785-6C2A-24C7-ED30112A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/>
              <a:t>Proposta de </a:t>
            </a:r>
            <a:r>
              <a:rPr lang="pt-BR" b="1" dirty="0"/>
              <a:t>Sistema para Governança da Regulação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3BA0A2E-31EB-4AC1-1681-EFF33AF7347D}"/>
              </a:ext>
            </a:extLst>
          </p:cNvPr>
          <p:cNvGrpSpPr/>
          <p:nvPr/>
        </p:nvGrpSpPr>
        <p:grpSpPr>
          <a:xfrm>
            <a:off x="10322553" y="5734048"/>
            <a:ext cx="1632154" cy="946561"/>
            <a:chOff x="1160206" y="1455789"/>
            <a:chExt cx="7312589" cy="4431872"/>
          </a:xfrm>
        </p:grpSpPr>
        <p:pic>
          <p:nvPicPr>
            <p:cNvPr id="5" name="Picture 6" descr="Free Vectors | Wide monitor (black)">
              <a:extLst>
                <a:ext uri="{FF2B5EF4-FFF2-40B4-BE49-F238E27FC236}">
                  <a16:creationId xmlns:a16="http://schemas.microsoft.com/office/drawing/2014/main" id="{00CC63F8-5853-CE2A-D50C-5E3BFE71A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206" y="1455789"/>
              <a:ext cx="7312589" cy="4431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1111EEE6-1930-BE13-08D2-ECA187814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308"/>
            <a:stretch>
              <a:fillRect/>
            </a:stretch>
          </p:blipFill>
          <p:spPr>
            <a:xfrm>
              <a:off x="1356852" y="1690688"/>
              <a:ext cx="6878491" cy="3313931"/>
            </a:xfrm>
            <a:prstGeom prst="rect">
              <a:avLst/>
            </a:prstGeom>
          </p:spPr>
        </p:pic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0F9AB152-19D6-734C-6EDE-2587E33917AD}"/>
              </a:ext>
            </a:extLst>
          </p:cNvPr>
          <p:cNvGrpSpPr/>
          <p:nvPr/>
        </p:nvGrpSpPr>
        <p:grpSpPr>
          <a:xfrm>
            <a:off x="590773" y="1288004"/>
            <a:ext cx="10763027" cy="5218238"/>
            <a:chOff x="559002" y="1119643"/>
            <a:chExt cx="10763027" cy="5218238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F268D68-FC46-949F-26B3-C324202291BF}"/>
                </a:ext>
              </a:extLst>
            </p:cNvPr>
            <p:cNvSpPr/>
            <p:nvPr/>
          </p:nvSpPr>
          <p:spPr>
            <a:xfrm>
              <a:off x="3463312" y="3480412"/>
              <a:ext cx="2150041" cy="9107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/>
                <a:t>📜</a:t>
              </a:r>
            </a:p>
            <a:p>
              <a:pPr algn="ctr"/>
              <a:r>
                <a:rPr lang="pt-BR" sz="2000" dirty="0">
                  <a:latin typeface="+mj-lt"/>
                </a:rPr>
                <a:t> Instrumento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0B08BCD9-662C-CD2D-07AF-00FF615C5E71}"/>
                </a:ext>
              </a:extLst>
            </p:cNvPr>
            <p:cNvSpPr/>
            <p:nvPr/>
          </p:nvSpPr>
          <p:spPr>
            <a:xfrm>
              <a:off x="936833" y="2591039"/>
              <a:ext cx="1617960" cy="65841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👥</a:t>
              </a:r>
            </a:p>
            <a:p>
              <a:pPr algn="ctr"/>
              <a:r>
                <a:rPr lang="pt-BR" sz="1400" dirty="0">
                  <a:latin typeface="+mj-lt"/>
                </a:rPr>
                <a:t>Diretoria/</a:t>
              </a:r>
            </a:p>
            <a:p>
              <a:pPr algn="ctr"/>
              <a:r>
                <a:rPr lang="pt-BR" sz="1400" dirty="0">
                  <a:latin typeface="+mj-lt"/>
                </a:rPr>
                <a:t>Subunidade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F47E978-2BC1-6B97-88E0-A49D4CD644ED}"/>
                </a:ext>
              </a:extLst>
            </p:cNvPr>
            <p:cNvSpPr/>
            <p:nvPr/>
          </p:nvSpPr>
          <p:spPr>
            <a:xfrm>
              <a:off x="936833" y="4433413"/>
              <a:ext cx="1617960" cy="65841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🏢</a:t>
              </a:r>
            </a:p>
            <a:p>
              <a:pPr algn="ctr"/>
              <a:r>
                <a:rPr lang="pt-BR" sz="1400" dirty="0">
                  <a:latin typeface="+mj-lt"/>
                </a:rPr>
                <a:t>Entidade Externa</a:t>
              </a:r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F3975A4D-583C-D9B7-85ED-44BABC11C557}"/>
                </a:ext>
              </a:extLst>
            </p:cNvPr>
            <p:cNvGrpSpPr/>
            <p:nvPr/>
          </p:nvGrpSpPr>
          <p:grpSpPr>
            <a:xfrm>
              <a:off x="559002" y="5673360"/>
              <a:ext cx="914925" cy="650288"/>
              <a:chOff x="1455741" y="4522839"/>
              <a:chExt cx="1242648" cy="772248"/>
            </a:xfrm>
          </p:grpSpPr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5889A35C-E948-4BC2-25C6-9D2FD6FC031F}"/>
                  </a:ext>
                </a:extLst>
              </p:cNvPr>
              <p:cNvSpPr/>
              <p:nvPr/>
            </p:nvSpPr>
            <p:spPr>
              <a:xfrm>
                <a:off x="1932039" y="4522839"/>
                <a:ext cx="349044" cy="35395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/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29C01CA-9A70-C8F0-AFA1-81569ACDF54B}"/>
                  </a:ext>
                </a:extLst>
              </p:cNvPr>
              <p:cNvSpPr txBox="1"/>
              <p:nvPr/>
            </p:nvSpPr>
            <p:spPr>
              <a:xfrm>
                <a:off x="1455741" y="5033477"/>
                <a:ext cx="124264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>
                    <a:latin typeface="+mj-lt"/>
                  </a:rPr>
                  <a:t>Concessionária</a:t>
                </a:r>
              </a:p>
            </p:txBody>
          </p:sp>
        </p:grp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D2D4169E-4D97-8818-E532-D234DDB3AE55}"/>
                </a:ext>
              </a:extLst>
            </p:cNvPr>
            <p:cNvGrpSpPr/>
            <p:nvPr/>
          </p:nvGrpSpPr>
          <p:grpSpPr>
            <a:xfrm>
              <a:off x="1986279" y="5646277"/>
              <a:ext cx="1338608" cy="691604"/>
              <a:chOff x="1455741" y="4522839"/>
              <a:chExt cx="1818093" cy="821312"/>
            </a:xfrm>
          </p:grpSpPr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E0A2ADEA-7DEA-E7A8-A42F-F65C6F704FCF}"/>
                  </a:ext>
                </a:extLst>
              </p:cNvPr>
              <p:cNvSpPr/>
              <p:nvPr/>
            </p:nvSpPr>
            <p:spPr>
              <a:xfrm>
                <a:off x="1932039" y="4522839"/>
                <a:ext cx="349044" cy="35395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/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0711F2D-ADA1-1456-BA40-EC272DE218E6}"/>
                  </a:ext>
                </a:extLst>
              </p:cNvPr>
              <p:cNvSpPr txBox="1"/>
              <p:nvPr/>
            </p:nvSpPr>
            <p:spPr>
              <a:xfrm>
                <a:off x="1455741" y="5033477"/>
                <a:ext cx="1818093" cy="310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latin typeface="+mj-lt"/>
                  </a:rPr>
                  <a:t>Órgão Público</a:t>
                </a:r>
              </a:p>
            </p:txBody>
          </p:sp>
        </p:grp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219825E3-3A9E-2637-6A7C-FF754D164084}"/>
                </a:ext>
              </a:extLst>
            </p:cNvPr>
            <p:cNvCxnSpPr>
              <a:stCxn id="11" idx="0"/>
              <a:endCxn id="10" idx="2"/>
            </p:cNvCxnSpPr>
            <p:nvPr/>
          </p:nvCxnSpPr>
          <p:spPr>
            <a:xfrm flipV="1">
              <a:off x="1038181" y="5091825"/>
              <a:ext cx="707632" cy="5815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6ACB3380-8B79-38EB-9846-C1FC2EEB434F}"/>
                </a:ext>
              </a:extLst>
            </p:cNvPr>
            <p:cNvCxnSpPr>
              <a:stCxn id="15" idx="0"/>
              <a:endCxn id="10" idx="2"/>
            </p:cNvCxnSpPr>
            <p:nvPr/>
          </p:nvCxnSpPr>
          <p:spPr>
            <a:xfrm flipH="1" flipV="1">
              <a:off x="1745814" y="5091825"/>
              <a:ext cx="719644" cy="5544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EF946030-BFE9-0E8B-9F26-5F3CA131119F}"/>
                </a:ext>
              </a:extLst>
            </p:cNvPr>
            <p:cNvGrpSpPr/>
            <p:nvPr/>
          </p:nvGrpSpPr>
          <p:grpSpPr>
            <a:xfrm>
              <a:off x="826648" y="3591103"/>
              <a:ext cx="680057" cy="551543"/>
              <a:chOff x="1207177" y="4570744"/>
              <a:chExt cx="1273488" cy="689534"/>
            </a:xfrm>
          </p:grpSpPr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8A8D6B14-8017-DBBF-9820-BAE69BCAC7AF}"/>
                  </a:ext>
                </a:extLst>
              </p:cNvPr>
              <p:cNvSpPr/>
              <p:nvPr/>
            </p:nvSpPr>
            <p:spPr>
              <a:xfrm>
                <a:off x="1569740" y="4570744"/>
                <a:ext cx="453799" cy="34731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/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8BDDCA36-182B-7597-33F4-97A1A11C1D4E}"/>
                  </a:ext>
                </a:extLst>
              </p:cNvPr>
              <p:cNvSpPr txBox="1"/>
              <p:nvPr/>
            </p:nvSpPr>
            <p:spPr>
              <a:xfrm>
                <a:off x="1207177" y="5033469"/>
                <a:ext cx="1273488" cy="226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800" dirty="0">
                    <a:latin typeface="+mj-lt"/>
                  </a:rPr>
                  <a:t>DGE/CATEGAS</a:t>
                </a:r>
              </a:p>
            </p:txBody>
          </p:sp>
        </p:grp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39C1BCAC-6366-74EC-88F9-B4F2BDAAEEC4}"/>
                </a:ext>
              </a:extLst>
            </p:cNvPr>
            <p:cNvCxnSpPr>
              <a:stCxn id="25" idx="0"/>
              <a:endCxn id="8" idx="2"/>
            </p:cNvCxnSpPr>
            <p:nvPr/>
          </p:nvCxnSpPr>
          <p:spPr>
            <a:xfrm flipV="1">
              <a:off x="1141428" y="3249451"/>
              <a:ext cx="604386" cy="341652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932C952E-61C3-2038-B83B-3C376EB8200E}"/>
                </a:ext>
              </a:extLst>
            </p:cNvPr>
            <p:cNvGrpSpPr/>
            <p:nvPr/>
          </p:nvGrpSpPr>
          <p:grpSpPr>
            <a:xfrm>
              <a:off x="1916425" y="3565660"/>
              <a:ext cx="616324" cy="551543"/>
              <a:chOff x="1266851" y="4570744"/>
              <a:chExt cx="1154141" cy="689534"/>
            </a:xfrm>
          </p:grpSpPr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55469903-FAC0-9DAA-36F5-0BDF1062FCE8}"/>
                  </a:ext>
                </a:extLst>
              </p:cNvPr>
              <p:cNvSpPr/>
              <p:nvPr/>
            </p:nvSpPr>
            <p:spPr>
              <a:xfrm>
                <a:off x="1569740" y="4570744"/>
                <a:ext cx="453799" cy="34731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/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0193201E-96BA-580C-DEAA-05676B64D3F9}"/>
                  </a:ext>
                </a:extLst>
              </p:cNvPr>
              <p:cNvSpPr txBox="1"/>
              <p:nvPr/>
            </p:nvSpPr>
            <p:spPr>
              <a:xfrm>
                <a:off x="1266851" y="5033469"/>
                <a:ext cx="1154141" cy="226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800" dirty="0">
                    <a:latin typeface="+mj-lt"/>
                  </a:rPr>
                  <a:t>DGE/CATENE</a:t>
                </a:r>
              </a:p>
            </p:txBody>
          </p:sp>
        </p:grp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413EB5A2-85CB-7CBD-A660-75FA3C2FD47F}"/>
                </a:ext>
              </a:extLst>
            </p:cNvPr>
            <p:cNvCxnSpPr>
              <a:stCxn id="8" idx="2"/>
              <a:endCxn id="30" idx="0"/>
            </p:cNvCxnSpPr>
            <p:nvPr/>
          </p:nvCxnSpPr>
          <p:spPr>
            <a:xfrm>
              <a:off x="1745814" y="3249451"/>
              <a:ext cx="453525" cy="31621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CE81B01B-0DDA-82DC-BC40-CBB8AE95555B}"/>
                </a:ext>
              </a:extLst>
            </p:cNvPr>
            <p:cNvCxnSpPr>
              <a:stCxn id="8" idx="3"/>
              <a:endCxn id="7" idx="1"/>
            </p:cNvCxnSpPr>
            <p:nvPr/>
          </p:nvCxnSpPr>
          <p:spPr>
            <a:xfrm>
              <a:off x="2554793" y="2920245"/>
              <a:ext cx="908519" cy="10155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030AF03E-462B-9912-EC3F-321A8634ED12}"/>
                </a:ext>
              </a:extLst>
            </p:cNvPr>
            <p:cNvCxnSpPr>
              <a:stCxn id="10" idx="3"/>
              <a:endCxn id="7" idx="1"/>
            </p:cNvCxnSpPr>
            <p:nvPr/>
          </p:nvCxnSpPr>
          <p:spPr>
            <a:xfrm flipV="1">
              <a:off x="2554793" y="3935784"/>
              <a:ext cx="908519" cy="8268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have Esquerda 41">
              <a:extLst>
                <a:ext uri="{FF2B5EF4-FFF2-40B4-BE49-F238E27FC236}">
                  <a16:creationId xmlns:a16="http://schemas.microsoft.com/office/drawing/2014/main" id="{CBFECAC4-4E2C-A7A4-899F-6B805342F20C}"/>
                </a:ext>
              </a:extLst>
            </p:cNvPr>
            <p:cNvSpPr/>
            <p:nvPr/>
          </p:nvSpPr>
          <p:spPr>
            <a:xfrm>
              <a:off x="5677432" y="2771017"/>
              <a:ext cx="453525" cy="2320807"/>
            </a:xfrm>
            <a:prstGeom prst="leftBrace">
              <a:avLst>
                <a:gd name="adj1" fmla="val 8333"/>
                <a:gd name="adj2" fmla="val 528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3EBF3535-A5B9-8E80-9877-57EAECF0130A}"/>
                </a:ext>
              </a:extLst>
            </p:cNvPr>
            <p:cNvSpPr/>
            <p:nvPr/>
          </p:nvSpPr>
          <p:spPr>
            <a:xfrm>
              <a:off x="6195035" y="2894113"/>
              <a:ext cx="1171348" cy="53390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📜</a:t>
              </a:r>
            </a:p>
            <a:p>
              <a:pPr algn="ctr"/>
              <a:r>
                <a:rPr lang="pt-BR" sz="1100" dirty="0">
                  <a:latin typeface="+mj-lt"/>
                </a:rPr>
                <a:t> Obrigação 1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7BC98A35-7DD8-A499-8B7C-178BCF9DFBA5}"/>
                </a:ext>
              </a:extLst>
            </p:cNvPr>
            <p:cNvSpPr/>
            <p:nvPr/>
          </p:nvSpPr>
          <p:spPr>
            <a:xfrm>
              <a:off x="6195035" y="3565660"/>
              <a:ext cx="1171348" cy="53390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📜</a:t>
              </a:r>
            </a:p>
            <a:p>
              <a:pPr algn="ctr"/>
              <a:r>
                <a:rPr lang="pt-BR" sz="1100" dirty="0">
                  <a:latin typeface="+mj-lt"/>
                </a:rPr>
                <a:t> Obrigação 2</a:t>
              </a: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13371C63-AD1D-3F4F-3505-AD7B697CD5FE}"/>
                </a:ext>
              </a:extLst>
            </p:cNvPr>
            <p:cNvSpPr/>
            <p:nvPr/>
          </p:nvSpPr>
          <p:spPr>
            <a:xfrm>
              <a:off x="6195035" y="4495667"/>
              <a:ext cx="1171348" cy="53390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📜</a:t>
              </a:r>
            </a:p>
            <a:p>
              <a:pPr algn="ctr"/>
              <a:r>
                <a:rPr lang="pt-BR" sz="1100" dirty="0">
                  <a:latin typeface="+mj-lt"/>
                </a:rPr>
                <a:t> Obrigação N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38E52CF9-3B3F-B14F-72E5-BB3FA6C932EC}"/>
                </a:ext>
              </a:extLst>
            </p:cNvPr>
            <p:cNvSpPr txBox="1"/>
            <p:nvPr/>
          </p:nvSpPr>
          <p:spPr>
            <a:xfrm>
              <a:off x="6524869" y="4106605"/>
              <a:ext cx="511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(...)</a:t>
              </a:r>
            </a:p>
          </p:txBody>
        </p:sp>
        <p:sp>
          <p:nvSpPr>
            <p:cNvPr id="47" name="Chave Esquerda 46">
              <a:extLst>
                <a:ext uri="{FF2B5EF4-FFF2-40B4-BE49-F238E27FC236}">
                  <a16:creationId xmlns:a16="http://schemas.microsoft.com/office/drawing/2014/main" id="{BF434FB9-ACEF-5822-694C-DD7979DA59A5}"/>
                </a:ext>
              </a:extLst>
            </p:cNvPr>
            <p:cNvSpPr/>
            <p:nvPr/>
          </p:nvSpPr>
          <p:spPr>
            <a:xfrm>
              <a:off x="7410144" y="2284536"/>
              <a:ext cx="453525" cy="1672970"/>
            </a:xfrm>
            <a:prstGeom prst="leftBrace">
              <a:avLst>
                <a:gd name="adj1" fmla="val 8333"/>
                <a:gd name="adj2" fmla="val 528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C0D62888-DCEB-3A18-5DB7-02D8A8A13B3C}"/>
                </a:ext>
              </a:extLst>
            </p:cNvPr>
            <p:cNvSpPr/>
            <p:nvPr/>
          </p:nvSpPr>
          <p:spPr>
            <a:xfrm>
              <a:off x="7833242" y="2369935"/>
              <a:ext cx="797862" cy="3819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</a:rPr>
                <a:t>📜</a:t>
              </a:r>
            </a:p>
            <a:p>
              <a:pPr algn="ctr"/>
              <a:r>
                <a:rPr lang="pt-BR" sz="1100" dirty="0">
                  <a:solidFill>
                    <a:schemeClr val="tx1"/>
                  </a:solidFill>
                  <a:latin typeface="+mj-lt"/>
                </a:rPr>
                <a:t>Ação 1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5657032F-4A5A-5F90-642F-CFD0706E7AAE}"/>
                </a:ext>
              </a:extLst>
            </p:cNvPr>
            <p:cNvSpPr/>
            <p:nvPr/>
          </p:nvSpPr>
          <p:spPr>
            <a:xfrm>
              <a:off x="7833242" y="2789995"/>
              <a:ext cx="797862" cy="3819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</a:rPr>
                <a:t>📜</a:t>
              </a:r>
            </a:p>
            <a:p>
              <a:pPr algn="ctr"/>
              <a:r>
                <a:rPr lang="pt-BR" sz="1100" dirty="0">
                  <a:solidFill>
                    <a:schemeClr val="tx1"/>
                  </a:solidFill>
                  <a:latin typeface="+mj-lt"/>
                </a:rPr>
                <a:t>Ação 2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5E816F8B-73D6-B1BC-5C1E-CB1CAA3A897E}"/>
                </a:ext>
              </a:extLst>
            </p:cNvPr>
            <p:cNvSpPr/>
            <p:nvPr/>
          </p:nvSpPr>
          <p:spPr>
            <a:xfrm>
              <a:off x="7848456" y="3497068"/>
              <a:ext cx="797862" cy="3819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</a:rPr>
                <a:t>📜</a:t>
              </a:r>
            </a:p>
            <a:p>
              <a:pPr algn="ctr"/>
              <a:r>
                <a:rPr lang="pt-BR" sz="1100" dirty="0">
                  <a:solidFill>
                    <a:schemeClr val="tx1"/>
                  </a:solidFill>
                  <a:latin typeface="+mj-lt"/>
                </a:rPr>
                <a:t>Ação N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EEBAA10D-DA4A-9EA3-3E5C-91ED4CB0C209}"/>
                </a:ext>
              </a:extLst>
            </p:cNvPr>
            <p:cNvSpPr txBox="1"/>
            <p:nvPr/>
          </p:nvSpPr>
          <p:spPr>
            <a:xfrm>
              <a:off x="7991546" y="3169408"/>
              <a:ext cx="511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(...)</a:t>
              </a:r>
            </a:p>
          </p:txBody>
        </p:sp>
        <p:sp>
          <p:nvSpPr>
            <p:cNvPr id="52" name="Chave Esquerda 51">
              <a:extLst>
                <a:ext uri="{FF2B5EF4-FFF2-40B4-BE49-F238E27FC236}">
                  <a16:creationId xmlns:a16="http://schemas.microsoft.com/office/drawing/2014/main" id="{184609EB-1A0D-F1ED-9099-8EAC1DE7462C}"/>
                </a:ext>
              </a:extLst>
            </p:cNvPr>
            <p:cNvSpPr/>
            <p:nvPr/>
          </p:nvSpPr>
          <p:spPr>
            <a:xfrm>
              <a:off x="8643783" y="1690688"/>
              <a:ext cx="453525" cy="1672970"/>
            </a:xfrm>
            <a:prstGeom prst="leftBrace">
              <a:avLst>
                <a:gd name="adj1" fmla="val 8333"/>
                <a:gd name="adj2" fmla="val 528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FCC96DA0-CAEB-060E-CC24-3E431A289FF3}"/>
                </a:ext>
              </a:extLst>
            </p:cNvPr>
            <p:cNvSpPr/>
            <p:nvPr/>
          </p:nvSpPr>
          <p:spPr>
            <a:xfrm>
              <a:off x="9026634" y="1814590"/>
              <a:ext cx="658767" cy="32307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7555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tx1"/>
                  </a:solidFill>
                </a:rPr>
                <a:t>📜</a:t>
              </a:r>
            </a:p>
            <a:p>
              <a:pPr algn="ctr"/>
              <a:r>
                <a:rPr lang="pt-BR" sz="900" dirty="0">
                  <a:solidFill>
                    <a:schemeClr val="tx1"/>
                  </a:solidFill>
                  <a:latin typeface="+mj-lt"/>
                </a:rPr>
                <a:t>Tarefa 1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664B10EB-27C7-8185-BAB5-EF99FA544437}"/>
                </a:ext>
              </a:extLst>
            </p:cNvPr>
            <p:cNvSpPr/>
            <p:nvPr/>
          </p:nvSpPr>
          <p:spPr>
            <a:xfrm>
              <a:off x="9033873" y="2237832"/>
              <a:ext cx="658767" cy="32307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7555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tx1"/>
                  </a:solidFill>
                </a:rPr>
                <a:t>📜</a:t>
              </a:r>
            </a:p>
            <a:p>
              <a:pPr algn="ctr"/>
              <a:r>
                <a:rPr lang="pt-BR" sz="900" dirty="0">
                  <a:solidFill>
                    <a:schemeClr val="tx1"/>
                  </a:solidFill>
                  <a:latin typeface="+mj-lt"/>
                </a:rPr>
                <a:t>Tarefa 2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5FB9AD0C-021C-90BB-05EB-D70CFCFD4CC2}"/>
                </a:ext>
              </a:extLst>
            </p:cNvPr>
            <p:cNvSpPr/>
            <p:nvPr/>
          </p:nvSpPr>
          <p:spPr>
            <a:xfrm>
              <a:off x="9033873" y="2939115"/>
              <a:ext cx="658767" cy="32307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7555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tx1"/>
                  </a:solidFill>
                </a:rPr>
                <a:t>📜</a:t>
              </a:r>
            </a:p>
            <a:p>
              <a:pPr algn="ctr"/>
              <a:r>
                <a:rPr lang="pt-BR" sz="900" dirty="0">
                  <a:solidFill>
                    <a:schemeClr val="tx1"/>
                  </a:solidFill>
                  <a:latin typeface="+mj-lt"/>
                </a:rPr>
                <a:t>Tarefa N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AB5BB9F5-77BC-758A-3744-A34D69A76C75}"/>
                </a:ext>
              </a:extLst>
            </p:cNvPr>
            <p:cNvSpPr txBox="1"/>
            <p:nvPr/>
          </p:nvSpPr>
          <p:spPr>
            <a:xfrm>
              <a:off x="9144285" y="2619280"/>
              <a:ext cx="4379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(...)</a:t>
              </a:r>
            </a:p>
          </p:txBody>
        </p:sp>
        <p:sp>
          <p:nvSpPr>
            <p:cNvPr id="58" name="Chave Esquerda 57">
              <a:extLst>
                <a:ext uri="{FF2B5EF4-FFF2-40B4-BE49-F238E27FC236}">
                  <a16:creationId xmlns:a16="http://schemas.microsoft.com/office/drawing/2014/main" id="{F6966DFC-F965-9B02-B8DC-6D2E1BD5F8DD}"/>
                </a:ext>
              </a:extLst>
            </p:cNvPr>
            <p:cNvSpPr/>
            <p:nvPr/>
          </p:nvSpPr>
          <p:spPr>
            <a:xfrm>
              <a:off x="9772028" y="1119643"/>
              <a:ext cx="453525" cy="1672970"/>
            </a:xfrm>
            <a:prstGeom prst="leftBrace">
              <a:avLst>
                <a:gd name="adj1" fmla="val 8333"/>
                <a:gd name="adj2" fmla="val 528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A519D816-DF25-9448-A348-290000575D83}"/>
                </a:ext>
              </a:extLst>
            </p:cNvPr>
            <p:cNvSpPr txBox="1"/>
            <p:nvPr/>
          </p:nvSpPr>
          <p:spPr>
            <a:xfrm>
              <a:off x="10115413" y="1198641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📅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783E33A3-323C-825C-BB72-E5ADC3A79BC2}"/>
                </a:ext>
              </a:extLst>
            </p:cNvPr>
            <p:cNvSpPr txBox="1"/>
            <p:nvPr/>
          </p:nvSpPr>
          <p:spPr>
            <a:xfrm>
              <a:off x="10170483" y="1723488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⚠️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3E3F3C84-011C-0817-BA02-6639415A5A4B}"/>
                </a:ext>
              </a:extLst>
            </p:cNvPr>
            <p:cNvSpPr txBox="1"/>
            <p:nvPr/>
          </p:nvSpPr>
          <p:spPr>
            <a:xfrm>
              <a:off x="10198018" y="2250640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🕵🏽‍♀️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FB3496FC-0535-F7E1-9FC0-C11054D4993D}"/>
                </a:ext>
              </a:extLst>
            </p:cNvPr>
            <p:cNvSpPr txBox="1"/>
            <p:nvPr/>
          </p:nvSpPr>
          <p:spPr>
            <a:xfrm>
              <a:off x="10785973" y="1198641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🔔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B88D1A99-170F-5E57-08A3-2C1C8BA9D6E5}"/>
                </a:ext>
              </a:extLst>
            </p:cNvPr>
            <p:cNvSpPr txBox="1"/>
            <p:nvPr/>
          </p:nvSpPr>
          <p:spPr>
            <a:xfrm>
              <a:off x="10819968" y="1713398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⌛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3E08F432-4889-2820-08CD-68A4D518B39B}"/>
                </a:ext>
              </a:extLst>
            </p:cNvPr>
            <p:cNvSpPr txBox="1"/>
            <p:nvPr/>
          </p:nvSpPr>
          <p:spPr>
            <a:xfrm>
              <a:off x="10819968" y="2277131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2649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BF81E-3CFE-BDA2-4192-9CC7403E5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5A3B8-6500-7EC1-EB7D-2C865742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Próximos Passos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7697CC-DF45-8BB0-409E-5E9FA8F31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842814" cy="4351338"/>
          </a:xfrm>
        </p:spPr>
        <p:txBody>
          <a:bodyPr anchor="ctr"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+mj-lt"/>
              </a:rPr>
              <a:t>Aprovação</a:t>
            </a:r>
            <a:r>
              <a:rPr lang="pt-BR" sz="2400" dirty="0">
                <a:latin typeface="+mj-lt"/>
              </a:rPr>
              <a:t> da Diretoria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+mj-lt"/>
              </a:rPr>
              <a:t>Apoio</a:t>
            </a:r>
            <a:r>
              <a:rPr lang="pt-BR" sz="2400" dirty="0">
                <a:latin typeface="+mj-lt"/>
              </a:rPr>
              <a:t> da Diretoria junto à TI e Presidência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latin typeface="+mj-lt"/>
              </a:rPr>
              <a:t>Obter espaço na </a:t>
            </a:r>
            <a:r>
              <a:rPr lang="pt-BR" sz="2400" b="1" dirty="0">
                <a:latin typeface="+mj-lt"/>
              </a:rPr>
              <a:t>nuvem</a:t>
            </a:r>
            <a:r>
              <a:rPr lang="pt-BR" sz="2400" dirty="0">
                <a:latin typeface="+mj-lt"/>
              </a:rPr>
              <a:t> </a:t>
            </a:r>
            <a:r>
              <a:rPr lang="pt-BR" sz="2400" b="1" dirty="0">
                <a:latin typeface="+mj-lt"/>
              </a:rPr>
              <a:t>da </a:t>
            </a:r>
            <a:r>
              <a:rPr lang="pt-BR" sz="2400" b="1" dirty="0" err="1">
                <a:latin typeface="+mj-lt"/>
              </a:rPr>
              <a:t>SetDIG</a:t>
            </a:r>
            <a:endParaRPr lang="pt-BR" sz="2400" b="1" dirty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+mj-lt"/>
              </a:rPr>
              <a:t>Ajustar erros </a:t>
            </a:r>
            <a:r>
              <a:rPr lang="pt-BR" sz="2400" dirty="0">
                <a:latin typeface="+mj-lt"/>
              </a:rPr>
              <a:t>e problemas para gerar versão 1.0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+mj-lt"/>
              </a:rPr>
              <a:t>Implementar</a:t>
            </a:r>
            <a:r>
              <a:rPr lang="pt-BR" sz="2400" dirty="0">
                <a:latin typeface="+mj-lt"/>
              </a:rPr>
              <a:t> em produção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+mj-lt"/>
              </a:rPr>
              <a:t>Apresentação</a:t>
            </a:r>
            <a:r>
              <a:rPr lang="pt-BR" sz="2400" dirty="0">
                <a:latin typeface="+mj-lt"/>
              </a:rPr>
              <a:t> à equipe DGE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+mj-lt"/>
              </a:rPr>
              <a:t>Treinamento</a:t>
            </a:r>
            <a:r>
              <a:rPr lang="pt-BR" sz="2400" dirty="0">
                <a:latin typeface="+mj-lt"/>
              </a:rPr>
              <a:t> da equipe DGE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+mj-lt"/>
              </a:rPr>
              <a:t>Usar</a:t>
            </a:r>
            <a:r>
              <a:rPr lang="pt-BR" sz="2400" dirty="0">
                <a:latin typeface="+mj-lt"/>
              </a:rPr>
              <a:t> o Sistema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+mj-lt"/>
              </a:rPr>
              <a:t>Melhoria</a:t>
            </a:r>
            <a:r>
              <a:rPr lang="pt-BR" sz="2400" dirty="0">
                <a:latin typeface="+mj-lt"/>
              </a:rPr>
              <a:t> contínua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7FE296D-557B-C819-5004-6009A9D1A52E}"/>
              </a:ext>
            </a:extLst>
          </p:cNvPr>
          <p:cNvGrpSpPr/>
          <p:nvPr/>
        </p:nvGrpSpPr>
        <p:grpSpPr>
          <a:xfrm>
            <a:off x="7257327" y="3854370"/>
            <a:ext cx="4626885" cy="2971800"/>
            <a:chOff x="1160206" y="1455789"/>
            <a:chExt cx="7312589" cy="4431872"/>
          </a:xfrm>
        </p:grpSpPr>
        <p:pic>
          <p:nvPicPr>
            <p:cNvPr id="6" name="Picture 6" descr="Free Vectors | Wide monitor (black)">
              <a:extLst>
                <a:ext uri="{FF2B5EF4-FFF2-40B4-BE49-F238E27FC236}">
                  <a16:creationId xmlns:a16="http://schemas.microsoft.com/office/drawing/2014/main" id="{AD2A4FA9-5944-F5FF-E906-D402D185D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206" y="1455789"/>
              <a:ext cx="7312589" cy="4431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4D6955C-30EA-5D88-FC7A-DFD79AB79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308"/>
            <a:stretch>
              <a:fillRect/>
            </a:stretch>
          </p:blipFill>
          <p:spPr>
            <a:xfrm>
              <a:off x="1356852" y="1690688"/>
              <a:ext cx="6878491" cy="33139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6610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Verde-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307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Palatino Linotype</vt:lpstr>
      <vt:lpstr>Tema do Office</vt:lpstr>
      <vt:lpstr>Sistema de Governança em Regulação e Fiscalização</vt:lpstr>
      <vt:lpstr>Governança da Regulação</vt:lpstr>
      <vt:lpstr>Governança da Regulação</vt:lpstr>
      <vt:lpstr>Proposta de Sistema para Governança da Regulação</vt:lpstr>
      <vt:lpstr>Proposta de Sistema para Governança da Regulação</vt:lpstr>
      <vt:lpstr>Proposta de Sistema para Governança da Regulação</vt:lpstr>
      <vt:lpstr>Próximos Passos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Edenilson Oliveira</dc:creator>
  <cp:lastModifiedBy>Edenilson Oliveira</cp:lastModifiedBy>
  <cp:revision>7</cp:revision>
  <dcterms:created xsi:type="dcterms:W3CDTF">2025-10-27T11:38:29Z</dcterms:created>
  <dcterms:modified xsi:type="dcterms:W3CDTF">2025-10-27T15:25:32Z</dcterms:modified>
</cp:coreProperties>
</file>