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Bodoni"/>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Bodoni-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Bodoni-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Bodoni-italic.fntdata"/><Relationship Id="rId6" Type="http://schemas.openxmlformats.org/officeDocument/2006/relationships/slide" Target="slides/slide1.xml"/><Relationship Id="rId18" Type="http://schemas.openxmlformats.org/officeDocument/2006/relationships/font" Target="fonts/Bodoni-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705a7170dd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705a7170dd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6433973d2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433973d2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705a7170d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705a7170d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a video to explain the show to the class?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656363173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656363173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 don’t know or want a refresher on n-grams, don’t worry, I’ll get to that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705a7170dd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05a7170dd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05a7170dd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05a7170dd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reasons for this proportional differences besides Carrie being the main character?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705a7170dd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705a7170d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 don’t know or want a refresher on n-grams, don’t worry, I’ll get to that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6433973d2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6433973d2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highlight>
                  <a:srgbClr val="FFFFFF"/>
                </a:highlight>
              </a:rPr>
              <a:t>N-grams are features which consist of N (a specific number of) consecutive words. This is useful because this allows us to treat </a:t>
            </a:r>
            <a:r>
              <a:rPr lang="en" sz="1050">
                <a:solidFill>
                  <a:schemeClr val="dk1"/>
                </a:solidFill>
                <a:highlight>
                  <a:srgbClr val="EFF0F1"/>
                </a:highlight>
              </a:rPr>
              <a:t>data scientist</a:t>
            </a:r>
            <a:r>
              <a:rPr lang="en" sz="1050">
                <a:solidFill>
                  <a:schemeClr val="dk1"/>
                </a:solidFill>
                <a:highlight>
                  <a:srgbClr val="FFFFFF"/>
                </a:highlight>
              </a:rPr>
              <a:t> as a single feature, which has more meaning than having two independent features </a:t>
            </a:r>
            <a:r>
              <a:rPr lang="en" sz="1050">
                <a:solidFill>
                  <a:schemeClr val="dk1"/>
                </a:solidFill>
                <a:highlight>
                  <a:srgbClr val="EFF0F1"/>
                </a:highlight>
              </a:rPr>
              <a:t>data</a:t>
            </a:r>
            <a:r>
              <a:rPr lang="en" sz="1050">
                <a:solidFill>
                  <a:schemeClr val="dk1"/>
                </a:solidFill>
                <a:highlight>
                  <a:srgbClr val="FFFFFF"/>
                </a:highlight>
              </a:rPr>
              <a:t> and </a:t>
            </a:r>
            <a:r>
              <a:rPr lang="en" sz="1050">
                <a:solidFill>
                  <a:schemeClr val="dk1"/>
                </a:solidFill>
                <a:highlight>
                  <a:srgbClr val="EFF0F1"/>
                </a:highlight>
              </a:rPr>
              <a:t>scientist</a:t>
            </a:r>
            <a:r>
              <a:rPr lang="en" sz="1050">
                <a:solidFill>
                  <a:schemeClr val="dk1"/>
                </a:solidFill>
                <a:highlight>
                  <a:srgbClr val="FFFFFF"/>
                </a:highlight>
              </a:rPr>
              <a: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05a7170dd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05a7170dd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705a7170dd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05a7170dd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LOL, Spencer, I tried, but my brain felt like it was going to melt trying to include it.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kaggle.com/snapcrack/every-sex-and-the-city-script" TargetMode="External"/><Relationship Id="rId4" Type="http://schemas.openxmlformats.org/officeDocument/2006/relationships/hyperlink" Target="https://www.ceros.com/originals/sex-and-the-city/" TargetMode="External"/><Relationship Id="rId5" Type="http://schemas.openxmlformats.org/officeDocument/2006/relationships/hyperlink" Target="http://datameetsmedia.com/jesse-or-celine-text-classification-on-before-sunrise-dialog-part-i/" TargetMode="External"/><Relationship Id="rId6"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1.png"/><Relationship Id="rId7"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390275" y="2373775"/>
            <a:ext cx="6441900" cy="15420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solidFill>
                  <a:srgbClr val="000000"/>
                </a:solidFill>
                <a:latin typeface="Bodoni"/>
                <a:ea typeface="Bodoni"/>
                <a:cs typeface="Bodoni"/>
                <a:sym typeface="Bodoni"/>
              </a:rPr>
              <a:t>I couldn’t help but wonder...who said it?</a:t>
            </a:r>
            <a:endParaRPr>
              <a:solidFill>
                <a:srgbClr val="000000"/>
              </a:solidFill>
              <a:latin typeface="Bodoni"/>
              <a:ea typeface="Bodoni"/>
              <a:cs typeface="Bodoni"/>
              <a:sym typeface="Bodoni"/>
            </a:endParaRPr>
          </a:p>
        </p:txBody>
      </p:sp>
      <p:sp>
        <p:nvSpPr>
          <p:cNvPr id="55" name="Google Shape;55;p13"/>
          <p:cNvSpPr txBox="1"/>
          <p:nvPr>
            <p:ph idx="1" type="subTitle"/>
          </p:nvPr>
        </p:nvSpPr>
        <p:spPr>
          <a:xfrm>
            <a:off x="311700" y="3915775"/>
            <a:ext cx="8520600" cy="792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2400">
                <a:latin typeface="Bodoni"/>
                <a:ea typeface="Bodoni"/>
                <a:cs typeface="Bodoni"/>
                <a:sym typeface="Bodoni"/>
              </a:rPr>
              <a:t>Text Classification for Sex &amp; The City Lines</a:t>
            </a:r>
            <a:endParaRPr b="1" sz="2400">
              <a:latin typeface="Bodoni"/>
              <a:ea typeface="Bodoni"/>
              <a:cs typeface="Bodoni"/>
              <a:sym typeface="Bodoni"/>
            </a:endParaRPr>
          </a:p>
        </p:txBody>
      </p:sp>
      <p:pic>
        <p:nvPicPr>
          <p:cNvPr id="56" name="Google Shape;56;p13"/>
          <p:cNvPicPr preferRelativeResize="0"/>
          <p:nvPr/>
        </p:nvPicPr>
        <p:blipFill>
          <a:blip r:embed="rId3">
            <a:alphaModFix/>
          </a:blip>
          <a:stretch>
            <a:fillRect/>
          </a:stretch>
        </p:blipFill>
        <p:spPr>
          <a:xfrm>
            <a:off x="152400" y="152400"/>
            <a:ext cx="2441476" cy="2939674"/>
          </a:xfrm>
          <a:prstGeom prst="rect">
            <a:avLst/>
          </a:prstGeom>
          <a:noFill/>
          <a:ln>
            <a:noFill/>
          </a:ln>
        </p:spPr>
      </p:pic>
      <p:pic>
        <p:nvPicPr>
          <p:cNvPr id="57" name="Google Shape;57;p13"/>
          <p:cNvPicPr preferRelativeResize="0"/>
          <p:nvPr/>
        </p:nvPicPr>
        <p:blipFill>
          <a:blip r:embed="rId4">
            <a:alphaModFix/>
          </a:blip>
          <a:stretch>
            <a:fillRect/>
          </a:stretch>
        </p:blipFill>
        <p:spPr>
          <a:xfrm>
            <a:off x="2903325" y="711600"/>
            <a:ext cx="5928976" cy="1111700"/>
          </a:xfrm>
          <a:prstGeom prst="rect">
            <a:avLst/>
          </a:prstGeom>
          <a:noFill/>
          <a:ln>
            <a:noFill/>
          </a:ln>
        </p:spPr>
      </p:pic>
      <p:sp>
        <p:nvSpPr>
          <p:cNvPr id="58" name="Google Shape;58;p13"/>
          <p:cNvSpPr txBox="1"/>
          <p:nvPr/>
        </p:nvSpPr>
        <p:spPr>
          <a:xfrm>
            <a:off x="4894950" y="4536325"/>
            <a:ext cx="3843900" cy="401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t>By Emily Anne De Padua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Bodoni"/>
                <a:ea typeface="Bodoni"/>
                <a:cs typeface="Bodoni"/>
                <a:sym typeface="Bodoni"/>
              </a:rPr>
              <a:t>I Love New York</a:t>
            </a:r>
            <a:endParaRPr>
              <a:latin typeface="Bodoni"/>
              <a:ea typeface="Bodoni"/>
              <a:cs typeface="Bodoni"/>
              <a:sym typeface="Bodoni"/>
            </a:endParaRPr>
          </a:p>
        </p:txBody>
      </p:sp>
      <p:sp>
        <p:nvSpPr>
          <p:cNvPr id="151" name="Google Shape;151;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Initial Dataset</a:t>
            </a:r>
            <a:endParaRPr b="1">
              <a:solidFill>
                <a:schemeClr val="dk1"/>
              </a:solidFill>
            </a:endParaRPr>
          </a:p>
          <a:p>
            <a:pPr indent="0" lvl="0" marL="0" rtl="0" algn="l">
              <a:spcBef>
                <a:spcPts val="1600"/>
              </a:spcBef>
              <a:spcAft>
                <a:spcPts val="0"/>
              </a:spcAft>
              <a:buNone/>
            </a:pPr>
            <a:r>
              <a:rPr lang="en" u="sng">
                <a:solidFill>
                  <a:schemeClr val="hlink"/>
                </a:solidFill>
                <a:hlinkClick r:id="rId3"/>
              </a:rPr>
              <a:t>Dataset</a:t>
            </a:r>
            <a:r>
              <a:rPr lang="en"/>
              <a:t> </a:t>
            </a:r>
            <a:endParaRPr/>
          </a:p>
          <a:p>
            <a:pPr indent="0" lvl="0" marL="0" rtl="0" algn="l">
              <a:spcBef>
                <a:spcPts val="1600"/>
              </a:spcBef>
              <a:spcAft>
                <a:spcPts val="0"/>
              </a:spcAft>
              <a:buNone/>
            </a:pPr>
            <a:r>
              <a:rPr b="1" lang="en">
                <a:solidFill>
                  <a:schemeClr val="dk1"/>
                </a:solidFill>
              </a:rPr>
              <a:t>Sex and the City Analysis</a:t>
            </a:r>
            <a:endParaRPr b="1">
              <a:solidFill>
                <a:schemeClr val="dk1"/>
              </a:solidFill>
            </a:endParaRPr>
          </a:p>
          <a:p>
            <a:pPr indent="0" lvl="0" marL="0" rtl="0" algn="l">
              <a:spcBef>
                <a:spcPts val="1600"/>
              </a:spcBef>
              <a:spcAft>
                <a:spcPts val="0"/>
              </a:spcAft>
              <a:buNone/>
            </a:pPr>
            <a:r>
              <a:rPr lang="en" u="sng">
                <a:solidFill>
                  <a:schemeClr val="hlink"/>
                </a:solidFill>
                <a:hlinkClick r:id="rId4"/>
              </a:rPr>
              <a:t>Published on Ceros</a:t>
            </a:r>
            <a:endParaRPr/>
          </a:p>
          <a:p>
            <a:pPr indent="0" lvl="0" marL="0" rtl="0" algn="l">
              <a:spcBef>
                <a:spcPts val="1600"/>
              </a:spcBef>
              <a:spcAft>
                <a:spcPts val="0"/>
              </a:spcAft>
              <a:buNone/>
            </a:pPr>
            <a:r>
              <a:rPr b="1" lang="en">
                <a:solidFill>
                  <a:schemeClr val="dk1"/>
                </a:solidFill>
              </a:rPr>
              <a:t>Project Inspiration: </a:t>
            </a:r>
            <a:endParaRPr b="1">
              <a:solidFill>
                <a:schemeClr val="dk1"/>
              </a:solidFill>
            </a:endParaRPr>
          </a:p>
          <a:p>
            <a:pPr indent="0" lvl="0" marL="0" rtl="0" algn="l">
              <a:spcBef>
                <a:spcPts val="1600"/>
              </a:spcBef>
              <a:spcAft>
                <a:spcPts val="1600"/>
              </a:spcAft>
              <a:buNone/>
            </a:pPr>
            <a:r>
              <a:rPr lang="en" u="sng">
                <a:solidFill>
                  <a:schemeClr val="hlink"/>
                </a:solidFill>
                <a:hlinkClick r:id="rId5"/>
              </a:rPr>
              <a:t>Celine or Jesse? Before Sunrise Text Classification</a:t>
            </a:r>
            <a:endParaRPr/>
          </a:p>
        </p:txBody>
      </p:sp>
      <p:pic>
        <p:nvPicPr>
          <p:cNvPr id="152" name="Google Shape;152;p22"/>
          <p:cNvPicPr preferRelativeResize="0"/>
          <p:nvPr/>
        </p:nvPicPr>
        <p:blipFill rotWithShape="1">
          <a:blip r:embed="rId6">
            <a:alphaModFix/>
          </a:blip>
          <a:srcRect b="60949" l="0" r="0" t="0"/>
          <a:stretch/>
        </p:blipFill>
        <p:spPr>
          <a:xfrm>
            <a:off x="7278350" y="140225"/>
            <a:ext cx="1553950" cy="730650"/>
          </a:xfrm>
          <a:prstGeom prst="rect">
            <a:avLst/>
          </a:prstGeom>
          <a:noFill/>
          <a:ln>
            <a:noFill/>
          </a:ln>
        </p:spPr>
      </p:pic>
      <p:sp>
        <p:nvSpPr>
          <p:cNvPr id="153" name="Google Shape;153;p22"/>
          <p:cNvSpPr txBox="1"/>
          <p:nvPr/>
        </p:nvSpPr>
        <p:spPr>
          <a:xfrm>
            <a:off x="311700" y="676575"/>
            <a:ext cx="37377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latin typeface="Bodoni"/>
                <a:ea typeface="Bodoni"/>
                <a:cs typeface="Bodoni"/>
                <a:sym typeface="Bodoni"/>
              </a:rPr>
              <a:t>Additional Resources</a:t>
            </a:r>
            <a:endParaRPr i="1" sz="1800">
              <a:latin typeface="Bodoni"/>
              <a:ea typeface="Bodoni"/>
              <a:cs typeface="Bodoni"/>
              <a:sym typeface="Bodon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3"/>
          <p:cNvSpPr txBox="1"/>
          <p:nvPr>
            <p:ph idx="1" type="body"/>
          </p:nvPr>
        </p:nvSpPr>
        <p:spPr>
          <a:xfrm>
            <a:off x="311700" y="2020500"/>
            <a:ext cx="8520600" cy="110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chemeClr val="dk1"/>
                </a:solidFill>
              </a:rPr>
              <a:t>Thank you!</a:t>
            </a:r>
            <a:endParaRPr b="1" sz="4800">
              <a:solidFill>
                <a:schemeClr val="dk1"/>
              </a:solidFill>
            </a:endParaRPr>
          </a:p>
          <a:p>
            <a:pPr indent="0" lvl="0" marL="0" rtl="0" algn="l">
              <a:spcBef>
                <a:spcPts val="1600"/>
              </a:spcBef>
              <a:spcAft>
                <a:spcPts val="1600"/>
              </a:spcAft>
              <a:buNone/>
            </a:pPr>
            <a:r>
              <a:rPr b="1" lang="en">
                <a:solidFill>
                  <a:schemeClr val="dk1"/>
                </a:solidFill>
              </a:rPr>
              <a:t>Questions? </a:t>
            </a:r>
            <a:endParaRPr b="1">
              <a:solidFill>
                <a:schemeClr val="dk1"/>
              </a:solidFill>
            </a:endParaRPr>
          </a:p>
        </p:txBody>
      </p:sp>
      <p:pic>
        <p:nvPicPr>
          <p:cNvPr id="159" name="Google Shape;159;p23"/>
          <p:cNvPicPr preferRelativeResize="0"/>
          <p:nvPr/>
        </p:nvPicPr>
        <p:blipFill rotWithShape="1">
          <a:blip r:embed="rId3">
            <a:alphaModFix/>
          </a:blip>
          <a:srcRect b="60949" l="0" r="0" t="0"/>
          <a:stretch/>
        </p:blipFill>
        <p:spPr>
          <a:xfrm>
            <a:off x="7278350" y="140225"/>
            <a:ext cx="1553950" cy="730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140225"/>
            <a:ext cx="4349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Bodoni"/>
                <a:ea typeface="Bodoni"/>
                <a:cs typeface="Bodoni"/>
                <a:sym typeface="Bodoni"/>
              </a:rPr>
              <a:t>Sex and the City</a:t>
            </a:r>
            <a:endParaRPr>
              <a:solidFill>
                <a:srgbClr val="000000"/>
              </a:solidFill>
              <a:latin typeface="Bodoni"/>
              <a:ea typeface="Bodoni"/>
              <a:cs typeface="Bodoni"/>
              <a:sym typeface="Bodoni"/>
            </a:endParaRPr>
          </a:p>
        </p:txBody>
      </p:sp>
      <p:sp>
        <p:nvSpPr>
          <p:cNvPr id="64" name="Google Shape;64;p14"/>
          <p:cNvSpPr txBox="1"/>
          <p:nvPr>
            <p:ph idx="1" type="body"/>
          </p:nvPr>
        </p:nvSpPr>
        <p:spPr>
          <a:xfrm>
            <a:off x="311700" y="1088175"/>
            <a:ext cx="5060700" cy="395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What is Sex and the City?</a:t>
            </a:r>
            <a:br>
              <a:rPr b="1" lang="en">
                <a:solidFill>
                  <a:srgbClr val="000000"/>
                </a:solidFill>
                <a:latin typeface="Bodoni"/>
                <a:ea typeface="Bodoni"/>
                <a:cs typeface="Bodoni"/>
                <a:sym typeface="Bodoni"/>
              </a:rPr>
            </a:br>
            <a:r>
              <a:rPr lang="en" sz="1400">
                <a:solidFill>
                  <a:srgbClr val="000000"/>
                </a:solidFill>
              </a:rPr>
              <a:t>Sex and the City is an American romantic comedy-drama television series by HBO starring Sarah Jessica Parker (Carrie), Cynthia Nixon (Miranda), Kim Cattrall (Samantha), and Kristen Davis (Charlotte). Broadcast from 1998 until 2004, the original run of the show had a total of 94 episodes. The show would eventually evolve into 2 feature film sequels released in 2008 and 2010.</a:t>
            </a:r>
            <a:endParaRPr sz="1400">
              <a:solidFill>
                <a:srgbClr val="000000"/>
              </a:solidFill>
            </a:endParaRPr>
          </a:p>
          <a:p>
            <a:pPr indent="0" lvl="0" marL="0" rtl="0" algn="l">
              <a:spcBef>
                <a:spcPts val="1600"/>
              </a:spcBef>
              <a:spcAft>
                <a:spcPts val="1600"/>
              </a:spcAft>
              <a:buNone/>
            </a:pPr>
            <a:r>
              <a:rPr b="1" lang="en">
                <a:solidFill>
                  <a:srgbClr val="000000"/>
                </a:solidFill>
              </a:rPr>
              <a:t>What’s the plot of Sex and the City?</a:t>
            </a:r>
            <a:br>
              <a:rPr b="1" lang="en">
                <a:solidFill>
                  <a:srgbClr val="000000"/>
                </a:solidFill>
                <a:latin typeface="Bodoni"/>
                <a:ea typeface="Bodoni"/>
                <a:cs typeface="Bodoni"/>
                <a:sym typeface="Bodoni"/>
              </a:rPr>
            </a:br>
            <a:r>
              <a:rPr lang="en" sz="1400">
                <a:solidFill>
                  <a:srgbClr val="000000"/>
                </a:solidFill>
              </a:rPr>
              <a:t>The show follows the lives of a group of four women--three in their mid-thirties, one in her forties--who, despite their different natures, remain inseparable and confide in each other while navigating relationship &amp; life in New York city. </a:t>
            </a:r>
            <a:endParaRPr sz="1400">
              <a:solidFill>
                <a:srgbClr val="000000"/>
              </a:solidFill>
            </a:endParaRPr>
          </a:p>
        </p:txBody>
      </p:sp>
      <p:pic>
        <p:nvPicPr>
          <p:cNvPr id="65" name="Google Shape;65;p14"/>
          <p:cNvPicPr preferRelativeResize="0"/>
          <p:nvPr/>
        </p:nvPicPr>
        <p:blipFill>
          <a:blip r:embed="rId3">
            <a:alphaModFix/>
          </a:blip>
          <a:stretch>
            <a:fillRect/>
          </a:stretch>
        </p:blipFill>
        <p:spPr>
          <a:xfrm>
            <a:off x="7336150" y="860950"/>
            <a:ext cx="1047750" cy="1047750"/>
          </a:xfrm>
          <a:prstGeom prst="rect">
            <a:avLst/>
          </a:prstGeom>
          <a:noFill/>
          <a:ln>
            <a:noFill/>
          </a:ln>
        </p:spPr>
      </p:pic>
      <p:pic>
        <p:nvPicPr>
          <p:cNvPr id="66" name="Google Shape;66;p14"/>
          <p:cNvPicPr preferRelativeResize="0"/>
          <p:nvPr/>
        </p:nvPicPr>
        <p:blipFill>
          <a:blip r:embed="rId4">
            <a:alphaModFix/>
          </a:blip>
          <a:stretch>
            <a:fillRect/>
          </a:stretch>
        </p:blipFill>
        <p:spPr>
          <a:xfrm>
            <a:off x="5758700" y="860950"/>
            <a:ext cx="1047750" cy="1047750"/>
          </a:xfrm>
          <a:prstGeom prst="rect">
            <a:avLst/>
          </a:prstGeom>
          <a:noFill/>
          <a:ln>
            <a:noFill/>
          </a:ln>
        </p:spPr>
      </p:pic>
      <p:pic>
        <p:nvPicPr>
          <p:cNvPr id="67" name="Google Shape;67;p14"/>
          <p:cNvPicPr preferRelativeResize="0"/>
          <p:nvPr/>
        </p:nvPicPr>
        <p:blipFill>
          <a:blip r:embed="rId5">
            <a:alphaModFix/>
          </a:blip>
          <a:stretch>
            <a:fillRect/>
          </a:stretch>
        </p:blipFill>
        <p:spPr>
          <a:xfrm>
            <a:off x="5758700" y="3107475"/>
            <a:ext cx="1047750" cy="1047750"/>
          </a:xfrm>
          <a:prstGeom prst="rect">
            <a:avLst/>
          </a:prstGeom>
          <a:noFill/>
          <a:ln>
            <a:noFill/>
          </a:ln>
        </p:spPr>
      </p:pic>
      <p:pic>
        <p:nvPicPr>
          <p:cNvPr id="68" name="Google Shape;68;p14"/>
          <p:cNvPicPr preferRelativeResize="0"/>
          <p:nvPr/>
        </p:nvPicPr>
        <p:blipFill>
          <a:blip r:embed="rId6">
            <a:alphaModFix/>
          </a:blip>
          <a:stretch>
            <a:fillRect/>
          </a:stretch>
        </p:blipFill>
        <p:spPr>
          <a:xfrm>
            <a:off x="7336150" y="3107475"/>
            <a:ext cx="1047750" cy="1047750"/>
          </a:xfrm>
          <a:prstGeom prst="rect">
            <a:avLst/>
          </a:prstGeom>
          <a:noFill/>
          <a:ln>
            <a:noFill/>
          </a:ln>
        </p:spPr>
      </p:pic>
      <p:sp>
        <p:nvSpPr>
          <p:cNvPr id="69" name="Google Shape;69;p14"/>
          <p:cNvSpPr txBox="1"/>
          <p:nvPr/>
        </p:nvSpPr>
        <p:spPr>
          <a:xfrm>
            <a:off x="5450825" y="2010650"/>
            <a:ext cx="1623600" cy="33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Carrie Bradshaw</a:t>
            </a:r>
            <a:endParaRPr b="1"/>
          </a:p>
        </p:txBody>
      </p:sp>
      <p:sp>
        <p:nvSpPr>
          <p:cNvPr id="70" name="Google Shape;70;p14"/>
          <p:cNvSpPr txBox="1"/>
          <p:nvPr/>
        </p:nvSpPr>
        <p:spPr>
          <a:xfrm>
            <a:off x="7105975" y="2010650"/>
            <a:ext cx="1683900" cy="33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Miranda Hobbes</a:t>
            </a:r>
            <a:endParaRPr b="1"/>
          </a:p>
        </p:txBody>
      </p:sp>
      <p:sp>
        <p:nvSpPr>
          <p:cNvPr id="71" name="Google Shape;71;p14"/>
          <p:cNvSpPr txBox="1"/>
          <p:nvPr/>
        </p:nvSpPr>
        <p:spPr>
          <a:xfrm>
            <a:off x="7144825" y="4232050"/>
            <a:ext cx="1464300" cy="33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Charlotte York</a:t>
            </a:r>
            <a:endParaRPr b="1"/>
          </a:p>
        </p:txBody>
      </p:sp>
      <p:sp>
        <p:nvSpPr>
          <p:cNvPr id="72" name="Google Shape;72;p14"/>
          <p:cNvSpPr txBox="1"/>
          <p:nvPr/>
        </p:nvSpPr>
        <p:spPr>
          <a:xfrm>
            <a:off x="5532507" y="4232050"/>
            <a:ext cx="1623600" cy="33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Samantha Jones</a:t>
            </a:r>
            <a:endParaRPr b="1"/>
          </a:p>
        </p:txBody>
      </p:sp>
      <p:sp>
        <p:nvSpPr>
          <p:cNvPr id="73" name="Google Shape;73;p14"/>
          <p:cNvSpPr txBox="1"/>
          <p:nvPr/>
        </p:nvSpPr>
        <p:spPr>
          <a:xfrm>
            <a:off x="5470775" y="2190175"/>
            <a:ext cx="1623600" cy="59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t>32, </a:t>
            </a:r>
            <a:r>
              <a:rPr lang="en" sz="1000"/>
              <a:t>Writer</a:t>
            </a:r>
            <a:endParaRPr sz="1000"/>
          </a:p>
          <a:p>
            <a:pPr indent="0" lvl="0" marL="0" rtl="0" algn="ctr">
              <a:spcBef>
                <a:spcPts val="0"/>
              </a:spcBef>
              <a:spcAft>
                <a:spcPts val="0"/>
              </a:spcAft>
              <a:buNone/>
            </a:pPr>
            <a:r>
              <a:rPr lang="en" sz="1000"/>
              <a:t>*Each episode is based on her Weekly Column</a:t>
            </a:r>
            <a:endParaRPr sz="1000"/>
          </a:p>
        </p:txBody>
      </p:sp>
      <p:sp>
        <p:nvSpPr>
          <p:cNvPr id="74" name="Google Shape;74;p14"/>
          <p:cNvSpPr txBox="1"/>
          <p:nvPr/>
        </p:nvSpPr>
        <p:spPr>
          <a:xfrm>
            <a:off x="7062825" y="2190175"/>
            <a:ext cx="1623600" cy="59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t>32, Lawyer</a:t>
            </a:r>
            <a:endParaRPr sz="1000"/>
          </a:p>
        </p:txBody>
      </p:sp>
      <p:sp>
        <p:nvSpPr>
          <p:cNvPr id="75" name="Google Shape;75;p14"/>
          <p:cNvSpPr txBox="1"/>
          <p:nvPr/>
        </p:nvSpPr>
        <p:spPr>
          <a:xfrm>
            <a:off x="7062825" y="4399925"/>
            <a:ext cx="1623600" cy="59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t>31, Art Dealer</a:t>
            </a:r>
            <a:endParaRPr sz="1000"/>
          </a:p>
        </p:txBody>
      </p:sp>
      <p:sp>
        <p:nvSpPr>
          <p:cNvPr id="76" name="Google Shape;76;p14"/>
          <p:cNvSpPr txBox="1"/>
          <p:nvPr/>
        </p:nvSpPr>
        <p:spPr>
          <a:xfrm>
            <a:off x="5470775" y="4399925"/>
            <a:ext cx="1623600" cy="33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t>40</a:t>
            </a:r>
            <a:r>
              <a:rPr lang="en" sz="1000"/>
              <a:t>, Publicist</a:t>
            </a:r>
            <a:endParaRPr sz="1000"/>
          </a:p>
        </p:txBody>
      </p:sp>
      <p:sp>
        <p:nvSpPr>
          <p:cNvPr id="77" name="Google Shape;77;p14"/>
          <p:cNvSpPr txBox="1"/>
          <p:nvPr/>
        </p:nvSpPr>
        <p:spPr>
          <a:xfrm>
            <a:off x="311700" y="676575"/>
            <a:ext cx="37377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latin typeface="Bodoni"/>
                <a:ea typeface="Bodoni"/>
                <a:cs typeface="Bodoni"/>
                <a:sym typeface="Bodoni"/>
              </a:rPr>
              <a:t>The Show</a:t>
            </a:r>
            <a:endParaRPr i="1" sz="1800">
              <a:latin typeface="Bodoni"/>
              <a:ea typeface="Bodoni"/>
              <a:cs typeface="Bodoni"/>
              <a:sym typeface="Bodon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5"/>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Bodoni"/>
                <a:ea typeface="Bodoni"/>
                <a:cs typeface="Bodoni"/>
                <a:sym typeface="Bodoni"/>
              </a:rPr>
              <a:t>Defining Moments</a:t>
            </a:r>
            <a:endParaRPr>
              <a:latin typeface="Bodoni"/>
              <a:ea typeface="Bodoni"/>
              <a:cs typeface="Bodoni"/>
              <a:sym typeface="Bodoni"/>
            </a:endParaRPr>
          </a:p>
        </p:txBody>
      </p:sp>
      <p:pic>
        <p:nvPicPr>
          <p:cNvPr id="83" name="Google Shape;83;p15"/>
          <p:cNvPicPr preferRelativeResize="0"/>
          <p:nvPr/>
        </p:nvPicPr>
        <p:blipFill rotWithShape="1">
          <a:blip r:embed="rId3">
            <a:alphaModFix/>
          </a:blip>
          <a:srcRect b="60949" l="0" r="0" t="0"/>
          <a:stretch/>
        </p:blipFill>
        <p:spPr>
          <a:xfrm>
            <a:off x="7278350" y="140225"/>
            <a:ext cx="1553950" cy="730650"/>
          </a:xfrm>
          <a:prstGeom prst="rect">
            <a:avLst/>
          </a:prstGeom>
          <a:noFill/>
          <a:ln>
            <a:noFill/>
          </a:ln>
        </p:spPr>
      </p:pic>
      <p:sp>
        <p:nvSpPr>
          <p:cNvPr id="84" name="Google Shape;84;p15"/>
          <p:cNvSpPr txBox="1"/>
          <p:nvPr/>
        </p:nvSpPr>
        <p:spPr>
          <a:xfrm>
            <a:off x="311700" y="676575"/>
            <a:ext cx="54897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dk1"/>
                </a:solidFill>
                <a:latin typeface="Bodoni"/>
                <a:ea typeface="Bodoni"/>
                <a:cs typeface="Bodoni"/>
                <a:sym typeface="Bodoni"/>
              </a:rPr>
              <a:t>Examples of each characters’ distinct dialogue</a:t>
            </a:r>
            <a:endParaRPr i="1" sz="1800">
              <a:solidFill>
                <a:schemeClr val="dk1"/>
              </a:solidFill>
              <a:latin typeface="Bodoni"/>
              <a:ea typeface="Bodoni"/>
              <a:cs typeface="Bodoni"/>
              <a:sym typeface="Bodoni"/>
            </a:endParaRPr>
          </a:p>
        </p:txBody>
      </p:sp>
      <p:pic>
        <p:nvPicPr>
          <p:cNvPr id="85" name="Google Shape;85;p15"/>
          <p:cNvPicPr preferRelativeResize="0"/>
          <p:nvPr/>
        </p:nvPicPr>
        <p:blipFill>
          <a:blip r:embed="rId4">
            <a:alphaModFix/>
          </a:blip>
          <a:stretch>
            <a:fillRect/>
          </a:stretch>
        </p:blipFill>
        <p:spPr>
          <a:xfrm>
            <a:off x="5025600" y="1144688"/>
            <a:ext cx="1047750" cy="1047750"/>
          </a:xfrm>
          <a:prstGeom prst="rect">
            <a:avLst/>
          </a:prstGeom>
          <a:noFill/>
          <a:ln>
            <a:noFill/>
          </a:ln>
        </p:spPr>
      </p:pic>
      <p:pic>
        <p:nvPicPr>
          <p:cNvPr id="86" name="Google Shape;86;p15"/>
          <p:cNvPicPr preferRelativeResize="0"/>
          <p:nvPr/>
        </p:nvPicPr>
        <p:blipFill>
          <a:blip r:embed="rId5">
            <a:alphaModFix/>
          </a:blip>
          <a:stretch>
            <a:fillRect/>
          </a:stretch>
        </p:blipFill>
        <p:spPr>
          <a:xfrm>
            <a:off x="599625" y="1144688"/>
            <a:ext cx="1047750" cy="1047750"/>
          </a:xfrm>
          <a:prstGeom prst="rect">
            <a:avLst/>
          </a:prstGeom>
          <a:noFill/>
          <a:ln>
            <a:noFill/>
          </a:ln>
        </p:spPr>
      </p:pic>
      <p:pic>
        <p:nvPicPr>
          <p:cNvPr id="87" name="Google Shape;87;p15"/>
          <p:cNvPicPr preferRelativeResize="0"/>
          <p:nvPr/>
        </p:nvPicPr>
        <p:blipFill>
          <a:blip r:embed="rId6">
            <a:alphaModFix/>
          </a:blip>
          <a:stretch>
            <a:fillRect/>
          </a:stretch>
        </p:blipFill>
        <p:spPr>
          <a:xfrm>
            <a:off x="599625" y="3151963"/>
            <a:ext cx="1047750" cy="1047750"/>
          </a:xfrm>
          <a:prstGeom prst="rect">
            <a:avLst/>
          </a:prstGeom>
          <a:noFill/>
          <a:ln>
            <a:noFill/>
          </a:ln>
        </p:spPr>
      </p:pic>
      <p:pic>
        <p:nvPicPr>
          <p:cNvPr id="88" name="Google Shape;88;p15"/>
          <p:cNvPicPr preferRelativeResize="0"/>
          <p:nvPr/>
        </p:nvPicPr>
        <p:blipFill>
          <a:blip r:embed="rId7">
            <a:alphaModFix/>
          </a:blip>
          <a:stretch>
            <a:fillRect/>
          </a:stretch>
        </p:blipFill>
        <p:spPr>
          <a:xfrm>
            <a:off x="5025600" y="3151963"/>
            <a:ext cx="1047750" cy="1047750"/>
          </a:xfrm>
          <a:prstGeom prst="rect">
            <a:avLst/>
          </a:prstGeom>
          <a:noFill/>
          <a:ln>
            <a:noFill/>
          </a:ln>
        </p:spPr>
      </p:pic>
      <p:sp>
        <p:nvSpPr>
          <p:cNvPr id="89" name="Google Shape;89;p15"/>
          <p:cNvSpPr txBox="1"/>
          <p:nvPr/>
        </p:nvSpPr>
        <p:spPr>
          <a:xfrm>
            <a:off x="311700" y="2252850"/>
            <a:ext cx="1623600" cy="33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Carrie Bradshaw</a:t>
            </a:r>
            <a:endParaRPr b="1"/>
          </a:p>
        </p:txBody>
      </p:sp>
      <p:sp>
        <p:nvSpPr>
          <p:cNvPr id="90" name="Google Shape;90;p15"/>
          <p:cNvSpPr txBox="1"/>
          <p:nvPr/>
        </p:nvSpPr>
        <p:spPr>
          <a:xfrm>
            <a:off x="4707525" y="2252850"/>
            <a:ext cx="1701600" cy="33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Miranda Hobbes</a:t>
            </a:r>
            <a:endParaRPr b="1"/>
          </a:p>
        </p:txBody>
      </p:sp>
      <p:sp>
        <p:nvSpPr>
          <p:cNvPr id="91" name="Google Shape;91;p15"/>
          <p:cNvSpPr txBox="1"/>
          <p:nvPr/>
        </p:nvSpPr>
        <p:spPr>
          <a:xfrm>
            <a:off x="4817325" y="4240325"/>
            <a:ext cx="1464300" cy="33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Charlotte York</a:t>
            </a:r>
            <a:endParaRPr b="1"/>
          </a:p>
        </p:txBody>
      </p:sp>
      <p:sp>
        <p:nvSpPr>
          <p:cNvPr id="92" name="Google Shape;92;p15"/>
          <p:cNvSpPr txBox="1"/>
          <p:nvPr/>
        </p:nvSpPr>
        <p:spPr>
          <a:xfrm>
            <a:off x="311707" y="4240325"/>
            <a:ext cx="1623600" cy="33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Samantha Jones</a:t>
            </a:r>
            <a:endParaRPr b="1"/>
          </a:p>
        </p:txBody>
      </p:sp>
      <p:sp>
        <p:nvSpPr>
          <p:cNvPr id="93" name="Google Shape;93;p15"/>
          <p:cNvSpPr txBox="1"/>
          <p:nvPr/>
        </p:nvSpPr>
        <p:spPr>
          <a:xfrm>
            <a:off x="1732918" y="1047925"/>
            <a:ext cx="2839200" cy="13854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“Sometimes, it’s hard to walk in a single women’s shoes.”</a:t>
            </a:r>
            <a:endParaRPr sz="1200"/>
          </a:p>
          <a:p>
            <a:pPr indent="-304800" lvl="0" marL="457200" rtl="0" algn="l">
              <a:spcBef>
                <a:spcPts val="0"/>
              </a:spcBef>
              <a:spcAft>
                <a:spcPts val="0"/>
              </a:spcAft>
              <a:buSzPts val="1200"/>
              <a:buChar char="-"/>
            </a:pPr>
            <a:r>
              <a:rPr lang="en" sz="1200"/>
              <a:t>“I’m looking for real love.”</a:t>
            </a:r>
            <a:endParaRPr sz="1200"/>
          </a:p>
          <a:p>
            <a:pPr indent="-304800" lvl="0" marL="457200" rtl="0" algn="l">
              <a:spcBef>
                <a:spcPts val="0"/>
              </a:spcBef>
              <a:spcAft>
                <a:spcPts val="0"/>
              </a:spcAft>
              <a:buSzPts val="1200"/>
              <a:buChar char="-"/>
            </a:pPr>
            <a:r>
              <a:rPr lang="en" sz="1200"/>
              <a:t>“I’d like a cheeseburger, large fries, and a Cosmopolitan.” </a:t>
            </a:r>
            <a:endParaRPr sz="1200"/>
          </a:p>
          <a:p>
            <a:pPr indent="-304800" lvl="0" marL="457200" rtl="0" algn="l">
              <a:spcBef>
                <a:spcPts val="0"/>
              </a:spcBef>
              <a:spcAft>
                <a:spcPts val="0"/>
              </a:spcAft>
              <a:buSzPts val="1200"/>
              <a:buChar char="-"/>
            </a:pPr>
            <a:r>
              <a:rPr lang="en" sz="1200"/>
              <a:t>“</a:t>
            </a:r>
            <a:r>
              <a:rPr lang="en" sz="1200"/>
              <a:t>I started to wonder, in a city as cynical as New York, is it still possible to believe in love at first sight?”</a:t>
            </a:r>
            <a:endParaRPr sz="1200"/>
          </a:p>
        </p:txBody>
      </p:sp>
      <p:sp>
        <p:nvSpPr>
          <p:cNvPr id="94" name="Google Shape;94;p15"/>
          <p:cNvSpPr txBox="1"/>
          <p:nvPr/>
        </p:nvSpPr>
        <p:spPr>
          <a:xfrm>
            <a:off x="6053025" y="992300"/>
            <a:ext cx="2893500" cy="18612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"I want to enjoy my success, not apologize for it."</a:t>
            </a:r>
            <a:endParaRPr sz="1200"/>
          </a:p>
          <a:p>
            <a:pPr indent="-304800" lvl="0" marL="457200" rtl="0" algn="l">
              <a:spcBef>
                <a:spcPts val="0"/>
              </a:spcBef>
              <a:spcAft>
                <a:spcPts val="0"/>
              </a:spcAft>
              <a:buSzPts val="1200"/>
              <a:buChar char="-"/>
            </a:pPr>
            <a:r>
              <a:rPr lang="en" sz="1200"/>
              <a:t>“How did it happen that four such smart women have nothing to talk about but boyfriends?” </a:t>
            </a:r>
            <a:endParaRPr sz="1200"/>
          </a:p>
          <a:p>
            <a:pPr indent="-304800" lvl="0" marL="457200" rtl="0" algn="l">
              <a:spcBef>
                <a:spcPts val="0"/>
              </a:spcBef>
              <a:spcAft>
                <a:spcPts val="0"/>
              </a:spcAft>
              <a:buSzPts val="1200"/>
              <a:buChar char="-"/>
            </a:pPr>
            <a:r>
              <a:rPr lang="en" sz="1200"/>
              <a:t>“Why do we get stuck with old maid and spinster and men get to be bachelors and playboys?</a:t>
            </a:r>
            <a:endParaRPr sz="1200"/>
          </a:p>
          <a:p>
            <a:pPr indent="0" lvl="0" marL="0" rtl="0" algn="l">
              <a:spcBef>
                <a:spcPts val="0"/>
              </a:spcBef>
              <a:spcAft>
                <a:spcPts val="0"/>
              </a:spcAft>
              <a:buNone/>
            </a:pPr>
            <a:r>
              <a:t/>
            </a:r>
            <a:endParaRPr sz="1200"/>
          </a:p>
        </p:txBody>
      </p:sp>
      <p:sp>
        <p:nvSpPr>
          <p:cNvPr id="95" name="Google Shape;95;p15"/>
          <p:cNvSpPr txBox="1"/>
          <p:nvPr/>
        </p:nvSpPr>
        <p:spPr>
          <a:xfrm>
            <a:off x="6053025" y="3020875"/>
            <a:ext cx="2893500" cy="20022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“I’m from Connecticut!”</a:t>
            </a:r>
            <a:endParaRPr sz="1200"/>
          </a:p>
          <a:p>
            <a:pPr indent="-304800" lvl="0" marL="457200" rtl="0" algn="l">
              <a:spcBef>
                <a:spcPts val="0"/>
              </a:spcBef>
              <a:spcAft>
                <a:spcPts val="0"/>
              </a:spcAft>
              <a:buSzPts val="1200"/>
              <a:buChar char="-"/>
            </a:pPr>
            <a:r>
              <a:rPr lang="en" sz="1200"/>
              <a:t>“I’ve been dating since I was 15, I’m exhausted, where is he?”</a:t>
            </a:r>
            <a:endParaRPr sz="1200"/>
          </a:p>
          <a:p>
            <a:pPr indent="-304800" lvl="0" marL="457200" rtl="0" algn="l">
              <a:spcBef>
                <a:spcPts val="0"/>
              </a:spcBef>
              <a:spcAft>
                <a:spcPts val="0"/>
              </a:spcAft>
              <a:buSzPts val="1200"/>
              <a:buChar char="-"/>
            </a:pPr>
            <a:r>
              <a:rPr lang="en" sz="1200"/>
              <a:t>“I can’t believe you took Ecstasy from a stranger!” </a:t>
            </a:r>
            <a:endParaRPr sz="1200"/>
          </a:p>
          <a:p>
            <a:pPr indent="-304800" lvl="0" marL="457200" rtl="0" algn="l">
              <a:spcBef>
                <a:spcPts val="0"/>
              </a:spcBef>
              <a:spcAft>
                <a:spcPts val="0"/>
              </a:spcAft>
              <a:buSzPts val="1200"/>
              <a:buChar char="-"/>
            </a:pPr>
            <a:r>
              <a:rPr lang="en" sz="1200"/>
              <a:t>“Don't laugh at me, but maybe we could be each </a:t>
            </a:r>
            <a:r>
              <a:rPr lang="en" sz="1200"/>
              <a:t>other's</a:t>
            </a:r>
            <a:r>
              <a:rPr lang="en" sz="1200"/>
              <a:t> soulmates?”</a:t>
            </a:r>
            <a:endParaRPr sz="1200"/>
          </a:p>
          <a:p>
            <a:pPr indent="0" lvl="0" marL="0" rtl="0" algn="l">
              <a:spcBef>
                <a:spcPts val="0"/>
              </a:spcBef>
              <a:spcAft>
                <a:spcPts val="0"/>
              </a:spcAft>
              <a:buNone/>
            </a:pPr>
            <a:r>
              <a:t/>
            </a:r>
            <a:endParaRPr sz="1200"/>
          </a:p>
        </p:txBody>
      </p:sp>
      <p:sp>
        <p:nvSpPr>
          <p:cNvPr id="96" name="Google Shape;96;p15"/>
          <p:cNvSpPr txBox="1"/>
          <p:nvPr/>
        </p:nvSpPr>
        <p:spPr>
          <a:xfrm>
            <a:off x="1718850" y="3020875"/>
            <a:ext cx="2839200" cy="21333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“If I worried what every b**** in New York was saying about me, I’d never leave the house.”</a:t>
            </a:r>
            <a:endParaRPr sz="1200"/>
          </a:p>
          <a:p>
            <a:pPr indent="-304800" lvl="0" marL="457200" rtl="0" algn="l">
              <a:spcBef>
                <a:spcPts val="0"/>
              </a:spcBef>
              <a:spcAft>
                <a:spcPts val="0"/>
              </a:spcAft>
              <a:buSzPts val="1200"/>
              <a:buChar char="-"/>
            </a:pPr>
            <a:r>
              <a:rPr lang="en" sz="1200"/>
              <a:t>“Honey, before you buy the car, you take it for a test drive!”</a:t>
            </a:r>
            <a:endParaRPr sz="1200"/>
          </a:p>
          <a:p>
            <a:pPr indent="-304800" lvl="0" marL="457200" rtl="0" algn="l">
              <a:spcBef>
                <a:spcPts val="0"/>
              </a:spcBef>
              <a:spcAft>
                <a:spcPts val="0"/>
              </a:spcAft>
              <a:buSzPts val="1200"/>
              <a:buChar char="-"/>
            </a:pPr>
            <a:r>
              <a:rPr lang="en" sz="1200"/>
              <a:t>“Nobody told me it was BYO man!”</a:t>
            </a:r>
            <a:endParaRPr sz="1200"/>
          </a:p>
          <a:p>
            <a:pPr indent="-304800" lvl="0" marL="457200" rtl="0" algn="l">
              <a:spcBef>
                <a:spcPts val="0"/>
              </a:spcBef>
              <a:spcAft>
                <a:spcPts val="0"/>
              </a:spcAft>
              <a:buSzPts val="1200"/>
              <a:buChar char="-"/>
            </a:pPr>
            <a:r>
              <a:rPr lang="en" sz="1200"/>
              <a:t>“If you turn into one of those married a**holes, I’ll kill you.” </a:t>
            </a:r>
            <a:endParaRPr sz="1200"/>
          </a:p>
          <a:p>
            <a:pPr indent="0" lvl="0" marL="0" rtl="0" algn="l">
              <a:spcBef>
                <a:spcPts val="0"/>
              </a:spcBef>
              <a:spcAft>
                <a:spcPts val="0"/>
              </a:spcAft>
              <a:buNone/>
            </a:pPr>
            <a:r>
              <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6"/>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Bodoni"/>
                <a:ea typeface="Bodoni"/>
                <a:cs typeface="Bodoni"/>
                <a:sym typeface="Bodoni"/>
              </a:rPr>
              <a:t>A ‘Vogue’ Idea</a:t>
            </a:r>
            <a:endParaRPr>
              <a:latin typeface="Bodoni"/>
              <a:ea typeface="Bodoni"/>
              <a:cs typeface="Bodoni"/>
              <a:sym typeface="Bodoni"/>
            </a:endParaRPr>
          </a:p>
        </p:txBody>
      </p:sp>
      <p:sp>
        <p:nvSpPr>
          <p:cNvPr id="102" name="Google Shape;102;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The Question</a:t>
            </a:r>
            <a:br>
              <a:rPr lang="en">
                <a:solidFill>
                  <a:srgbClr val="000000"/>
                </a:solidFill>
              </a:rPr>
            </a:br>
            <a:r>
              <a:rPr lang="en">
                <a:solidFill>
                  <a:srgbClr val="000000"/>
                </a:solidFill>
              </a:rPr>
              <a:t>Can we predict if a line from Sex and the City was said by either Carrie, Miranda, Charlotte, or Samantha? </a:t>
            </a:r>
            <a:endParaRPr>
              <a:solidFill>
                <a:srgbClr val="000000"/>
              </a:solidFill>
            </a:endParaRPr>
          </a:p>
          <a:p>
            <a:pPr indent="0" lvl="0" marL="0" rtl="0" algn="l">
              <a:spcBef>
                <a:spcPts val="1600"/>
              </a:spcBef>
              <a:spcAft>
                <a:spcPts val="1600"/>
              </a:spcAft>
              <a:buNone/>
            </a:pPr>
            <a:r>
              <a:rPr b="1" lang="en">
                <a:solidFill>
                  <a:srgbClr val="000000"/>
                </a:solidFill>
              </a:rPr>
              <a:t>The Dataset</a:t>
            </a:r>
            <a:br>
              <a:rPr lang="en">
                <a:solidFill>
                  <a:srgbClr val="000000"/>
                </a:solidFill>
              </a:rPr>
            </a:br>
            <a:r>
              <a:rPr lang="en">
                <a:solidFill>
                  <a:srgbClr val="000000"/>
                </a:solidFill>
              </a:rPr>
              <a:t>Sourced from a Kaggle dataset that gives line by line every piece of dialogue spoken by every character on the show, there are 39K observations total. When broken to the core 4 (Carrie, Charlotte, Samantha, Miranda), observations move to 26.5K rows. </a:t>
            </a:r>
            <a:endParaRPr>
              <a:solidFill>
                <a:srgbClr val="000000"/>
              </a:solidFill>
            </a:endParaRPr>
          </a:p>
        </p:txBody>
      </p:sp>
      <p:pic>
        <p:nvPicPr>
          <p:cNvPr id="103" name="Google Shape;103;p16"/>
          <p:cNvPicPr preferRelativeResize="0"/>
          <p:nvPr/>
        </p:nvPicPr>
        <p:blipFill rotWithShape="1">
          <a:blip r:embed="rId3">
            <a:alphaModFix/>
          </a:blip>
          <a:srcRect b="60949" l="0" r="0" t="0"/>
          <a:stretch/>
        </p:blipFill>
        <p:spPr>
          <a:xfrm>
            <a:off x="7278350" y="140225"/>
            <a:ext cx="1553950" cy="730650"/>
          </a:xfrm>
          <a:prstGeom prst="rect">
            <a:avLst/>
          </a:prstGeom>
          <a:noFill/>
          <a:ln>
            <a:noFill/>
          </a:ln>
        </p:spPr>
      </p:pic>
      <p:sp>
        <p:nvSpPr>
          <p:cNvPr id="104" name="Google Shape;104;p16"/>
          <p:cNvSpPr txBox="1"/>
          <p:nvPr/>
        </p:nvSpPr>
        <p:spPr>
          <a:xfrm>
            <a:off x="311700" y="676575"/>
            <a:ext cx="37377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latin typeface="Bodoni"/>
                <a:ea typeface="Bodoni"/>
                <a:cs typeface="Bodoni"/>
                <a:sym typeface="Bodoni"/>
              </a:rPr>
              <a:t>Project Idea</a:t>
            </a:r>
            <a:endParaRPr i="1" sz="1800">
              <a:latin typeface="Bodoni"/>
              <a:ea typeface="Bodoni"/>
              <a:cs typeface="Bodoni"/>
              <a:sym typeface="Bodon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Bodoni"/>
                <a:ea typeface="Bodoni"/>
                <a:cs typeface="Bodoni"/>
                <a:sym typeface="Bodoni"/>
              </a:rPr>
              <a:t>The Catch</a:t>
            </a:r>
            <a:endParaRPr>
              <a:latin typeface="Bodoni"/>
              <a:ea typeface="Bodoni"/>
              <a:cs typeface="Bodoni"/>
              <a:sym typeface="Bodoni"/>
            </a:endParaRPr>
          </a:p>
        </p:txBody>
      </p:sp>
      <p:sp>
        <p:nvSpPr>
          <p:cNvPr id="110" name="Google Shape;110;p17"/>
          <p:cNvSpPr txBox="1"/>
          <p:nvPr>
            <p:ph idx="1" type="body"/>
          </p:nvPr>
        </p:nvSpPr>
        <p:spPr>
          <a:xfrm>
            <a:off x="5804400" y="1354500"/>
            <a:ext cx="2934600" cy="276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A case of Imbalanced Classes…</a:t>
            </a:r>
            <a:endParaRPr b="1">
              <a:solidFill>
                <a:srgbClr val="000000"/>
              </a:solidFill>
            </a:endParaRPr>
          </a:p>
          <a:p>
            <a:pPr indent="0" lvl="0" marL="0" rtl="0" algn="l">
              <a:spcBef>
                <a:spcPts val="1600"/>
              </a:spcBef>
              <a:spcAft>
                <a:spcPts val="1600"/>
              </a:spcAft>
              <a:buNone/>
            </a:pPr>
            <a:r>
              <a:rPr lang="en">
                <a:solidFill>
                  <a:srgbClr val="000000"/>
                </a:solidFill>
              </a:rPr>
              <a:t>Carrie’s observations (~14K) is more than 2x Miranda, Samantha, or Charlotte</a:t>
            </a:r>
            <a:endParaRPr>
              <a:solidFill>
                <a:srgbClr val="000000"/>
              </a:solidFill>
            </a:endParaRPr>
          </a:p>
        </p:txBody>
      </p:sp>
      <p:pic>
        <p:nvPicPr>
          <p:cNvPr id="111" name="Google Shape;111;p17"/>
          <p:cNvPicPr preferRelativeResize="0"/>
          <p:nvPr/>
        </p:nvPicPr>
        <p:blipFill rotWithShape="1">
          <a:blip r:embed="rId3">
            <a:alphaModFix/>
          </a:blip>
          <a:srcRect b="60949" l="0" r="0" t="0"/>
          <a:stretch/>
        </p:blipFill>
        <p:spPr>
          <a:xfrm>
            <a:off x="7278350" y="140225"/>
            <a:ext cx="1553950" cy="730650"/>
          </a:xfrm>
          <a:prstGeom prst="rect">
            <a:avLst/>
          </a:prstGeom>
          <a:noFill/>
          <a:ln>
            <a:noFill/>
          </a:ln>
        </p:spPr>
      </p:pic>
      <p:pic>
        <p:nvPicPr>
          <p:cNvPr id="112" name="Google Shape;112;p17"/>
          <p:cNvPicPr preferRelativeResize="0"/>
          <p:nvPr/>
        </p:nvPicPr>
        <p:blipFill>
          <a:blip r:embed="rId4">
            <a:alphaModFix/>
          </a:blip>
          <a:stretch>
            <a:fillRect/>
          </a:stretch>
        </p:blipFill>
        <p:spPr>
          <a:xfrm>
            <a:off x="433925" y="1155038"/>
            <a:ext cx="5228029" cy="3904125"/>
          </a:xfrm>
          <a:prstGeom prst="rect">
            <a:avLst/>
          </a:prstGeom>
          <a:noFill/>
          <a:ln>
            <a:noFill/>
          </a:ln>
        </p:spPr>
      </p:pic>
      <p:sp>
        <p:nvSpPr>
          <p:cNvPr id="113" name="Google Shape;113;p17"/>
          <p:cNvSpPr txBox="1"/>
          <p:nvPr/>
        </p:nvSpPr>
        <p:spPr>
          <a:xfrm>
            <a:off x="311700" y="676575"/>
            <a:ext cx="37377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latin typeface="Bodoni"/>
                <a:ea typeface="Bodoni"/>
                <a:cs typeface="Bodoni"/>
                <a:sym typeface="Bodoni"/>
              </a:rPr>
              <a:t>Challenges</a:t>
            </a:r>
            <a:endParaRPr i="1" sz="1800">
              <a:latin typeface="Bodoni"/>
              <a:ea typeface="Bodoni"/>
              <a:cs typeface="Bodoni"/>
              <a:sym typeface="Bodon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Bodoni"/>
                <a:ea typeface="Bodoni"/>
                <a:cs typeface="Bodoni"/>
                <a:sym typeface="Bodoni"/>
              </a:rPr>
              <a:t>The Domino Effect</a:t>
            </a:r>
            <a:endParaRPr>
              <a:latin typeface="Bodoni"/>
              <a:ea typeface="Bodoni"/>
              <a:cs typeface="Bodoni"/>
              <a:sym typeface="Bodoni"/>
            </a:endParaRPr>
          </a:p>
        </p:txBody>
      </p:sp>
      <p:sp>
        <p:nvSpPr>
          <p:cNvPr id="119" name="Google Shape;119;p18"/>
          <p:cNvSpPr txBox="1"/>
          <p:nvPr>
            <p:ph idx="1" type="body"/>
          </p:nvPr>
        </p:nvSpPr>
        <p:spPr>
          <a:xfrm>
            <a:off x="311700" y="1152475"/>
            <a:ext cx="8950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Ran (3) iterations of the Text Classification model (using Naive Bayes):</a:t>
            </a:r>
            <a:endParaRPr>
              <a:solidFill>
                <a:srgbClr val="000000"/>
              </a:solidFill>
            </a:endParaRPr>
          </a:p>
          <a:p>
            <a:pPr indent="0" lvl="0" marL="457200" rtl="0" algn="l">
              <a:spcBef>
                <a:spcPts val="1600"/>
              </a:spcBef>
              <a:spcAft>
                <a:spcPts val="0"/>
              </a:spcAft>
              <a:buNone/>
            </a:pPr>
            <a:r>
              <a:rPr b="1" lang="en">
                <a:solidFill>
                  <a:srgbClr val="000000"/>
                </a:solidFill>
              </a:rPr>
              <a:t>Attempt 1 (Base)</a:t>
            </a:r>
            <a:br>
              <a:rPr lang="en">
                <a:solidFill>
                  <a:srgbClr val="000000"/>
                </a:solidFill>
              </a:rPr>
            </a:br>
            <a:r>
              <a:rPr lang="en" sz="1400">
                <a:solidFill>
                  <a:srgbClr val="000000"/>
                </a:solidFill>
              </a:rPr>
              <a:t>	Ignore the class imbalance to see what happens</a:t>
            </a:r>
            <a:br>
              <a:rPr lang="en" sz="1400">
                <a:solidFill>
                  <a:srgbClr val="000000"/>
                </a:solidFill>
              </a:rPr>
            </a:br>
            <a:r>
              <a:rPr lang="en" sz="1400">
                <a:solidFill>
                  <a:srgbClr val="000000"/>
                </a:solidFill>
              </a:rPr>
              <a:t>	~54% accuracy score</a:t>
            </a:r>
            <a:endParaRPr sz="1400">
              <a:solidFill>
                <a:srgbClr val="000000"/>
              </a:solidFill>
            </a:endParaRPr>
          </a:p>
          <a:p>
            <a:pPr indent="0" lvl="0" marL="457200" rtl="0" algn="l">
              <a:spcBef>
                <a:spcPts val="1600"/>
              </a:spcBef>
              <a:spcAft>
                <a:spcPts val="0"/>
              </a:spcAft>
              <a:buNone/>
            </a:pPr>
            <a:r>
              <a:rPr b="1" lang="en">
                <a:solidFill>
                  <a:srgbClr val="000000"/>
                </a:solidFill>
              </a:rPr>
              <a:t>Attempt 2 (Downsample) </a:t>
            </a:r>
            <a:br>
              <a:rPr lang="en">
                <a:solidFill>
                  <a:srgbClr val="000000"/>
                </a:solidFill>
              </a:rPr>
            </a:br>
            <a:r>
              <a:rPr lang="en">
                <a:solidFill>
                  <a:srgbClr val="000000"/>
                </a:solidFill>
              </a:rPr>
              <a:t>	</a:t>
            </a:r>
            <a:r>
              <a:rPr lang="en" sz="1400">
                <a:solidFill>
                  <a:srgbClr val="000000"/>
                </a:solidFill>
              </a:rPr>
              <a:t>Downsample Carrie (from ~14K to ~5K)</a:t>
            </a:r>
            <a:br>
              <a:rPr lang="en" sz="1400">
                <a:solidFill>
                  <a:srgbClr val="000000"/>
                </a:solidFill>
              </a:rPr>
            </a:br>
            <a:r>
              <a:rPr lang="en" sz="1400">
                <a:solidFill>
                  <a:srgbClr val="000000"/>
                </a:solidFill>
              </a:rPr>
              <a:t>	~40% accuracy score</a:t>
            </a:r>
            <a:endParaRPr sz="1400">
              <a:solidFill>
                <a:srgbClr val="000000"/>
              </a:solidFill>
            </a:endParaRPr>
          </a:p>
          <a:p>
            <a:pPr indent="0" lvl="0" marL="457200" rtl="0" algn="l">
              <a:spcBef>
                <a:spcPts val="1600"/>
              </a:spcBef>
              <a:spcAft>
                <a:spcPts val="0"/>
              </a:spcAft>
              <a:buNone/>
            </a:pPr>
            <a:r>
              <a:rPr b="1" lang="en">
                <a:solidFill>
                  <a:srgbClr val="000000"/>
                </a:solidFill>
              </a:rPr>
              <a:t>Attempt 3 (Upsample) </a:t>
            </a:r>
            <a:br>
              <a:rPr lang="en">
                <a:solidFill>
                  <a:srgbClr val="000000"/>
                </a:solidFill>
              </a:rPr>
            </a:br>
            <a:r>
              <a:rPr lang="en" sz="1400">
                <a:solidFill>
                  <a:srgbClr val="000000"/>
                </a:solidFill>
              </a:rPr>
              <a:t>	</a:t>
            </a:r>
            <a:r>
              <a:rPr lang="en" sz="1400">
                <a:solidFill>
                  <a:srgbClr val="000000"/>
                </a:solidFill>
              </a:rPr>
              <a:t>Upsample Charlotte, Miranda, and Samantha’s observations </a:t>
            </a:r>
            <a:br>
              <a:rPr lang="en" sz="1400">
                <a:solidFill>
                  <a:srgbClr val="000000"/>
                </a:solidFill>
              </a:rPr>
            </a:br>
            <a:r>
              <a:rPr lang="en" sz="1400">
                <a:solidFill>
                  <a:srgbClr val="000000"/>
                </a:solidFill>
              </a:rPr>
              <a:t>	Resulted in ~57% accuracy - yay!</a:t>
            </a:r>
            <a:endParaRPr sz="1400">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rPr lang="en">
                <a:solidFill>
                  <a:srgbClr val="000000"/>
                </a:solidFill>
              </a:rPr>
              <a:t>*** initial scores did not include n-grams</a:t>
            </a:r>
            <a:endParaRPr>
              <a:solidFill>
                <a:srgbClr val="000000"/>
              </a:solidFill>
            </a:endParaRPr>
          </a:p>
        </p:txBody>
      </p:sp>
      <p:pic>
        <p:nvPicPr>
          <p:cNvPr id="120" name="Google Shape;120;p18"/>
          <p:cNvPicPr preferRelativeResize="0"/>
          <p:nvPr/>
        </p:nvPicPr>
        <p:blipFill rotWithShape="1">
          <a:blip r:embed="rId3">
            <a:alphaModFix/>
          </a:blip>
          <a:srcRect b="60949" l="0" r="0" t="0"/>
          <a:stretch/>
        </p:blipFill>
        <p:spPr>
          <a:xfrm>
            <a:off x="7278350" y="140225"/>
            <a:ext cx="1553950" cy="730650"/>
          </a:xfrm>
          <a:prstGeom prst="rect">
            <a:avLst/>
          </a:prstGeom>
          <a:noFill/>
          <a:ln>
            <a:noFill/>
          </a:ln>
        </p:spPr>
      </p:pic>
      <p:sp>
        <p:nvSpPr>
          <p:cNvPr id="121" name="Google Shape;121;p18"/>
          <p:cNvSpPr txBox="1"/>
          <p:nvPr/>
        </p:nvSpPr>
        <p:spPr>
          <a:xfrm>
            <a:off x="311700" y="676575"/>
            <a:ext cx="37377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dk1"/>
                </a:solidFill>
                <a:latin typeface="Bodoni"/>
                <a:ea typeface="Bodoni"/>
                <a:cs typeface="Bodoni"/>
                <a:sym typeface="Bodoni"/>
              </a:rPr>
              <a:t>Project Approach</a:t>
            </a:r>
            <a:endParaRPr i="1" sz="1800">
              <a:solidFill>
                <a:schemeClr val="dk1"/>
              </a:solidFill>
              <a:latin typeface="Bodoni"/>
              <a:ea typeface="Bodoni"/>
              <a:cs typeface="Bodoni"/>
              <a:sym typeface="Bodon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Bodoni"/>
                <a:ea typeface="Bodoni"/>
                <a:cs typeface="Bodoni"/>
                <a:sym typeface="Bodoni"/>
              </a:rPr>
              <a:t>Pick-A-Little, Talk-A-Little</a:t>
            </a:r>
            <a:endParaRPr>
              <a:latin typeface="Bodoni"/>
              <a:ea typeface="Bodoni"/>
              <a:cs typeface="Bodoni"/>
              <a:sym typeface="Bodoni"/>
            </a:endParaRPr>
          </a:p>
        </p:txBody>
      </p:sp>
      <p:sp>
        <p:nvSpPr>
          <p:cNvPr id="127" name="Google Shape;127;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What happened when we applied n-grams?</a:t>
            </a:r>
            <a:endParaRPr b="1">
              <a:solidFill>
                <a:srgbClr val="000000"/>
              </a:solidFill>
            </a:endParaRPr>
          </a:p>
          <a:p>
            <a:pPr indent="0" lvl="0" marL="0" rtl="0" algn="l">
              <a:spcBef>
                <a:spcPts val="1600"/>
              </a:spcBef>
              <a:spcAft>
                <a:spcPts val="0"/>
              </a:spcAft>
              <a:buNone/>
            </a:pPr>
            <a:r>
              <a:rPr lang="en">
                <a:solidFill>
                  <a:srgbClr val="000000"/>
                </a:solidFill>
              </a:rPr>
              <a:t>Here are some takeaways from including n-grams limited to 100K features:</a:t>
            </a:r>
            <a:endParaRPr>
              <a:solidFill>
                <a:srgbClr val="000000"/>
              </a:solidFill>
            </a:endParaRPr>
          </a:p>
          <a:p>
            <a:pPr indent="-342900" lvl="0" marL="914400" rtl="0" algn="l">
              <a:spcBef>
                <a:spcPts val="1600"/>
              </a:spcBef>
              <a:spcAft>
                <a:spcPts val="0"/>
              </a:spcAft>
              <a:buClr>
                <a:srgbClr val="000000"/>
              </a:buClr>
              <a:buSzPts val="1800"/>
              <a:buAutoNum type="arabicPeriod"/>
            </a:pPr>
            <a:r>
              <a:rPr lang="en">
                <a:solidFill>
                  <a:srgbClr val="000000"/>
                </a:solidFill>
              </a:rPr>
              <a:t>Accuracy scores improved when we added up 1, 2, and 3-grams. Improved the accuracy (on the 3rd attempt) to ~68%. Including 2-grams landed at 66%. </a:t>
            </a:r>
            <a:endParaRPr>
              <a:solidFill>
                <a:srgbClr val="000000"/>
              </a:solidFill>
            </a:endParaRPr>
          </a:p>
          <a:p>
            <a:pPr indent="-342900" lvl="0" marL="914400" rtl="0" algn="l">
              <a:spcBef>
                <a:spcPts val="0"/>
              </a:spcBef>
              <a:spcAft>
                <a:spcPts val="0"/>
              </a:spcAft>
              <a:buClr>
                <a:srgbClr val="000000"/>
              </a:buClr>
              <a:buSzPts val="1800"/>
              <a:buAutoNum type="arabicPeriod"/>
            </a:pPr>
            <a:r>
              <a:rPr lang="en">
                <a:solidFill>
                  <a:srgbClr val="000000"/>
                </a:solidFill>
              </a:rPr>
              <a:t>However, there was a point of diminishing return when we began including 4 and 5-grams. When we included 4 and 5-grams, the accuracy dipped to 66% and 64% respectively. </a:t>
            </a:r>
            <a:endParaRPr>
              <a:solidFill>
                <a:srgbClr val="000000"/>
              </a:solidFill>
            </a:endParaRPr>
          </a:p>
        </p:txBody>
      </p:sp>
      <p:pic>
        <p:nvPicPr>
          <p:cNvPr id="128" name="Google Shape;128;p19"/>
          <p:cNvPicPr preferRelativeResize="0"/>
          <p:nvPr/>
        </p:nvPicPr>
        <p:blipFill rotWithShape="1">
          <a:blip r:embed="rId3">
            <a:alphaModFix/>
          </a:blip>
          <a:srcRect b="60949" l="0" r="0" t="0"/>
          <a:stretch/>
        </p:blipFill>
        <p:spPr>
          <a:xfrm>
            <a:off x="7278350" y="140225"/>
            <a:ext cx="1553950" cy="730650"/>
          </a:xfrm>
          <a:prstGeom prst="rect">
            <a:avLst/>
          </a:prstGeom>
          <a:noFill/>
          <a:ln>
            <a:noFill/>
          </a:ln>
        </p:spPr>
      </p:pic>
      <p:sp>
        <p:nvSpPr>
          <p:cNvPr id="129" name="Google Shape;129;p19"/>
          <p:cNvSpPr txBox="1"/>
          <p:nvPr/>
        </p:nvSpPr>
        <p:spPr>
          <a:xfrm>
            <a:off x="311700" y="676575"/>
            <a:ext cx="46248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latin typeface="Bodoni"/>
                <a:ea typeface="Bodoni"/>
                <a:cs typeface="Bodoni"/>
                <a:sym typeface="Bodoni"/>
              </a:rPr>
              <a:t>Train, Test, Pray, and Hope for the Best</a:t>
            </a:r>
            <a:endParaRPr i="1" sz="1800">
              <a:latin typeface="Bodoni"/>
              <a:ea typeface="Bodoni"/>
              <a:cs typeface="Bodoni"/>
              <a:sym typeface="Bodon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Bodoni"/>
                <a:ea typeface="Bodoni"/>
                <a:cs typeface="Bodoni"/>
                <a:sym typeface="Bodoni"/>
              </a:rPr>
              <a:t>Lights, Camera, Relationship!</a:t>
            </a:r>
            <a:endParaRPr>
              <a:latin typeface="Bodoni"/>
              <a:ea typeface="Bodoni"/>
              <a:cs typeface="Bodoni"/>
              <a:sym typeface="Bodoni"/>
            </a:endParaRPr>
          </a:p>
        </p:txBody>
      </p:sp>
      <p:sp>
        <p:nvSpPr>
          <p:cNvPr id="135" name="Google Shape;135;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So ultimately, where did I land?</a:t>
            </a:r>
            <a:endParaRPr b="1">
              <a:solidFill>
                <a:schemeClr val="dk1"/>
              </a:solidFill>
            </a:endParaRPr>
          </a:p>
          <a:p>
            <a:pPr indent="0" lvl="0" marL="0" rtl="0" algn="l">
              <a:spcBef>
                <a:spcPts val="1600"/>
              </a:spcBef>
              <a:spcAft>
                <a:spcPts val="0"/>
              </a:spcAft>
              <a:buNone/>
            </a:pPr>
            <a:r>
              <a:rPr lang="en">
                <a:solidFill>
                  <a:schemeClr val="dk1"/>
                </a:solidFill>
              </a:rPr>
              <a:t>Using Attempt 3 (Upsampling Charlotte, Miranda, and Samantha)... </a:t>
            </a:r>
            <a:endParaRPr>
              <a:solidFill>
                <a:schemeClr val="dk1"/>
              </a:solidFill>
            </a:endParaRPr>
          </a:p>
          <a:p>
            <a:pPr indent="0" lvl="0" marL="914400" rtl="0" algn="l">
              <a:spcBef>
                <a:spcPts val="1600"/>
              </a:spcBef>
              <a:spcAft>
                <a:spcPts val="0"/>
              </a:spcAft>
              <a:buNone/>
            </a:pPr>
            <a:r>
              <a:rPr lang="en">
                <a:solidFill>
                  <a:schemeClr val="dk1"/>
                </a:solidFill>
              </a:rPr>
              <a:t>Base Accuracy - </a:t>
            </a:r>
            <a:r>
              <a:rPr b="1" lang="en">
                <a:solidFill>
                  <a:schemeClr val="dk1"/>
                </a:solidFill>
              </a:rPr>
              <a:t>~58%</a:t>
            </a:r>
            <a:endParaRPr b="1">
              <a:solidFill>
                <a:schemeClr val="dk1"/>
              </a:solidFill>
            </a:endParaRPr>
          </a:p>
          <a:p>
            <a:pPr indent="0" lvl="0" marL="914400" rtl="0" algn="l">
              <a:spcBef>
                <a:spcPts val="1600"/>
              </a:spcBef>
              <a:spcAft>
                <a:spcPts val="1600"/>
              </a:spcAft>
              <a:buNone/>
            </a:pPr>
            <a:r>
              <a:rPr lang="en">
                <a:solidFill>
                  <a:schemeClr val="dk1"/>
                </a:solidFill>
              </a:rPr>
              <a:t>Using up to 3 n-grams - </a:t>
            </a:r>
            <a:r>
              <a:rPr b="1" lang="en">
                <a:solidFill>
                  <a:schemeClr val="dk1"/>
                </a:solidFill>
              </a:rPr>
              <a:t>~68%</a:t>
            </a:r>
            <a:r>
              <a:rPr lang="en"/>
              <a:t> </a:t>
            </a:r>
            <a:endParaRPr/>
          </a:p>
        </p:txBody>
      </p:sp>
      <p:pic>
        <p:nvPicPr>
          <p:cNvPr id="136" name="Google Shape;136;p20"/>
          <p:cNvPicPr preferRelativeResize="0"/>
          <p:nvPr/>
        </p:nvPicPr>
        <p:blipFill rotWithShape="1">
          <a:blip r:embed="rId3">
            <a:alphaModFix/>
          </a:blip>
          <a:srcRect b="60949" l="0" r="0" t="0"/>
          <a:stretch/>
        </p:blipFill>
        <p:spPr>
          <a:xfrm>
            <a:off x="7278350" y="140225"/>
            <a:ext cx="1553950" cy="730650"/>
          </a:xfrm>
          <a:prstGeom prst="rect">
            <a:avLst/>
          </a:prstGeom>
          <a:noFill/>
          <a:ln>
            <a:noFill/>
          </a:ln>
        </p:spPr>
      </p:pic>
      <p:sp>
        <p:nvSpPr>
          <p:cNvPr id="137" name="Google Shape;137;p20"/>
          <p:cNvSpPr txBox="1"/>
          <p:nvPr/>
        </p:nvSpPr>
        <p:spPr>
          <a:xfrm>
            <a:off x="311700" y="676575"/>
            <a:ext cx="37377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latin typeface="Bodoni"/>
                <a:ea typeface="Bodoni"/>
                <a:cs typeface="Bodoni"/>
                <a:sym typeface="Bodoni"/>
              </a:rPr>
              <a:t>Model Performance</a:t>
            </a:r>
            <a:endParaRPr i="1" sz="1800">
              <a:latin typeface="Bodoni"/>
              <a:ea typeface="Bodoni"/>
              <a:cs typeface="Bodoni"/>
              <a:sym typeface="Bodon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311700" y="140225"/>
            <a:ext cx="515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Bodoni"/>
                <a:ea typeface="Bodoni"/>
                <a:cs typeface="Bodoni"/>
                <a:sym typeface="Bodoni"/>
              </a:rPr>
              <a:t>Sex and Another City</a:t>
            </a:r>
            <a:endParaRPr>
              <a:latin typeface="Bodoni"/>
              <a:ea typeface="Bodoni"/>
              <a:cs typeface="Bodoni"/>
              <a:sym typeface="Bodoni"/>
            </a:endParaRPr>
          </a:p>
        </p:txBody>
      </p:sp>
      <p:sp>
        <p:nvSpPr>
          <p:cNvPr id="143" name="Google Shape;14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More scripts, more lines</a:t>
            </a:r>
            <a:endParaRPr b="1">
              <a:solidFill>
                <a:schemeClr val="dk1"/>
              </a:solidFill>
            </a:endParaRPr>
          </a:p>
          <a:p>
            <a:pPr indent="-342900" lvl="0" marL="457200" rtl="0" algn="l">
              <a:spcBef>
                <a:spcPts val="1600"/>
              </a:spcBef>
              <a:spcAft>
                <a:spcPts val="0"/>
              </a:spcAft>
              <a:buClr>
                <a:schemeClr val="dk1"/>
              </a:buClr>
              <a:buSzPts val="1800"/>
              <a:buChar char="●"/>
            </a:pPr>
            <a:r>
              <a:rPr lang="en">
                <a:solidFill>
                  <a:schemeClr val="dk1"/>
                </a:solidFill>
              </a:rPr>
              <a:t>Include dialogue from Sex and the City movies. Adding more character lines (especially for Miranda, Samantha, and Charlotte) could improve results.</a:t>
            </a:r>
            <a:endParaRPr>
              <a:solidFill>
                <a:schemeClr val="dk1"/>
              </a:solidFill>
            </a:endParaRPr>
          </a:p>
          <a:p>
            <a:pPr indent="0" lvl="0" marL="0" rtl="0" algn="l">
              <a:spcBef>
                <a:spcPts val="1600"/>
              </a:spcBef>
              <a:spcAft>
                <a:spcPts val="0"/>
              </a:spcAft>
              <a:buNone/>
            </a:pPr>
            <a:r>
              <a:rPr b="1" lang="en">
                <a:solidFill>
                  <a:schemeClr val="dk1"/>
                </a:solidFill>
              </a:rPr>
              <a:t>Reframe the Question</a:t>
            </a:r>
            <a:endParaRPr b="1">
              <a:solidFill>
                <a:schemeClr val="dk1"/>
              </a:solidFill>
            </a:endParaRPr>
          </a:p>
          <a:p>
            <a:pPr indent="-342900" lvl="0" marL="457200" rtl="0" algn="l">
              <a:spcBef>
                <a:spcPts val="1600"/>
              </a:spcBef>
              <a:spcAft>
                <a:spcPts val="0"/>
              </a:spcAft>
              <a:buClr>
                <a:schemeClr val="dk1"/>
              </a:buClr>
              <a:buSzPts val="1800"/>
              <a:buChar char="●"/>
            </a:pPr>
            <a:r>
              <a:rPr lang="en">
                <a:solidFill>
                  <a:schemeClr val="dk1"/>
                </a:solidFill>
              </a:rPr>
              <a:t>Reframe the project to a binary classification -- Samantha’s Dialogue vs. Charlotte’s Dialogue</a:t>
            </a:r>
            <a:endParaRPr>
              <a:solidFill>
                <a:schemeClr val="dk1"/>
              </a:solidFill>
            </a:endParaRPr>
          </a:p>
          <a:p>
            <a:pPr indent="0" lvl="0" marL="0" rtl="0" algn="l">
              <a:spcBef>
                <a:spcPts val="1600"/>
              </a:spcBef>
              <a:spcAft>
                <a:spcPts val="0"/>
              </a:spcAft>
              <a:buNone/>
            </a:pPr>
            <a:r>
              <a:rPr b="1" lang="en">
                <a:solidFill>
                  <a:schemeClr val="dk1"/>
                </a:solidFill>
              </a:rPr>
              <a:t>Try a different Algorithm? </a:t>
            </a:r>
            <a:endParaRPr b="1">
              <a:solidFill>
                <a:schemeClr val="dk1"/>
              </a:solidFill>
            </a:endParaRPr>
          </a:p>
          <a:p>
            <a:pPr indent="-342900" lvl="0" marL="457200" rtl="0" algn="l">
              <a:spcBef>
                <a:spcPts val="1600"/>
              </a:spcBef>
              <a:spcAft>
                <a:spcPts val="0"/>
              </a:spcAft>
              <a:buClr>
                <a:schemeClr val="dk1"/>
              </a:buClr>
              <a:buSzPts val="1800"/>
              <a:buChar char="●"/>
            </a:pPr>
            <a:r>
              <a:rPr lang="en">
                <a:solidFill>
                  <a:schemeClr val="dk1"/>
                </a:solidFill>
              </a:rPr>
              <a:t>Word2vec? Word Embed? Incorporate a Sentiment Analysis? </a:t>
            </a:r>
            <a:endParaRPr>
              <a:solidFill>
                <a:schemeClr val="dk1"/>
              </a:solidFill>
            </a:endParaRPr>
          </a:p>
        </p:txBody>
      </p:sp>
      <p:pic>
        <p:nvPicPr>
          <p:cNvPr id="144" name="Google Shape;144;p21"/>
          <p:cNvPicPr preferRelativeResize="0"/>
          <p:nvPr/>
        </p:nvPicPr>
        <p:blipFill rotWithShape="1">
          <a:blip r:embed="rId3">
            <a:alphaModFix/>
          </a:blip>
          <a:srcRect b="60949" l="0" r="0" t="0"/>
          <a:stretch/>
        </p:blipFill>
        <p:spPr>
          <a:xfrm>
            <a:off x="7278350" y="140225"/>
            <a:ext cx="1553950" cy="730650"/>
          </a:xfrm>
          <a:prstGeom prst="rect">
            <a:avLst/>
          </a:prstGeom>
          <a:noFill/>
          <a:ln>
            <a:noFill/>
          </a:ln>
        </p:spPr>
      </p:pic>
      <p:sp>
        <p:nvSpPr>
          <p:cNvPr id="145" name="Google Shape;145;p21"/>
          <p:cNvSpPr txBox="1"/>
          <p:nvPr/>
        </p:nvSpPr>
        <p:spPr>
          <a:xfrm>
            <a:off x="311700" y="676575"/>
            <a:ext cx="37377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latin typeface="Bodoni"/>
                <a:ea typeface="Bodoni"/>
                <a:cs typeface="Bodoni"/>
                <a:sym typeface="Bodoni"/>
              </a:rPr>
              <a:t>Opportunities for Expansion</a:t>
            </a:r>
            <a:endParaRPr i="1" sz="1800">
              <a:latin typeface="Bodoni"/>
              <a:ea typeface="Bodoni"/>
              <a:cs typeface="Bodoni"/>
              <a:sym typeface="Bodoni"/>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