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0" r:id="rId4"/>
    <p:sldId id="286" r:id="rId5"/>
    <p:sldId id="281" r:id="rId6"/>
    <p:sldId id="285" r:id="rId7"/>
    <p:sldId id="287" r:id="rId8"/>
    <p:sldId id="282" r:id="rId9"/>
    <p:sldId id="25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77" r:id="rId21"/>
    <p:sldId id="284" r:id="rId22"/>
    <p:sldId id="260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/>
    <p:restoredTop sz="94669"/>
  </p:normalViewPr>
  <p:slideViewPr>
    <p:cSldViewPr snapToGrid="0">
      <p:cViewPr>
        <p:scale>
          <a:sx n="100" d="100"/>
          <a:sy n="100" d="100"/>
        </p:scale>
        <p:origin x="33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0F3D-B854-BB47-93D4-241CDD40E044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6101D-3B63-9249-8DE5-B89A0CA2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4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7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0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3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2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6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99" y="728664"/>
            <a:ext cx="5686551" cy="3157080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Gestão de Academia </a:t>
            </a:r>
            <a:br>
              <a:rPr lang="pt-BR" sz="5200" dirty="0"/>
            </a:br>
            <a:r>
              <a:rPr lang="pt-BR" sz="5200" dirty="0"/>
              <a:t>– Modulo Cadastro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69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USUARIOS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12659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Usuários: permite cadastrar novos usuários para acesso ao sistema.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Registra informações básicas para acessar o sistema: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7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376607-CE3A-336A-1759-EEDBB639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7392"/>
              </p:ext>
            </p:extLst>
          </p:nvPr>
        </p:nvGraphicFramePr>
        <p:xfrm>
          <a:off x="6824870" y="2611215"/>
          <a:ext cx="4452511" cy="36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237">
                  <a:extLst>
                    <a:ext uri="{9D8B030D-6E8A-4147-A177-3AD203B41FA5}">
                      <a16:colId xmlns:a16="http://schemas.microsoft.com/office/drawing/2014/main" val="4263610643"/>
                    </a:ext>
                  </a:extLst>
                </a:gridCol>
                <a:gridCol w="2385274">
                  <a:extLst>
                    <a:ext uri="{9D8B030D-6E8A-4147-A177-3AD203B41FA5}">
                      <a16:colId xmlns:a16="http://schemas.microsoft.com/office/drawing/2014/main" val="232851033"/>
                    </a:ext>
                  </a:extLst>
                </a:gridCol>
              </a:tblGrid>
              <a:tr h="32886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tb_usuario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990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21242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usuario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588028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senha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757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54426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9184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758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69351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17985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824569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01819"/>
                  </a:ext>
                </a:extLst>
              </a:tr>
            </a:tbl>
          </a:graphicData>
        </a:graphic>
      </p:graphicFrame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05206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8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ALUNOS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alunos: permite cadastrar novos alunos para gestão dos serviços oferecidos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9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742042" y="63227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10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91FFD37-7E1C-CA0D-597D-EB7CAE7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2373"/>
              </p:ext>
            </p:extLst>
          </p:nvPr>
        </p:nvGraphicFramePr>
        <p:xfrm>
          <a:off x="6824250" y="2642190"/>
          <a:ext cx="4437949" cy="368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365">
                  <a:extLst>
                    <a:ext uri="{9D8B030D-6E8A-4147-A177-3AD203B41FA5}">
                      <a16:colId xmlns:a16="http://schemas.microsoft.com/office/drawing/2014/main" val="3921346765"/>
                    </a:ext>
                  </a:extLst>
                </a:gridCol>
                <a:gridCol w="2256584">
                  <a:extLst>
                    <a:ext uri="{9D8B030D-6E8A-4147-A177-3AD203B41FA5}">
                      <a16:colId xmlns:a16="http://schemas.microsoft.com/office/drawing/2014/main" val="144273375"/>
                    </a:ext>
                  </a:extLst>
                </a:gridCol>
              </a:tblGrid>
              <a:tr h="3680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38885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42973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8728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226285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0666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2254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47968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3397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dt_cadastro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8469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dt_nascimento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3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FUNCIONARIO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dos funcionários, vinculando cargos, salário e setor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434" y="6312807"/>
            <a:ext cx="4214591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11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funcionario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05206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12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57BDAFC-16E9-7A86-E35D-F1219F5A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4703"/>
              </p:ext>
            </p:extLst>
          </p:nvPr>
        </p:nvGraphicFramePr>
        <p:xfrm>
          <a:off x="6823630" y="2580286"/>
          <a:ext cx="4437949" cy="3714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44">
                  <a:extLst>
                    <a:ext uri="{9D8B030D-6E8A-4147-A177-3AD203B41FA5}">
                      <a16:colId xmlns:a16="http://schemas.microsoft.com/office/drawing/2014/main" val="3922634960"/>
                    </a:ext>
                  </a:extLst>
                </a:gridCol>
                <a:gridCol w="2363405">
                  <a:extLst>
                    <a:ext uri="{9D8B030D-6E8A-4147-A177-3AD203B41FA5}">
                      <a16:colId xmlns:a16="http://schemas.microsoft.com/office/drawing/2014/main" val="2647906348"/>
                    </a:ext>
                  </a:extLst>
                </a:gridCol>
              </a:tblGrid>
              <a:tr h="265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tb_funcionario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835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700687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6832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802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1609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291451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958108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6126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9150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8776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dt_contratacao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20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dt_desligamento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0173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cargo_id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001070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578715"/>
                  </a:ext>
                </a:extLst>
              </a:tr>
            </a:tbl>
          </a:graphicData>
        </a:graphic>
      </p:graphicFrame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CARGOS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cargos e salários : permite o cadastro do cargo, setor e salário base vinculado ao funcionário.</a:t>
            </a: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13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CARGOS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14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379D11-ADE1-6020-52C1-CE3EAB2F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91"/>
              </p:ext>
            </p:extLst>
          </p:nvPr>
        </p:nvGraphicFramePr>
        <p:xfrm>
          <a:off x="6888656" y="2590800"/>
          <a:ext cx="4389775" cy="367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608">
                  <a:extLst>
                    <a:ext uri="{9D8B030D-6E8A-4147-A177-3AD203B41FA5}">
                      <a16:colId xmlns:a16="http://schemas.microsoft.com/office/drawing/2014/main" val="2548970368"/>
                    </a:ext>
                  </a:extLst>
                </a:gridCol>
                <a:gridCol w="2421167">
                  <a:extLst>
                    <a:ext uri="{9D8B030D-6E8A-4147-A177-3AD203B41FA5}">
                      <a16:colId xmlns:a16="http://schemas.microsoft.com/office/drawing/2014/main" val="2316250214"/>
                    </a:ext>
                  </a:extLst>
                </a:gridCol>
              </a:tblGrid>
              <a:tr h="9062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tb_cargo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2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codigo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18427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192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setor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4893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salario_base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093905"/>
                  </a:ext>
                </a:extLst>
              </a:tr>
              <a:tr h="736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7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7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ENDEREÇOS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endereço: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 endereço completo vinculado ao aluno e 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52135"/>
            <a:ext cx="4233328" cy="365125"/>
          </a:xfrm>
        </p:spPr>
        <p:txBody>
          <a:bodyPr/>
          <a:lstStyle/>
          <a:p>
            <a:r>
              <a:rPr lang="en-US" b="1" dirty="0"/>
              <a:t>FigurA15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ENDEREÇOS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8709949" y="6326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16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8067782" y="4123512"/>
            <a:ext cx="598969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A56DC04-92AC-6807-FE1A-740E7E42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2" y="2326511"/>
            <a:ext cx="7011025" cy="4097587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955D657-57D3-2E71-238B-E1E2319B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11975"/>
              </p:ext>
            </p:extLst>
          </p:nvPr>
        </p:nvGraphicFramePr>
        <p:xfrm>
          <a:off x="8788286" y="2340979"/>
          <a:ext cx="2902316" cy="39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93">
                  <a:extLst>
                    <a:ext uri="{9D8B030D-6E8A-4147-A177-3AD203B41FA5}">
                      <a16:colId xmlns:a16="http://schemas.microsoft.com/office/drawing/2014/main" val="2347811031"/>
                    </a:ext>
                  </a:extLst>
                </a:gridCol>
                <a:gridCol w="1511623">
                  <a:extLst>
                    <a:ext uri="{9D8B030D-6E8A-4147-A177-3AD203B41FA5}">
                      <a16:colId xmlns:a16="http://schemas.microsoft.com/office/drawing/2014/main" val="3370241783"/>
                    </a:ext>
                  </a:extLst>
                </a:gridCol>
              </a:tblGrid>
              <a:tr h="3834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tb_endereco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80561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744506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57039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87894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881533"/>
                  </a:ext>
                </a:extLst>
              </a:tr>
              <a:tr h="520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complemento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9515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cep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600793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bairro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983999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78873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estado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2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8212" y="6067528"/>
            <a:ext cx="4233328" cy="365125"/>
          </a:xfrm>
        </p:spPr>
        <p:txBody>
          <a:bodyPr/>
          <a:lstStyle/>
          <a:p>
            <a:r>
              <a:rPr lang="en-US" b="1" dirty="0"/>
              <a:t>FigurA17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8380" y="6067528"/>
            <a:ext cx="4233328" cy="365125"/>
          </a:xfrm>
        </p:spPr>
        <p:txBody>
          <a:bodyPr/>
          <a:lstStyle/>
          <a:p>
            <a:r>
              <a:rPr lang="en-US" b="1" dirty="0"/>
              <a:t>FigurA18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Funcionário </a:t>
            </a:r>
            <a:r>
              <a:rPr lang="pt-BR" b="1" dirty="0" err="1"/>
              <a:t>vs</a:t>
            </a:r>
            <a:r>
              <a:rPr lang="pt-BR" b="1" dirty="0"/>
              <a:t> Cargos e Salários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Funcionários </a:t>
            </a:r>
            <a:r>
              <a:rPr lang="pt-BR" dirty="0" err="1">
                <a:effectLst/>
              </a:rPr>
              <a:t>vs</a:t>
            </a:r>
            <a:r>
              <a:rPr lang="pt-BR" dirty="0">
                <a:effectLst/>
              </a:rPr>
              <a:t> cargos: Permite a visualização dos funcionários cadastrados, sua matricula, cargo, setor e salário base cadastrados.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AB5922-010E-63C2-0CFA-C03A7FCE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1" y="1485900"/>
            <a:ext cx="7237734" cy="478385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61245" y="6269755"/>
            <a:ext cx="60708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FigurA19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funcionario</a:t>
            </a:r>
            <a:r>
              <a:rPr lang="en-US" b="1" dirty="0"/>
              <a:t> vs cargos e </a:t>
            </a:r>
            <a:r>
              <a:rPr lang="en-US" b="1" dirty="0" err="1"/>
              <a:t>salarios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Top Salários por Cargo e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Maiores Salários: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8421" y="6318187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FigurA20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E3D54CB-ADDA-8811-E4FE-C3EFD0A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2" y="1567923"/>
            <a:ext cx="7772400" cy="47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Gráfico Top Salários por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Maiores Salários por setor: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5819" y="628880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21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53591E66-7A3D-E44F-8209-EE5F9FEF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92" y="1456700"/>
            <a:ext cx="6960407" cy="48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BC5C-418B-9723-B5E9-1EE52F22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52368"/>
            <a:ext cx="5842000" cy="109713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sz="3100" b="1" dirty="0"/>
              <a:t>APRESENTAÇÃO DO SOFTWARE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4F75B088-CAE1-5196-A146-20F86E97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286" y="383458"/>
            <a:ext cx="5121180" cy="59728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0649-8914-9CCB-0D86-13DB4CFD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3768"/>
            <a:ext cx="5664251" cy="2684206"/>
          </a:xfrm>
        </p:spPr>
        <p:txBody>
          <a:bodyPr anchor="b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do sistema é efetuar um controle através do cadastro de usuários, alunos e funcionários, bem como efetuar a gestão dos serviços oferecidos na forma de planos.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Através de uma interface </a:t>
            </a:r>
            <a:r>
              <a:rPr lang="pt-BR" dirty="0"/>
              <a:t>simples</a:t>
            </a:r>
            <a:r>
              <a:rPr lang="pt-BR" dirty="0">
                <a:effectLst/>
              </a:rPr>
              <a:t> ele centraliza tarefas de controle de acesso, cadastro e segurança de maneira objetiva, tornando-se uma ferramenta ideal para o controle dos ativos de sua academia.</a:t>
            </a:r>
          </a:p>
          <a:p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EA9A5-FFAA-5034-0C87-55E0F42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3286" y="6356350"/>
            <a:ext cx="29829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DAB9-7523-5E53-2381-25946788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Aniversariantes do mês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Aniversariantes do mês: Permite a visualização da relação de aniversariantes a partir da definição do mês.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78253" y="6318187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22 – </a:t>
            </a:r>
            <a:r>
              <a:rPr lang="en-US" b="1" dirty="0" err="1"/>
              <a:t>tela</a:t>
            </a:r>
            <a:r>
              <a:rPr lang="en-US" b="1" dirty="0"/>
              <a:t> de RELATORIO DOS </a:t>
            </a:r>
            <a:r>
              <a:rPr lang="en-US" b="1" dirty="0" err="1"/>
              <a:t>aniversariantes</a:t>
            </a:r>
            <a:r>
              <a:rPr lang="en-US" b="1" dirty="0"/>
              <a:t> do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C008F9-C43B-E961-CDF8-7794583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0" y="1325727"/>
            <a:ext cx="7664819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1D01-9E3D-2ED0-8287-1747C1A0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/>
              <a:t>RELATORIO – Gráfico Alunos Matriculados</a:t>
            </a:r>
            <a:br>
              <a:rPr lang="pt-BR">
                <a:effectLst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203-65BD-C080-C444-2588C6EF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6" y="2159175"/>
            <a:ext cx="3313174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</a:t>
            </a:r>
            <a:r>
              <a:rPr lang="pt-BR" dirty="0"/>
              <a:t>Alunos Matriculados</a:t>
            </a:r>
            <a:r>
              <a:rPr lang="pt-BR" dirty="0">
                <a:effectLst/>
              </a:rPr>
              <a:t>: Permite a visualização da quantidade de alunos matriculados por mês</a:t>
            </a:r>
            <a:r>
              <a:rPr lang="pt-BR" dirty="0"/>
              <a:t>, definindo o ano a ser plotado.</a:t>
            </a:r>
            <a:endParaRPr lang="pt-BR" dirty="0">
              <a:effectLst/>
            </a:endParaRPr>
          </a:p>
        </p:txBody>
      </p:sp>
      <p:pic>
        <p:nvPicPr>
          <p:cNvPr id="15" name="Imagem 14" descr="Gráfico, Gráfico de barras&#10;&#10;Descrição gerada automaticamente">
            <a:extLst>
              <a:ext uri="{FF2B5EF4-FFF2-40B4-BE49-F238E27FC236}">
                <a16:creationId xmlns:a16="http://schemas.microsoft.com/office/drawing/2014/main" id="{F7BEBD5A-FFC8-C209-605B-E6CCE31E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51000"/>
            <a:ext cx="7034277" cy="4525962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56CE-6344-B9BE-87D6-EFE91A4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40572" y="6176962"/>
            <a:ext cx="52181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23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alunos</a:t>
            </a:r>
            <a:r>
              <a:rPr lang="en-US" b="1" dirty="0"/>
              <a:t> </a:t>
            </a:r>
            <a:r>
              <a:rPr lang="en-US" b="1" dirty="0" err="1"/>
              <a:t>matriculados</a:t>
            </a:r>
            <a:r>
              <a:rPr lang="en-US" b="1" dirty="0"/>
              <a:t>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ESPECIFICAÇÕES TÉCNICAS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Banco de Dados: padrão do sistema em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SQLite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podendo no entanto, ser utilizado com a maioria dos bancos de dados atualmente disponíveis (Oracle, Sybase,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Mysql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Firebird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PostgreSQL);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Linguagem de programação: Python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IDE: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PyCharm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MELHORIAS PARA O PROXIMO MODULO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inanceiro;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Matricular aluno;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Verificação no banco se o registro já existe;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função esconder senha digitada;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100" dirty="0">
                <a:solidFill>
                  <a:schemeClr val="tx1"/>
                </a:solidFill>
              </a:rPr>
              <a:t>Validação de e-mail;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Ajustar o padrão de datas </a:t>
            </a:r>
            <a:r>
              <a:rPr lang="pt-BR" sz="2100" dirty="0">
                <a:solidFill>
                  <a:schemeClr val="tx1"/>
                </a:solidFill>
              </a:rPr>
              <a:t>para BR de datas de AAAA-MM-DD para DD-MM-AAAA</a:t>
            </a:r>
            <a:r>
              <a:rPr lang="pt-BR" sz="2000" dirty="0">
                <a:solidFill>
                  <a:schemeClr val="tx1"/>
                </a:solidFill>
                <a:effectLst/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opção de 0 pra sair quando iniciado o cadastro;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tabela de log no sistema;</a:t>
            </a:r>
          </a:p>
          <a:p>
            <a:pPr marL="342900" indent="-342900" algn="just">
              <a:lnSpc>
                <a:spcPct val="11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Esconder a senha digitada;</a:t>
            </a:r>
          </a:p>
          <a:p>
            <a:pPr marL="342900" indent="-342900" algn="just">
              <a:lnSpc>
                <a:spcPct val="11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Exportar relatório para PDF;</a:t>
            </a: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4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lnSpc>
                <a:spcPct val="100000"/>
              </a:lnSpc>
              <a:spcBef>
                <a:spcPts val="525"/>
              </a:spcBef>
              <a:spcAft>
                <a:spcPts val="5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Promove">
            <a:extLst>
              <a:ext uri="{FF2B5EF4-FFF2-40B4-BE49-F238E27FC236}">
                <a16:creationId xmlns:a16="http://schemas.microsoft.com/office/drawing/2014/main" id="{DFF58960-CBFD-13E7-19AE-90101DA5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24" y="1311275"/>
            <a:ext cx="2839576" cy="21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5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9" y="487364"/>
            <a:ext cx="5686551" cy="1481136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Programadores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8252" cy="27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homem com óculos de sol&#10;&#10;Descrição gerada automaticamente">
            <a:extLst>
              <a:ext uri="{FF2B5EF4-FFF2-40B4-BE49-F238E27FC236}">
                <a16:creationId xmlns:a16="http://schemas.microsoft.com/office/drawing/2014/main" id="{9A38BA37-A8AC-5D92-11A1-5D2BF7AB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596377"/>
            <a:ext cx="2758254" cy="2250385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40F556-2B79-57F3-653A-8D70C71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53" y="3608386"/>
            <a:ext cx="2942004" cy="2400302"/>
          </a:xfrm>
          <a:prstGeom prst="rect">
            <a:avLst/>
          </a:prstGeom>
        </p:spPr>
      </p:pic>
      <p:pic>
        <p:nvPicPr>
          <p:cNvPr id="8" name="Imagem 7" descr="Foto editada de pessoa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D2982602-CB54-0F18-7BC9-E8F575E4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398" y="3608385"/>
            <a:ext cx="2942004" cy="2400302"/>
          </a:xfrm>
          <a:prstGeom prst="rect">
            <a:avLst/>
          </a:prstGeom>
        </p:spPr>
      </p:pic>
      <p:pic>
        <p:nvPicPr>
          <p:cNvPr id="11" name="Imagem 10" descr="Homem com camiseta preta&#10;&#10;Descrição gerada automaticamente com confiança média">
            <a:extLst>
              <a:ext uri="{FF2B5EF4-FFF2-40B4-BE49-F238E27FC236}">
                <a16:creationId xmlns:a16="http://schemas.microsoft.com/office/drawing/2014/main" id="{39C6BF28-4D65-7F29-90FE-B89ECBD70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850" y="3608386"/>
            <a:ext cx="2942003" cy="2400301"/>
          </a:xfrm>
          <a:prstGeom prst="rect">
            <a:avLst/>
          </a:prstGeom>
        </p:spPr>
      </p:pic>
      <p:pic>
        <p:nvPicPr>
          <p:cNvPr id="3074" name="Picture 2" descr="Ícone de foguete colorido em design plano. ícone de nave espacial simples  isolado no fundo branco. ilustração vetorial. | Vetor Premium | Nave  espacial desenho, Nave espacial, Foguete desenho">
            <a:extLst>
              <a:ext uri="{FF2B5EF4-FFF2-40B4-BE49-F238E27FC236}">
                <a16:creationId xmlns:a16="http://schemas.microsoft.com/office/drawing/2014/main" id="{19929B58-5B32-3C80-83AD-C763415E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51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98" y="815096"/>
            <a:ext cx="9452395" cy="597018"/>
          </a:xfrm>
        </p:spPr>
        <p:txBody>
          <a:bodyPr anchor="t">
            <a:noAutofit/>
          </a:bodyPr>
          <a:lstStyle/>
          <a:p>
            <a:r>
              <a:rPr lang="pt-BR" sz="3200" b="1" dirty="0"/>
              <a:t>Requisitos do sistema – Boas Práticas</a:t>
            </a:r>
            <a:br>
              <a:rPr lang="pt-BR" sz="3200" dirty="0">
                <a:effectLst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1275125"/>
            <a:ext cx="4336385" cy="4164976"/>
          </a:xfrm>
        </p:spPr>
        <p:txBody>
          <a:bodyPr anchor="b"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sz="2300" b="1" i="0" dirty="0">
                <a:solidFill>
                  <a:srgbClr val="374151"/>
                </a:solidFill>
                <a:effectLst/>
                <a:latin typeface="Söhne"/>
              </a:rPr>
              <a:t>Cadastro de Usuário:</a:t>
            </a:r>
            <a:endParaRPr lang="pt-BR" sz="2300" dirty="0">
              <a:solidFill>
                <a:srgbClr val="374151"/>
              </a:solidFill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200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usuários, incluindo informações como usuário, senha, nome, e-mail, tipo de documento, número do documento, data de nascimento.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200" b="0" i="0" dirty="0">
                <a:solidFill>
                  <a:srgbClr val="374151"/>
                </a:solidFill>
                <a:effectLst/>
                <a:latin typeface="Söhne"/>
              </a:rPr>
              <a:t>Deve ser possível diferenciar entre usuários comuns, alunos e funcionários.</a:t>
            </a:r>
          </a:p>
          <a:p>
            <a:pPr algn="l"/>
            <a:r>
              <a:rPr lang="pt-BR" sz="23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pt-BR" sz="2300" b="1" i="0" dirty="0">
                <a:solidFill>
                  <a:srgbClr val="374151"/>
                </a:solidFill>
                <a:effectLst/>
                <a:latin typeface="Söhne"/>
              </a:rPr>
              <a:t>Cadastro de Aluno:</a:t>
            </a:r>
            <a:endParaRPr lang="pt-BR" sz="23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100" b="0" i="0" dirty="0">
                <a:solidFill>
                  <a:srgbClr val="374151"/>
                </a:solidFill>
                <a:effectLst/>
                <a:latin typeface="Söhne"/>
              </a:rPr>
              <a:t>O sistema deve ter a capacidade de cadastrar informações específicas de alunos, como nome, tipo de documento, número do documento, telefone, gênero, data de nascimento. 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12CBE1-7104-F4C3-23D7-9B270A889274}"/>
              </a:ext>
            </a:extLst>
          </p:cNvPr>
          <p:cNvSpPr txBox="1">
            <a:spLocks/>
          </p:cNvSpPr>
          <p:nvPr/>
        </p:nvSpPr>
        <p:spPr>
          <a:xfrm>
            <a:off x="7233623" y="1356150"/>
            <a:ext cx="4336385" cy="3975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3. Cadastro de Funcionário:</a:t>
            </a:r>
            <a:endParaRPr lang="pt-BR" sz="1400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Deve ser possível cadastrar informações sobre os funcionários da academia, 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nome, tipo de documento, número do documento, telefone, e-mail, data nascimento, gênero, data da contratação, data de desligamento, cargo</a:t>
            </a: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4. Cadastro de Plano: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diferentes planos de academia, especificando características como nível, tipo de plano (mensal, trimestral, anual) e valor.</a:t>
            </a:r>
          </a:p>
        </p:txBody>
      </p:sp>
      <p:pic>
        <p:nvPicPr>
          <p:cNvPr id="1026" name="Picture 2" descr="Renovar Cadastro – Jockey Club – Píaui">
            <a:extLst>
              <a:ext uri="{FF2B5EF4-FFF2-40B4-BE49-F238E27FC236}">
                <a16:creationId xmlns:a16="http://schemas.microsoft.com/office/drawing/2014/main" id="{0AC019FB-8ED3-30F2-E50F-B999E8E8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48" y="2623562"/>
            <a:ext cx="1799568" cy="144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A0035-B8A5-2D0F-144F-5648403D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Requisitos do sistema – Boas Práticas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34DC1-E756-B0A0-C2EC-377132DF3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1715261"/>
            <a:ext cx="6518399" cy="432278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500" b="1" i="0" dirty="0">
                <a:effectLst/>
              </a:rPr>
              <a:t>5. Cadastro de Endereço:</a:t>
            </a:r>
            <a:endParaRPr lang="pt-BR" sz="1500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Deverá ser possível cadastrar endereços associados aos usuários, alunos, funcionários e à própria academia.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Campos como rua, número, complemento, CEP, bairro, cidade e estado devem ser contemplados.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b="1" i="0" dirty="0">
                <a:effectLst/>
              </a:rPr>
              <a:t>6. Relatórios:</a:t>
            </a:r>
            <a:endParaRPr lang="pt-BR" sz="1500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O sistema deve oferecer a capacidade de gerar relatórios diversos, como: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funcionário </a:t>
            </a:r>
            <a:r>
              <a:rPr lang="pt-BR" sz="1500" b="0" i="0" dirty="0" err="1">
                <a:effectLst/>
              </a:rPr>
              <a:t>vs</a:t>
            </a:r>
            <a:r>
              <a:rPr lang="pt-BR" sz="1500" b="0" i="0" dirty="0">
                <a:effectLst/>
              </a:rPr>
              <a:t> cargos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Relatório de alunos matriculado por ano/mês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maiores salario por setor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aniversariantes do 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Outros relatórios específicos conforme as necessidades da academia.</a:t>
            </a:r>
          </a:p>
        </p:txBody>
      </p:sp>
      <p:pic>
        <p:nvPicPr>
          <p:cNvPr id="2050" name="Picture 2" descr="Relatório de marketing digital: dicas para analisar resultados | PhoneTrack">
            <a:extLst>
              <a:ext uri="{FF2B5EF4-FFF2-40B4-BE49-F238E27FC236}">
                <a16:creationId xmlns:a16="http://schemas.microsoft.com/office/drawing/2014/main" id="{5ECF584F-1584-1E9B-CF9A-98358C47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8933" y="2749484"/>
            <a:ext cx="3663310" cy="22543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1A7C1-949E-CB7F-377A-DBD1DC86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5" y="2159175"/>
            <a:ext cx="3171662" cy="28446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é a modelagem do banco de dados sua entidade </a:t>
            </a:r>
            <a:r>
              <a:rPr lang="pt-BR" dirty="0"/>
              <a:t>de relacionamento em termos de regras logicas e de negócio.</a:t>
            </a:r>
            <a:endParaRPr lang="pt-BR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Neste </a:t>
            </a:r>
            <a:r>
              <a:rPr lang="pt-BR" dirty="0"/>
              <a:t>fluxo percebemos o esquema do banco onde as entidades se conectam.</a:t>
            </a:r>
            <a:endParaRPr lang="pt-BR" dirty="0">
              <a:effectLst/>
            </a:endParaRPr>
          </a:p>
          <a:p>
            <a:endParaRPr lang="pt-BR" dirty="0"/>
          </a:p>
        </p:txBody>
      </p:sp>
      <p:pic>
        <p:nvPicPr>
          <p:cNvPr id="7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157182F0-D815-5541-FE59-C18ACA27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7" y="320634"/>
            <a:ext cx="7901720" cy="6035716"/>
          </a:xfrm>
          <a:prstGeom prst="rect">
            <a:avLst/>
          </a:prstGeom>
          <a:noFill/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66EDB4B-2506-D89C-4F45-945D869B6206}"/>
              </a:ext>
            </a:extLst>
          </p:cNvPr>
          <p:cNvSpPr txBox="1">
            <a:spLocks/>
          </p:cNvSpPr>
          <p:nvPr/>
        </p:nvSpPr>
        <p:spPr>
          <a:xfrm>
            <a:off x="839788" y="820881"/>
            <a:ext cx="3639312" cy="2062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Modelo Conceitual</a:t>
            </a:r>
            <a:br>
              <a:rPr lang="pt-BR" dirty="0"/>
            </a:br>
            <a:endParaRPr lang="pt-BR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2EBCD5DC-4CD4-FFB2-31B0-CF21EAA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49487" y="642302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conceitual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2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lógico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699" y="1559561"/>
            <a:ext cx="3516787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dados,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27B72EB-1D1B-7E1F-41EE-314FAE9D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350520"/>
            <a:ext cx="7750460" cy="6072503"/>
          </a:xfrm>
          <a:prstGeom prst="rect">
            <a:avLst/>
          </a:prstGeom>
        </p:spPr>
      </p:pic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2CB833D3-00CD-6436-1037-74D68E37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49487" y="642302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logico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0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820881"/>
            <a:ext cx="3643889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Diagrama Classe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399" y="1759526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 do diagrama de classe é modelar os objetos que compõe o sistema</a:t>
            </a:r>
            <a:r>
              <a:rPr lang="pt-BR" sz="1500" dirty="0"/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Nele está contido as Classes, atributos e métodos que serão utilizados no sistema.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27F4C552-BEE2-CAE3-F0C1-29759126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28077" y="6423024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2- </a:t>
            </a:r>
            <a:r>
              <a:rPr lang="en-US" b="1" dirty="0" err="1"/>
              <a:t>modelo</a:t>
            </a:r>
            <a:r>
              <a:rPr lang="en-US" b="1" dirty="0"/>
              <a:t> do </a:t>
            </a:r>
            <a:r>
              <a:rPr lang="en-US" b="1" dirty="0" err="1"/>
              <a:t>diagrama</a:t>
            </a:r>
            <a:r>
              <a:rPr lang="en-US" b="1" dirty="0"/>
              <a:t> de classes</a:t>
            </a:r>
          </a:p>
        </p:txBody>
      </p:sp>
      <p:pic>
        <p:nvPicPr>
          <p:cNvPr id="10" name="Imagem 9" descr="Diagrama, Esquemático&#10;&#10;Descrição gerada automaticamente">
            <a:extLst>
              <a:ext uri="{FF2B5EF4-FFF2-40B4-BE49-F238E27FC236}">
                <a16:creationId xmlns:a16="http://schemas.microsoft.com/office/drawing/2014/main" id="{D59A147A-37F2-8B9B-BF50-DB06B051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78" y="288924"/>
            <a:ext cx="7772524" cy="60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233448" cy="2062595"/>
          </a:xfrm>
        </p:spPr>
        <p:txBody>
          <a:bodyPr anchor="t">
            <a:normAutofit/>
          </a:bodyPr>
          <a:lstStyle/>
          <a:p>
            <a:pPr algn="ctr"/>
            <a:r>
              <a:rPr lang="pt-BR" b="1" dirty="0"/>
              <a:t>Diagrama do banco de dados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B609E3F-829C-228F-D62E-A18EF07C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48" y="279400"/>
            <a:ext cx="7778152" cy="6092823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500" y="2260601"/>
            <a:ext cx="3233448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8E30-2A2A-BB5C-0C6E-E2D2377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70948" y="6415768"/>
            <a:ext cx="36393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4- </a:t>
            </a:r>
            <a:r>
              <a:rPr lang="en-US" b="1" dirty="0" err="1"/>
              <a:t>modelo</a:t>
            </a:r>
            <a:r>
              <a:rPr lang="en-US" b="1" dirty="0"/>
              <a:t>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TELAS LOGIN E LOGADO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4018"/>
            <a:ext cx="10442448" cy="14152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Tela de Login:  O sistema conta com uma tela de login para autenticação do usuário;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Tela de logado: Após a validação do login e senha, é liberado o ambiente de logado com o menu de opções disponíveis ao usuário.</a:t>
            </a:r>
            <a:endParaRPr lang="pt-BR" sz="19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055" y="6312808"/>
            <a:ext cx="2743200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5 – </a:t>
            </a:r>
            <a:r>
              <a:rPr lang="en-US" b="1" dirty="0" err="1"/>
              <a:t>tela</a:t>
            </a:r>
            <a:r>
              <a:rPr lang="en-US" b="1" dirty="0"/>
              <a:t> de login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587185" y="631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Figura6 – TELA DE LOGADO</a:t>
            </a:r>
          </a:p>
        </p:txBody>
      </p:sp>
      <p:pic>
        <p:nvPicPr>
          <p:cNvPr id="17" name="Imagem 16" descr="Tela de celular&#10;&#10;Descrição gerada automaticamente">
            <a:extLst>
              <a:ext uri="{FF2B5EF4-FFF2-40B4-BE49-F238E27FC236}">
                <a16:creationId xmlns:a16="http://schemas.microsoft.com/office/drawing/2014/main" id="{EEA99E3D-A6AF-27DD-1133-BD88DE9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8" y="2656785"/>
            <a:ext cx="4372113" cy="3699565"/>
          </a:xfrm>
          <a:prstGeom prst="rect">
            <a:avLst/>
          </a:prstGeom>
        </p:spPr>
      </p:pic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00535C-1994-B84F-6B8F-393C9FCE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2618677"/>
            <a:ext cx="4372113" cy="3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641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1272</Words>
  <Application>Microsoft Macintosh PowerPoint</Application>
  <PresentationFormat>Widescreen</PresentationFormat>
  <Paragraphs>205</Paragraphs>
  <Slides>24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Aptos Light</vt:lpstr>
      <vt:lpstr>Arial</vt:lpstr>
      <vt:lpstr>Calibri</vt:lpstr>
      <vt:lpstr>Open Sans</vt:lpstr>
      <vt:lpstr>Söhne</vt:lpstr>
      <vt:lpstr>Times New Roman</vt:lpstr>
      <vt:lpstr>Walbaum Display</vt:lpstr>
      <vt:lpstr>Wingdings</vt:lpstr>
      <vt:lpstr>BohoVogueVTI</vt:lpstr>
      <vt:lpstr>Gestão de Academia  – Modulo Cadastro</vt:lpstr>
      <vt:lpstr>APRESENTAÇÃO DO SOFTWARE </vt:lpstr>
      <vt:lpstr>Requisitos do sistema – Boas Práticas </vt:lpstr>
      <vt:lpstr>Requisitos do sistema – Boas Práticas </vt:lpstr>
      <vt:lpstr>Apresentação do PowerPoint</vt:lpstr>
      <vt:lpstr>Modelo lógico </vt:lpstr>
      <vt:lpstr>Diagrama Classe </vt:lpstr>
      <vt:lpstr>Diagrama do banco de dados </vt:lpstr>
      <vt:lpstr>TELAS LOGIN E LOGADO </vt:lpstr>
      <vt:lpstr>CADASTRO DE USUARIOS </vt:lpstr>
      <vt:lpstr>CADASTRO DE ALUNOS </vt:lpstr>
      <vt:lpstr>CADASTRO DE FUNCIONARIO </vt:lpstr>
      <vt:lpstr>CADASTRO DE CARGOS </vt:lpstr>
      <vt:lpstr>CADASTRO DE ENDEREÇOS </vt:lpstr>
      <vt:lpstr>RELATORIOS </vt:lpstr>
      <vt:lpstr>RELATORIOS </vt:lpstr>
      <vt:lpstr>RELATORIO – Funcionário vs Cargos e Salários </vt:lpstr>
      <vt:lpstr>RELATORIO – Top Salários por Cargo e Setor </vt:lpstr>
      <vt:lpstr>RELATORIO – Gráfico Top Salários por Setor </vt:lpstr>
      <vt:lpstr>RELATORIO – Aniversariantes do mês </vt:lpstr>
      <vt:lpstr>RELATORIO – Gráfico Alunos Matriculados </vt:lpstr>
      <vt:lpstr>ESPECIFICAÇÕES TÉCNICAS </vt:lpstr>
      <vt:lpstr>MELHORIAS PARA O PROXIMO MODULO </vt:lpstr>
      <vt:lpstr>Programadores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Cadastro de Academia</dc:title>
  <dc:creator>Eder De Paula Ferreira - FATEC - Cuiaba/MT</dc:creator>
  <cp:lastModifiedBy>Eder De Paula Ferreira - FATEC - Cuiaba/MT</cp:lastModifiedBy>
  <cp:revision>56</cp:revision>
  <dcterms:created xsi:type="dcterms:W3CDTF">2023-12-11T02:34:02Z</dcterms:created>
  <dcterms:modified xsi:type="dcterms:W3CDTF">2023-12-12T13:12:22Z</dcterms:modified>
</cp:coreProperties>
</file>