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0" r:id="rId4"/>
    <p:sldId id="286" r:id="rId5"/>
    <p:sldId id="281" r:id="rId6"/>
    <p:sldId id="285" r:id="rId7"/>
    <p:sldId id="287" r:id="rId8"/>
    <p:sldId id="282" r:id="rId9"/>
    <p:sldId id="258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83" r:id="rId19"/>
    <p:sldId id="277" r:id="rId20"/>
    <p:sldId id="284" r:id="rId21"/>
    <p:sldId id="288" r:id="rId22"/>
    <p:sldId id="289" r:id="rId23"/>
    <p:sldId id="290" r:id="rId24"/>
    <p:sldId id="291" r:id="rId25"/>
    <p:sldId id="260" r:id="rId26"/>
    <p:sldId id="278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/>
    <p:restoredTop sz="94669"/>
  </p:normalViewPr>
  <p:slideViewPr>
    <p:cSldViewPr snapToGrid="0">
      <p:cViewPr varScale="1">
        <p:scale>
          <a:sx n="87" d="100"/>
          <a:sy n="87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4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6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85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35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997" y="2555295"/>
            <a:ext cx="6103992" cy="1747408"/>
          </a:xfrm>
          <a:noFill/>
        </p:spPr>
        <p:txBody>
          <a:bodyPr>
            <a:normAutofit/>
          </a:bodyPr>
          <a:lstStyle/>
          <a:p>
            <a:r>
              <a:rPr lang="pt-BR" sz="4800" dirty="0"/>
              <a:t>Gestão de Academia </a:t>
            </a:r>
            <a:br>
              <a:rPr lang="pt-BR" sz="4800" dirty="0"/>
            </a:br>
            <a:r>
              <a:rPr lang="pt-BR" sz="4800" dirty="0"/>
              <a:t>Módulo - Cadastro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8EE3670-5D61-F78E-7DB7-A607E86A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62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CADASTRO DE USUÁRIOS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05206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742042" y="6322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CADASTRO DE FUNCIONÁRIO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434" y="6312807"/>
            <a:ext cx="4214591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05206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13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14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44" y="1421366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52135"/>
            <a:ext cx="4233328" cy="365125"/>
          </a:xfrm>
        </p:spPr>
        <p:txBody>
          <a:bodyPr/>
          <a:lstStyle/>
          <a:p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16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RELATÓRIOS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á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rios;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8380" y="6067528"/>
            <a:ext cx="4233328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17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RELATÓRIO – Funcionário </a:t>
            </a:r>
            <a:r>
              <a:rPr lang="pt-BR" b="1" dirty="0" err="1">
                <a:latin typeface="Abadi" panose="020B0604020104020204" pitchFamily="34" charset="0"/>
              </a:rPr>
              <a:t>vs</a:t>
            </a:r>
            <a:r>
              <a:rPr lang="pt-BR" b="1" dirty="0">
                <a:latin typeface="Abadi" panose="020B0604020104020204" pitchFamily="34" charset="0"/>
              </a:rPr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597307"/>
            <a:ext cx="3255402" cy="503757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sz="1700" dirty="0">
                <a:effectLst/>
              </a:rPr>
              <a:t>Funcionários </a:t>
            </a:r>
            <a:r>
              <a:rPr lang="pt-BR" sz="1700" dirty="0" err="1">
                <a:effectLst/>
              </a:rPr>
              <a:t>vs</a:t>
            </a:r>
            <a:r>
              <a:rPr lang="pt-BR" sz="1700" dirty="0">
                <a:effectLst/>
              </a:rPr>
              <a:t> cargos: Permite a visualização dos funcionários cadastrados, sua matricula, cargo, setor e salário base cadastrados.</a:t>
            </a:r>
          </a:p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sz="1700" dirty="0">
                <a:effectLst/>
              </a:rPr>
              <a:t>Método utilizado</a:t>
            </a:r>
          </a:p>
          <a:p>
            <a:pPr marL="0" indent="0">
              <a:spcBef>
                <a:spcPts val="1125"/>
              </a:spcBef>
              <a:spcAft>
                <a:spcPts val="1125"/>
              </a:spcAft>
              <a:buNone/>
            </a:pPr>
            <a:r>
              <a:rPr lang="pt-BR" b="1" dirty="0">
                <a:solidFill>
                  <a:srgbClr val="FF0000"/>
                </a:solidFill>
                <a:effectLst/>
              </a:rPr>
              <a:t>SELECT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tb_funcionario.id,tb_funcionario.nome</a:t>
            </a:r>
            <a:r>
              <a:rPr lang="pt-BR" b="1" dirty="0">
                <a:solidFill>
                  <a:srgbClr val="FF0000"/>
                </a:solidFill>
                <a:effectLst/>
              </a:rPr>
              <a:t>,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tb_funcionario.matricula</a:t>
            </a:r>
            <a:r>
              <a:rPr lang="pt-BR" b="1" dirty="0">
                <a:solidFill>
                  <a:srgbClr val="FF0000"/>
                </a:solidFill>
                <a:effectLst/>
              </a:rPr>
              <a:t>,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tb_cargo.nome</a:t>
            </a:r>
            <a:r>
              <a:rPr lang="pt-BR" b="1" dirty="0">
                <a:solidFill>
                  <a:srgbClr val="FF0000"/>
                </a:solidFill>
                <a:effectLst/>
              </a:rPr>
              <a:t>,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tb_cargo.setor</a:t>
            </a:r>
            <a:r>
              <a:rPr lang="pt-BR" b="1" dirty="0">
                <a:solidFill>
                  <a:srgbClr val="FF0000"/>
                </a:solidFill>
                <a:effectLst/>
              </a:rPr>
              <a:t>,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tb_cargo.salario_base</a:t>
            </a:r>
            <a:endParaRPr lang="pt-BR" b="1" dirty="0">
              <a:solidFill>
                <a:srgbClr val="FF0000"/>
              </a:solidFill>
              <a:effectLst/>
            </a:endParaRPr>
          </a:p>
          <a:p>
            <a:pPr marL="0" indent="0">
              <a:spcBef>
                <a:spcPts val="1125"/>
              </a:spcBef>
              <a:spcAft>
                <a:spcPts val="1125"/>
              </a:spcAft>
              <a:buNone/>
            </a:pPr>
            <a:r>
              <a:rPr lang="pt-BR" b="1" dirty="0">
                <a:solidFill>
                  <a:srgbClr val="FF0000"/>
                </a:solidFill>
                <a:effectLst/>
              </a:rPr>
              <a:t>FROM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tb_funcionário</a:t>
            </a:r>
            <a:endParaRPr lang="pt-BR" b="1" dirty="0">
              <a:solidFill>
                <a:srgbClr val="FF0000"/>
              </a:solidFill>
              <a:effectLst/>
            </a:endParaRPr>
          </a:p>
          <a:p>
            <a:pPr marL="0" indent="0">
              <a:spcBef>
                <a:spcPts val="1125"/>
              </a:spcBef>
              <a:spcAft>
                <a:spcPts val="1125"/>
              </a:spcAft>
              <a:buNone/>
            </a:pPr>
            <a:r>
              <a:rPr lang="pt-BR" b="1" dirty="0">
                <a:solidFill>
                  <a:srgbClr val="FF0000"/>
                </a:solidFill>
                <a:effectLst/>
              </a:rPr>
              <a:t>INNER JOIN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tb_cargo</a:t>
            </a:r>
            <a:r>
              <a:rPr lang="pt-BR" b="1" dirty="0">
                <a:solidFill>
                  <a:srgbClr val="FF0000"/>
                </a:solidFill>
                <a:effectLst/>
              </a:rPr>
              <a:t> ON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tb_funcionario.cargo_id</a:t>
            </a:r>
            <a:r>
              <a:rPr lang="pt-BR" b="1" dirty="0">
                <a:solidFill>
                  <a:srgbClr val="FF0000"/>
                </a:solidFill>
                <a:effectLst/>
              </a:rPr>
              <a:t> = </a:t>
            </a:r>
            <a:r>
              <a:rPr lang="pt-BR" b="1" dirty="0" err="1">
                <a:solidFill>
                  <a:srgbClr val="FF0000"/>
                </a:solidFill>
                <a:effectLst/>
              </a:rPr>
              <a:t>tb_cargo.codigo</a:t>
            </a:r>
            <a:endParaRPr lang="pt-BR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61245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18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RELATÓRIO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2637221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8421" y="6318187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19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RELATÓRIO – Gráfico Top Salários por Setor</a:t>
            </a:r>
            <a:br>
              <a:rPr lang="pt-BR" dirty="0">
                <a:effectLst/>
                <a:latin typeface="Abadi" panose="020B0604020104020204" pitchFamily="34" charset="0"/>
              </a:rPr>
            </a:br>
            <a:endParaRPr lang="pt-BR" dirty="0">
              <a:latin typeface="Abadi" panose="020B0604020104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20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RELATÓRIO – Aniversariantes do mês</a:t>
            </a:r>
            <a:br>
              <a:rPr lang="pt-BR" dirty="0">
                <a:effectLst/>
                <a:latin typeface="Abadi" panose="020B0604020104020204" pitchFamily="34" charset="0"/>
              </a:rPr>
            </a:br>
            <a:endParaRPr lang="pt-BR" dirty="0">
              <a:latin typeface="Abadi" panose="020B0604020104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178" y="1514486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78253" y="6318187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21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039" y="1559559"/>
            <a:ext cx="3720556" cy="441860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do sistema é efetuar um cadastro de usuários, alunos e funcionários, endereços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4232" y="6343290"/>
            <a:ext cx="32664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A3EBB49E-C40B-D364-BCB0-FB4A0E74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32" y="1470868"/>
            <a:ext cx="7216974" cy="48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RELATÓRIO – Gráfico Alunos Matriculados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203-65BD-C080-C444-2588C6EF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3" y="1651000"/>
            <a:ext cx="3313174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>
                <a:effectLst/>
              </a:rPr>
              <a:t>Gráfico </a:t>
            </a:r>
            <a:r>
              <a:rPr lang="pt-BR"/>
              <a:t>Alunos Matriculados</a:t>
            </a:r>
            <a:r>
              <a:rPr lang="pt-BR">
                <a:effectLst/>
              </a:rPr>
              <a:t>: Permite a visualização da quantidade de alunos matriculados por mês</a:t>
            </a:r>
            <a:r>
              <a:rPr lang="pt-BR"/>
              <a:t>, definindo o ano a ser plotado.</a:t>
            </a:r>
            <a:endParaRPr lang="pt-BR" dirty="0">
              <a:effectLst/>
            </a:endParaRPr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BEBD5A-FFC8-C209-605B-E6CCE31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15" y="1651000"/>
            <a:ext cx="7034277" cy="452596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40572" y="6176962"/>
            <a:ext cx="52181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22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73907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SQL – Código de criação do Banco e tabelas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1" name="Imagem 10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6F094438-D004-C23B-8614-9F9BDBA3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8" y="1106677"/>
            <a:ext cx="10292192" cy="1406723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A148432C-7AB7-DC50-AED0-54FE2352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08" y="2786450"/>
            <a:ext cx="10292192" cy="3706425"/>
          </a:xfrm>
          <a:prstGeom prst="rect">
            <a:avLst/>
          </a:prstGeom>
        </p:spPr>
      </p:pic>
      <p:sp>
        <p:nvSpPr>
          <p:cNvPr id="14" name="Espaço Reservado para Data 3">
            <a:extLst>
              <a:ext uri="{FF2B5EF4-FFF2-40B4-BE49-F238E27FC236}">
                <a16:creationId xmlns:a16="http://schemas.microsoft.com/office/drawing/2014/main" id="{5B0FDB6D-41CA-4228-9A38-9BAF8BD15758}"/>
              </a:ext>
            </a:extLst>
          </p:cNvPr>
          <p:cNvSpPr txBox="1">
            <a:spLocks/>
          </p:cNvSpPr>
          <p:nvPr/>
        </p:nvSpPr>
        <p:spPr>
          <a:xfrm>
            <a:off x="871108" y="6407150"/>
            <a:ext cx="454507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24 – SQL TB_ALUNO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80B7A388-7E5C-4BBE-D70C-A4AD4A54BB2E}"/>
              </a:ext>
            </a:extLst>
          </p:cNvPr>
          <p:cNvSpPr txBox="1">
            <a:spLocks/>
          </p:cNvSpPr>
          <p:nvPr/>
        </p:nvSpPr>
        <p:spPr>
          <a:xfrm>
            <a:off x="871108" y="2441962"/>
            <a:ext cx="454507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23 – SQL DO BANCO DE DADOS ACADEMIA</a:t>
            </a:r>
          </a:p>
        </p:txBody>
      </p:sp>
    </p:spTree>
    <p:extLst>
      <p:ext uri="{BB962C8B-B14F-4D97-AF65-F5344CB8AC3E}">
        <p14:creationId xmlns:p14="http://schemas.microsoft.com/office/powerpoint/2010/main" val="134965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F6F5D95-DDC5-1606-84B2-925BE772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161143"/>
            <a:ext cx="5385377" cy="5195207"/>
          </a:xfrm>
          <a:prstGeom prst="rect">
            <a:avLst/>
          </a:prstGeom>
          <a:noFill/>
        </p:spPr>
      </p:pic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642CACB5-94F1-EB90-B663-C6A05124C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62674" y="1161143"/>
            <a:ext cx="5559425" cy="519520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1414" y="6356350"/>
            <a:ext cx="45450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26 – SQL TB_FUNCIONARIO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9AE8D1A1-2EED-13D7-5F94-0C22E858A02B}"/>
              </a:ext>
            </a:extLst>
          </p:cNvPr>
          <p:cNvSpPr txBox="1">
            <a:spLocks/>
          </p:cNvSpPr>
          <p:nvPr/>
        </p:nvSpPr>
        <p:spPr>
          <a:xfrm>
            <a:off x="489857" y="6356350"/>
            <a:ext cx="454507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25 – SQL TB_USUARIO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1E0FCB7-C76C-9B80-E467-E0FA0C811214}"/>
              </a:ext>
            </a:extLst>
          </p:cNvPr>
          <p:cNvSpPr txBox="1">
            <a:spLocks/>
          </p:cNvSpPr>
          <p:nvPr/>
        </p:nvSpPr>
        <p:spPr>
          <a:xfrm>
            <a:off x="871108" y="173907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badi" panose="020B0604020104020204" pitchFamily="34" charset="0"/>
              </a:rPr>
              <a:t>SQL – Código de criação do Banco e tabelas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178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9AE8D1A1-2EED-13D7-5F94-0C22E858A02B}"/>
              </a:ext>
            </a:extLst>
          </p:cNvPr>
          <p:cNvSpPr txBox="1">
            <a:spLocks/>
          </p:cNvSpPr>
          <p:nvPr/>
        </p:nvSpPr>
        <p:spPr>
          <a:xfrm>
            <a:off x="871108" y="6330088"/>
            <a:ext cx="454507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27 – SQL TB_CARGO. E TB_PLANO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6F02C5E-AC60-1EE1-0A2B-FC04E247F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7" y="1030515"/>
            <a:ext cx="10558891" cy="532583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6FB9949-FC91-63DA-E954-DF66279A95AC}"/>
              </a:ext>
            </a:extLst>
          </p:cNvPr>
          <p:cNvSpPr txBox="1">
            <a:spLocks/>
          </p:cNvSpPr>
          <p:nvPr/>
        </p:nvSpPr>
        <p:spPr>
          <a:xfrm>
            <a:off x="871108" y="173907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badi" panose="020B0604020104020204" pitchFamily="34" charset="0"/>
              </a:rPr>
              <a:t>SQL – Código de criação do Banco e tabelas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358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9AE8D1A1-2EED-13D7-5F94-0C22E858A02B}"/>
              </a:ext>
            </a:extLst>
          </p:cNvPr>
          <p:cNvSpPr txBox="1">
            <a:spLocks/>
          </p:cNvSpPr>
          <p:nvPr/>
        </p:nvSpPr>
        <p:spPr>
          <a:xfrm>
            <a:off x="765179" y="6365871"/>
            <a:ext cx="454507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28 – SQL TB_ENDERECO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EC13179-95DC-CA48-4F17-1A788838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7" y="1103086"/>
            <a:ext cx="10558891" cy="525326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054B943-9B4B-56E6-90C0-04B88FBBBED8}"/>
              </a:ext>
            </a:extLst>
          </p:cNvPr>
          <p:cNvSpPr txBox="1">
            <a:spLocks/>
          </p:cNvSpPr>
          <p:nvPr/>
        </p:nvSpPr>
        <p:spPr>
          <a:xfrm>
            <a:off x="871108" y="173907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badi" panose="020B0604020104020204" pitchFamily="34" charset="0"/>
              </a:rPr>
              <a:t>SQL – Código de criação do Banco e tabelas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60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badi" panose="020B0604020104020204" pitchFamily="34" charset="0"/>
              </a:rPr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badi" panose="020B0604020104020204" pitchFamily="34" charset="0"/>
              </a:rPr>
              <a:t>MELHORIAS PARA O PROXIMO MÓDULO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Criação do módulo Financeiro;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Criação do módulo Matricular aluno;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Verificação no banco se o registro já existe;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Criar função esconder senha digitada;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Validação de e-mail;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Ajustar o padrão de datas para BR de datas de AAAA-MM-DD para DD-MM-AAAA;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Criar opção de 0 pra sair quando iniciado o cadastro;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Criar tabela de log no sistema;</a:t>
            </a:r>
          </a:p>
          <a:p>
            <a:pPr marL="342900" indent="-342900" algn="just">
              <a:lnSpc>
                <a:spcPct val="11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Exportar relatório para PDF;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4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Promove">
            <a:extLst>
              <a:ext uri="{FF2B5EF4-FFF2-40B4-BE49-F238E27FC236}">
                <a16:creationId xmlns:a16="http://schemas.microsoft.com/office/drawing/2014/main" id="{DFF58960-CBFD-13E7-19AE-90101DA5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24" y="1311275"/>
            <a:ext cx="2839576" cy="21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>
                <a:latin typeface="Abadi" panose="020B0604020104020204" pitchFamily="34" charset="0"/>
              </a:rPr>
              <a:t>Equipe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34"/>
          <a:stretch/>
        </p:blipFill>
        <p:spPr>
          <a:xfrm>
            <a:off x="-2" y="3596377"/>
            <a:ext cx="2758254" cy="1932329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26"/>
          <a:stretch/>
        </p:blipFill>
        <p:spPr>
          <a:xfrm>
            <a:off x="2758253" y="3608386"/>
            <a:ext cx="2942004" cy="2073223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626"/>
          <a:stretch/>
        </p:blipFill>
        <p:spPr>
          <a:xfrm>
            <a:off x="5910396" y="3608386"/>
            <a:ext cx="2942004" cy="2073223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332"/>
          <a:stretch/>
        </p:blipFill>
        <p:spPr>
          <a:xfrm>
            <a:off x="9102850" y="3608387"/>
            <a:ext cx="2942003" cy="1984280"/>
          </a:xfrm>
          <a:prstGeom prst="rect">
            <a:avLst/>
          </a:prstGeom>
        </p:spPr>
      </p:pic>
      <p:pic>
        <p:nvPicPr>
          <p:cNvPr id="3074" name="Picture 2" descr="Ícone de foguete colorido em design plano. ícone de nave espacial simples  isolado no fundo branco. ilustração vetorial. | Vetor Premium | Nave  espacial desenho, Nave espacial, Foguete desenho">
            <a:extLst>
              <a:ext uri="{FF2B5EF4-FFF2-40B4-BE49-F238E27FC236}">
                <a16:creationId xmlns:a16="http://schemas.microsoft.com/office/drawing/2014/main" id="{19929B58-5B32-3C80-83AD-C763415E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51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8903771-082B-B8AC-0E04-99429B4414C6}"/>
              </a:ext>
            </a:extLst>
          </p:cNvPr>
          <p:cNvSpPr txBox="1"/>
          <p:nvPr/>
        </p:nvSpPr>
        <p:spPr>
          <a:xfrm>
            <a:off x="552055" y="5506463"/>
            <a:ext cx="1654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Eder Ferreira</a:t>
            </a:r>
          </a:p>
          <a:p>
            <a:pPr algn="ctr"/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65F5D8-1A6F-F727-5330-56EB01FEFD7D}"/>
              </a:ext>
            </a:extLst>
          </p:cNvPr>
          <p:cNvSpPr txBox="1"/>
          <p:nvPr/>
        </p:nvSpPr>
        <p:spPr>
          <a:xfrm>
            <a:off x="3433454" y="5576886"/>
            <a:ext cx="16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Loren</a:t>
            </a:r>
          </a:p>
          <a:p>
            <a:pPr algn="ctr"/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4B21E7-D52C-814E-2535-EC7A274E2BB7}"/>
              </a:ext>
            </a:extLst>
          </p:cNvPr>
          <p:cNvSpPr txBox="1"/>
          <p:nvPr/>
        </p:nvSpPr>
        <p:spPr>
          <a:xfrm>
            <a:off x="6071480" y="5592666"/>
            <a:ext cx="261983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Guilherme Figueiredo</a:t>
            </a:r>
          </a:p>
          <a:p>
            <a:pPr algn="ctr"/>
            <a:endParaRPr lang="pt-B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024B94-07C1-D022-DE06-3C634605DFEE}"/>
              </a:ext>
            </a:extLst>
          </p:cNvPr>
          <p:cNvSpPr txBox="1"/>
          <p:nvPr/>
        </p:nvSpPr>
        <p:spPr>
          <a:xfrm>
            <a:off x="9514119" y="5550517"/>
            <a:ext cx="21194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Marlon Sampaio</a:t>
            </a:r>
          </a:p>
          <a:p>
            <a:pPr algn="ctr"/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98" y="815096"/>
            <a:ext cx="9452395" cy="597018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latin typeface="Abadi" panose="020B0604020104020204" pitchFamily="34" charset="0"/>
              </a:rPr>
              <a:t>Requisitos do Sistema – Boas Práticas</a:t>
            </a:r>
            <a:br>
              <a:rPr lang="pt-BR" sz="3200" dirty="0">
                <a:effectLst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8" y="1953550"/>
            <a:ext cx="4336385" cy="4164976"/>
          </a:xfrm>
        </p:spPr>
        <p:txBody>
          <a:bodyPr anchor="b"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2600" b="1" i="0" dirty="0">
                <a:solidFill>
                  <a:srgbClr val="374151"/>
                </a:solidFill>
                <a:effectLst/>
                <a:latin typeface="Söhne"/>
              </a:rPr>
              <a:t>Cadastro de Usuário:</a:t>
            </a:r>
            <a:endParaRPr lang="pt-BR" sz="26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3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usuários, incluindo informações como usuário, senha, nome, e-mail, tipo de documento, número do documento, data de nascimento.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300" b="0" i="0" dirty="0">
                <a:solidFill>
                  <a:srgbClr val="374151"/>
                </a:solidFill>
                <a:effectLst/>
                <a:latin typeface="Söhne"/>
              </a:rPr>
              <a:t>Deve ser possível diferenciar entre usuários comuns, alunos e funcionários.</a:t>
            </a:r>
          </a:p>
          <a:p>
            <a:pPr algn="l"/>
            <a:r>
              <a:rPr lang="pt-BR" sz="26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pt-BR" sz="2600" b="1" i="0" dirty="0">
                <a:solidFill>
                  <a:srgbClr val="374151"/>
                </a:solidFill>
                <a:effectLst/>
                <a:latin typeface="Söhne"/>
              </a:rPr>
              <a:t>Cadastro de Aluno:</a:t>
            </a:r>
            <a:endParaRPr lang="pt-BR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300" b="0" i="0" dirty="0">
                <a:solidFill>
                  <a:srgbClr val="374151"/>
                </a:solidFill>
                <a:effectLst/>
                <a:latin typeface="Söhne"/>
              </a:rPr>
              <a:t>O sistema deve ter a capacidade de cadastrar informações específicas de alunos, como nome, tipo de documento, número do documento, telefone, gênero, data de nascimento. 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12CBE1-7104-F4C3-23D7-9B270A889274}"/>
              </a:ext>
            </a:extLst>
          </p:cNvPr>
          <p:cNvSpPr txBox="1">
            <a:spLocks/>
          </p:cNvSpPr>
          <p:nvPr/>
        </p:nvSpPr>
        <p:spPr>
          <a:xfrm>
            <a:off x="7170516" y="1665866"/>
            <a:ext cx="4336385" cy="3975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i="0" dirty="0">
                <a:solidFill>
                  <a:srgbClr val="374151"/>
                </a:solidFill>
                <a:effectLst/>
                <a:latin typeface="Söhne"/>
              </a:rPr>
              <a:t>3. Cadastro de Funcionário: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Deve ser possível cadastrar informações sobre os funcionários da academia, 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nome, tipo de documento, número do documento, telefone, e-mail, data nascimento, gênero, data da contratação, data de desligamento, cargo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sz="1800" b="1" i="0" dirty="0">
                <a:solidFill>
                  <a:srgbClr val="374151"/>
                </a:solidFill>
                <a:effectLst/>
                <a:latin typeface="Söhne"/>
              </a:rPr>
              <a:t>4. Cadastro de Plano: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diferentes planos de academia, especificando características como nível, tipo de plano (mensal, trimestral, anual) e valor.</a:t>
            </a:r>
          </a:p>
        </p:txBody>
      </p:sp>
      <p:pic>
        <p:nvPicPr>
          <p:cNvPr id="1026" name="Picture 2" descr="Renovar Cadastro – Jockey Club – Píaui">
            <a:extLst>
              <a:ext uri="{FF2B5EF4-FFF2-40B4-BE49-F238E27FC236}">
                <a16:creationId xmlns:a16="http://schemas.microsoft.com/office/drawing/2014/main" id="{0AC019FB-8ED3-30F2-E50F-B999E8E8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45" y="2880416"/>
            <a:ext cx="1647171" cy="131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035-B8A5-2D0F-144F-5648403D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Requisitos do Sistema – Boas Práticas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4DC1-E756-B0A0-C2EC-377132DF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1715261"/>
            <a:ext cx="6518399" cy="43227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5</a:t>
            </a:r>
            <a:r>
              <a:rPr lang="pt-BR" b="1" i="0" dirty="0">
                <a:effectLst/>
              </a:rPr>
              <a:t>. Cadastro de Endereço:</a:t>
            </a:r>
            <a:endParaRPr lang="pt-BR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Deverá ser possível cadastrar endereços associados aos usuários, alunos, funcionários e à própria academia.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Campos como rua, número, complemento, CEP, bairro, cidade e estado devem ser contemplados.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i="0" dirty="0">
                <a:effectLst/>
              </a:rPr>
              <a:t>6. Relatórios:</a:t>
            </a:r>
            <a:endParaRPr lang="pt-BR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O sistema deve oferecer a capacidade de gerar relatórios diversos, como: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Relatório de funcionário </a:t>
            </a:r>
            <a:r>
              <a:rPr lang="pt-BR" sz="1600" b="0" i="0" dirty="0" err="1">
                <a:effectLst/>
              </a:rPr>
              <a:t>vs</a:t>
            </a:r>
            <a:r>
              <a:rPr lang="pt-BR" sz="1600" b="0" i="0" dirty="0">
                <a:effectLst/>
              </a:rPr>
              <a:t> cargos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Relatório de alunos matriculado por ano/mês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Relatório de maiores salario por setor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Relatório de aniversariantes do 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</a:rPr>
              <a:t>Outros relatórios específicos conforme as necessidades da academia.</a:t>
            </a:r>
          </a:p>
        </p:txBody>
      </p:sp>
      <p:pic>
        <p:nvPicPr>
          <p:cNvPr id="2050" name="Picture 2" descr="Relatório de marketing digital: dicas para analisar resultados | PhoneTrack">
            <a:extLst>
              <a:ext uri="{FF2B5EF4-FFF2-40B4-BE49-F238E27FC236}">
                <a16:creationId xmlns:a16="http://schemas.microsoft.com/office/drawing/2014/main" id="{5ECF584F-1584-1E9B-CF9A-98358C47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933" y="2749484"/>
            <a:ext cx="3663310" cy="22543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A7C1-949E-CB7F-377A-DBD1DC8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201" y="567950"/>
            <a:ext cx="4506166" cy="11359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</p:txBody>
      </p:sp>
      <p:pic>
        <p:nvPicPr>
          <p:cNvPr id="7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157182F0-D815-5541-FE59-C18ACA27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48" y="1723386"/>
            <a:ext cx="9036317" cy="4257473"/>
          </a:xfrm>
          <a:prstGeom prst="rect">
            <a:avLst/>
          </a:prstGeom>
          <a:noFill/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66EDB4B-2506-D89C-4F45-945D869B6206}"/>
              </a:ext>
            </a:extLst>
          </p:cNvPr>
          <p:cNvSpPr txBox="1">
            <a:spLocks/>
          </p:cNvSpPr>
          <p:nvPr/>
        </p:nvSpPr>
        <p:spPr>
          <a:xfrm>
            <a:off x="4859269" y="0"/>
            <a:ext cx="3175122" cy="1135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Abadi" panose="020B0604020104020204" pitchFamily="34" charset="0"/>
              </a:rPr>
              <a:t>Modelo Conceitual</a:t>
            </a:r>
            <a:br>
              <a:rPr lang="pt-BR" dirty="0"/>
            </a:br>
            <a:endParaRPr lang="pt-BR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2EBCD5DC-4CD4-FFB2-31B0-CF21EAA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1548" y="605649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1 -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conceitual</a:t>
            </a:r>
            <a:endParaRPr lang="en-US" b="1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B3EFE43-16C7-3B7C-20DD-E8FC8312B5DB}"/>
              </a:ext>
            </a:extLst>
          </p:cNvPr>
          <p:cNvSpPr txBox="1">
            <a:spLocks/>
          </p:cNvSpPr>
          <p:nvPr/>
        </p:nvSpPr>
        <p:spPr>
          <a:xfrm>
            <a:off x="7350079" y="567950"/>
            <a:ext cx="3371545" cy="963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dirty="0"/>
              <a:t>Neste fluxo percebemos o esquema do banco onde as entidades se conectam.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699" y="1559561"/>
            <a:ext cx="3516787" cy="2673226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dados,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Neste </a:t>
            </a:r>
            <a:r>
              <a:rPr lang="pt-BR" dirty="0"/>
              <a:t>fluxo percebemos o esquema do banco onde as entidades se conectam.</a:t>
            </a:r>
            <a:endParaRPr lang="pt-BR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7B72EB-1D1B-7E1F-41EE-314FAE9D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350520"/>
            <a:ext cx="7750460" cy="6072503"/>
          </a:xfrm>
          <a:prstGeom prst="rect">
            <a:avLst/>
          </a:prstGeom>
        </p:spPr>
      </p:pic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2CB833D3-00CD-6436-1037-74D68E37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948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logico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820881"/>
            <a:ext cx="3643889" cy="2062595"/>
          </a:xfrm>
        </p:spPr>
        <p:txBody>
          <a:bodyPr anchor="t"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Diagrama Classes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399" y="1759526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 do diagrama de classe é modelar os objetos que compõe o sistema</a:t>
            </a:r>
            <a:r>
              <a:rPr lang="pt-BR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Nele está contido as Classes, atributos e métodos que serão utilizados no sistema.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27F4C552-BEE2-CAE3-F0C1-29759126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2807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2- </a:t>
            </a:r>
            <a:r>
              <a:rPr lang="en-US" b="1" dirty="0" err="1"/>
              <a:t>modelo</a:t>
            </a:r>
            <a:r>
              <a:rPr lang="en-US" b="1" dirty="0"/>
              <a:t> do </a:t>
            </a:r>
            <a:r>
              <a:rPr lang="en-US" b="1" dirty="0" err="1"/>
              <a:t>diagrama</a:t>
            </a:r>
            <a:r>
              <a:rPr lang="en-US" b="1" dirty="0"/>
              <a:t> de classes</a:t>
            </a:r>
          </a:p>
        </p:txBody>
      </p:sp>
      <p:pic>
        <p:nvPicPr>
          <p:cNvPr id="10" name="Imagem 9" descr="Diagrama, Esquemático&#10;&#10;Descrição gerada automaticamente">
            <a:extLst>
              <a:ext uri="{FF2B5EF4-FFF2-40B4-BE49-F238E27FC236}">
                <a16:creationId xmlns:a16="http://schemas.microsoft.com/office/drawing/2014/main" id="{D59A147A-37F2-8B9B-BF50-DB06B051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78" y="288924"/>
            <a:ext cx="7772524" cy="60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233448" cy="2062595"/>
          </a:xfrm>
        </p:spPr>
        <p:txBody>
          <a:bodyPr anchor="t">
            <a:normAutofit/>
          </a:bodyPr>
          <a:lstStyle/>
          <a:p>
            <a:pPr algn="ctr"/>
            <a:r>
              <a:rPr lang="pt-BR" sz="3100" b="1" dirty="0">
                <a:latin typeface="Abadi" panose="020B0604020104020204" pitchFamily="34" charset="0"/>
              </a:rPr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48" y="279400"/>
            <a:ext cx="7778152" cy="6092823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500" y="2260600"/>
            <a:ext cx="3233448" cy="2709605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Neste </a:t>
            </a:r>
            <a:r>
              <a:rPr lang="pt-BR" dirty="0"/>
              <a:t>fluxo percebemos o esquema do banco onde as entidades se conectam.</a:t>
            </a:r>
            <a:endParaRPr lang="pt-BR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0948" y="6415768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4-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latin typeface="Abadi" panose="020B0604020104020204" pitchFamily="34" charset="0"/>
              </a:rPr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5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587185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Figura6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1411</Words>
  <Application>Microsoft Macintosh PowerPoint</Application>
  <PresentationFormat>Widescreen</PresentationFormat>
  <Paragraphs>222</Paragraphs>
  <Slides>27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Abadi</vt:lpstr>
      <vt:lpstr>Aptos Light</vt:lpstr>
      <vt:lpstr>Arial</vt:lpstr>
      <vt:lpstr>Calibri</vt:lpstr>
      <vt:lpstr>Open Sans</vt:lpstr>
      <vt:lpstr>Söhne</vt:lpstr>
      <vt:lpstr>Times New Roman</vt:lpstr>
      <vt:lpstr>Walbaum Display</vt:lpstr>
      <vt:lpstr>Wingdings</vt:lpstr>
      <vt:lpstr>BohoVogueVTI</vt:lpstr>
      <vt:lpstr>Gestão de Academia  Módulo - Cadastro</vt:lpstr>
      <vt:lpstr>APRESENTAÇÃO DO SOFTWARE </vt:lpstr>
      <vt:lpstr>Requisitos do Sistema – Boas Práticas </vt:lpstr>
      <vt:lpstr>Requisitos do Sistema – Boas Práticas </vt:lpstr>
      <vt:lpstr>Apresentação do PowerPoint</vt:lpstr>
      <vt:lpstr>Modelo Lógico </vt:lpstr>
      <vt:lpstr>Diagrama Classes </vt:lpstr>
      <vt:lpstr>Diagrama do Banco de Dados </vt:lpstr>
      <vt:lpstr>TELAS LOGIN E LOGADO </vt:lpstr>
      <vt:lpstr>CADASTRO DE USUÁRIOS </vt:lpstr>
      <vt:lpstr>CADASTRO DE ALUNOS </vt:lpstr>
      <vt:lpstr>CADASTRO DE FUNCIONÁRIO </vt:lpstr>
      <vt:lpstr>CADASTRO DE CARGOS </vt:lpstr>
      <vt:lpstr>CADASTRO DE ENDEREÇOS </vt:lpstr>
      <vt:lpstr>RELATÓRIOS </vt:lpstr>
      <vt:lpstr>RELATÓRIO – Funcionário vs Cargos e Salários </vt:lpstr>
      <vt:lpstr>RELATÓRIO – Top Salários por Cargo e Setor </vt:lpstr>
      <vt:lpstr>RELATÓRIO – Gráfico Top Salários por Setor </vt:lpstr>
      <vt:lpstr>RELATÓRIO – Aniversariantes do mês </vt:lpstr>
      <vt:lpstr>RELATÓRIO – Gráfico Alunos Matriculados </vt:lpstr>
      <vt:lpstr>SQL – Código de criação do Banco e tabelas </vt:lpstr>
      <vt:lpstr>Apresentação do PowerPoint</vt:lpstr>
      <vt:lpstr>Apresentação do PowerPoint</vt:lpstr>
      <vt:lpstr>Apresentação do PowerPoint</vt:lpstr>
      <vt:lpstr>ESPECIFICAÇÕES TÉCNICAS </vt:lpstr>
      <vt:lpstr>MELHORIAS PARA O PROXIMO MÓDULO </vt:lpstr>
      <vt:lpstr>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71</cp:revision>
  <dcterms:created xsi:type="dcterms:W3CDTF">2023-12-11T02:34:02Z</dcterms:created>
  <dcterms:modified xsi:type="dcterms:W3CDTF">2023-12-13T00:40:59Z</dcterms:modified>
</cp:coreProperties>
</file>