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80" r:id="rId4"/>
    <p:sldId id="286" r:id="rId5"/>
    <p:sldId id="281" r:id="rId6"/>
    <p:sldId id="285" r:id="rId7"/>
    <p:sldId id="287" r:id="rId8"/>
    <p:sldId id="282" r:id="rId9"/>
    <p:sldId id="258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83" r:id="rId20"/>
    <p:sldId id="277" r:id="rId21"/>
    <p:sldId id="284" r:id="rId22"/>
    <p:sldId id="260" r:id="rId23"/>
    <p:sldId id="278" r:id="rId24"/>
    <p:sldId id="279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0"/>
    <p:restoredTop sz="94669"/>
  </p:normalViewPr>
  <p:slideViewPr>
    <p:cSldViewPr snapToGrid="0">
      <p:cViewPr varScale="1">
        <p:scale>
          <a:sx n="87" d="100"/>
          <a:sy n="87" d="100"/>
        </p:scale>
        <p:origin x="8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F0F3D-B854-BB47-93D4-241CDD40E044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6101D-3B63-9249-8DE5-B89A0CA22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84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244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073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300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44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26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417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935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728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668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201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660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4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2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1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5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1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3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9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6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0A72A7-127B-7CA9-A4A2-38DCD64B0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2399" y="728664"/>
            <a:ext cx="5686551" cy="3157080"/>
          </a:xfrm>
          <a:noFill/>
        </p:spPr>
        <p:txBody>
          <a:bodyPr>
            <a:normAutofit/>
          </a:bodyPr>
          <a:lstStyle/>
          <a:p>
            <a:r>
              <a:rPr lang="pt-BR" sz="5200" dirty="0"/>
              <a:t>Gestão de Academia </a:t>
            </a:r>
            <a:br>
              <a:rPr lang="pt-BR" sz="5200" dirty="0"/>
            </a:br>
            <a:r>
              <a:rPr lang="pt-BR" sz="5200" dirty="0"/>
              <a:t>– Modulo Cadastro</a:t>
            </a:r>
          </a:p>
        </p:txBody>
      </p:sp>
      <p:pic>
        <p:nvPicPr>
          <p:cNvPr id="1026" name="Picture 2" descr="Por que investir na automatização de processos de gestão de sua academia? -  GoFit - Sistema de gestão para academias - Software para academia">
            <a:extLst>
              <a:ext uri="{FF2B5EF4-FFF2-40B4-BE49-F238E27FC236}">
                <a16:creationId xmlns:a16="http://schemas.microsoft.com/office/drawing/2014/main" id="{F58FF939-69AD-B37B-14B0-0ADCBFFA8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9697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232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CADASTRO DE USUARIOS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659302"/>
            <a:ext cx="10442448" cy="1265928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Cadastro de Usuários: permite cadastrar novos usuários para acesso ao sistema.</a:t>
            </a:r>
          </a:p>
          <a:p>
            <a:pPr algn="just">
              <a:lnSpc>
                <a:spcPct val="100000"/>
              </a:lnSpc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Registra informações básicas para acessar o sistema: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1107" y="6312807"/>
            <a:ext cx="3926179" cy="365125"/>
          </a:xfrm>
        </p:spPr>
        <p:txBody>
          <a:bodyPr/>
          <a:lstStyle/>
          <a:p>
            <a:r>
              <a:rPr lang="en-US" b="1" dirty="0" err="1"/>
              <a:t>Figura</a:t>
            </a:r>
            <a:r>
              <a:rPr lang="en-US" b="1" dirty="0"/>
              <a:t> 7 – </a:t>
            </a:r>
            <a:r>
              <a:rPr lang="en-US" b="1" dirty="0" err="1"/>
              <a:t>tela</a:t>
            </a:r>
            <a:r>
              <a:rPr lang="en-US" b="1" dirty="0"/>
              <a:t> de </a:t>
            </a:r>
            <a:r>
              <a:rPr lang="en-US" b="1" dirty="0" err="1"/>
              <a:t>cadastro</a:t>
            </a:r>
            <a:r>
              <a:rPr lang="en-US" b="1" dirty="0"/>
              <a:t> de </a:t>
            </a:r>
            <a:r>
              <a:rPr lang="en-US" b="1" dirty="0" err="1"/>
              <a:t>alunos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DE376607-CE3A-336A-1759-EEDBB639B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817392"/>
              </p:ext>
            </p:extLst>
          </p:nvPr>
        </p:nvGraphicFramePr>
        <p:xfrm>
          <a:off x="6824870" y="2611215"/>
          <a:ext cx="4452511" cy="3679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7237">
                  <a:extLst>
                    <a:ext uri="{9D8B030D-6E8A-4147-A177-3AD203B41FA5}">
                      <a16:colId xmlns:a16="http://schemas.microsoft.com/office/drawing/2014/main" val="4263610643"/>
                    </a:ext>
                  </a:extLst>
                </a:gridCol>
                <a:gridCol w="2385274">
                  <a:extLst>
                    <a:ext uri="{9D8B030D-6E8A-4147-A177-3AD203B41FA5}">
                      <a16:colId xmlns:a16="http://schemas.microsoft.com/office/drawing/2014/main" val="232851033"/>
                    </a:ext>
                  </a:extLst>
                </a:gridCol>
              </a:tblGrid>
              <a:tr h="328867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effectLst/>
                        </a:rPr>
                        <a:t>tb_usuario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id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3379903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matricula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6212425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usuario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9588028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senha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737574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nome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2054426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email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6191845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tipo_documento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1027583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num_documento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369351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status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6179854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dt_nascimento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6824569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dt_cadastro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2801819"/>
                  </a:ext>
                </a:extLst>
              </a:tr>
            </a:tbl>
          </a:graphicData>
        </a:graphic>
      </p:graphicFrame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6805206" y="63128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Figura</a:t>
            </a:r>
            <a:r>
              <a:rPr lang="en-US" b="1" dirty="0"/>
              <a:t> 8 – </a:t>
            </a:r>
            <a:r>
              <a:rPr lang="en-US" b="1" dirty="0" err="1"/>
              <a:t>tabela</a:t>
            </a:r>
            <a:r>
              <a:rPr lang="en-US" b="1" dirty="0"/>
              <a:t> do banco</a:t>
            </a:r>
          </a:p>
        </p:txBody>
      </p:sp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8C0844E-1CEF-6B0C-C1A3-2C051746D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01" y="2611215"/>
            <a:ext cx="4257290" cy="3745135"/>
          </a:xfrm>
          <a:prstGeom prst="rect">
            <a:avLst/>
          </a:prstGeom>
        </p:spPr>
      </p:pic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3A3092D9-C0EE-15C5-5BE9-69C137E10E29}"/>
              </a:ext>
            </a:extLst>
          </p:cNvPr>
          <p:cNvSpPr/>
          <p:nvPr/>
        </p:nvSpPr>
        <p:spPr>
          <a:xfrm>
            <a:off x="5433391" y="4267200"/>
            <a:ext cx="1099931" cy="5035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958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CADASTRO DE ALUNOS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659302"/>
            <a:ext cx="10442448" cy="931498"/>
          </a:xfrm>
        </p:spPr>
        <p:txBody>
          <a:bodyPr/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Cadastro de alunos: permite cadastrar novos alunos para gestão dos serviços oferecidos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1107" y="6312807"/>
            <a:ext cx="3926179" cy="365125"/>
          </a:xfrm>
        </p:spPr>
        <p:txBody>
          <a:bodyPr/>
          <a:lstStyle/>
          <a:p>
            <a:r>
              <a:rPr lang="en-US" b="1" dirty="0" err="1"/>
              <a:t>Figura</a:t>
            </a:r>
            <a:r>
              <a:rPr lang="en-US" b="1" dirty="0"/>
              <a:t> 9 – </a:t>
            </a:r>
            <a:r>
              <a:rPr lang="en-US" b="1" dirty="0" err="1"/>
              <a:t>tela</a:t>
            </a:r>
            <a:r>
              <a:rPr lang="en-US" b="1" dirty="0"/>
              <a:t> de </a:t>
            </a:r>
            <a:r>
              <a:rPr lang="en-US" b="1" dirty="0" err="1"/>
              <a:t>cadastro</a:t>
            </a:r>
            <a:r>
              <a:rPr lang="en-US" b="1" dirty="0"/>
              <a:t> de </a:t>
            </a:r>
            <a:r>
              <a:rPr lang="en-US" b="1" dirty="0" err="1"/>
              <a:t>alunos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6742042" y="63227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Figura</a:t>
            </a:r>
            <a:r>
              <a:rPr lang="en-US" b="1" dirty="0"/>
              <a:t> 10 – </a:t>
            </a:r>
            <a:r>
              <a:rPr lang="en-US" b="1" dirty="0" err="1"/>
              <a:t>tabela</a:t>
            </a:r>
            <a:r>
              <a:rPr lang="en-US" b="1" dirty="0"/>
              <a:t> do banco</a:t>
            </a:r>
          </a:p>
        </p:txBody>
      </p:sp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8C0844E-1CEF-6B0C-C1A3-2C051746D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01" y="2611215"/>
            <a:ext cx="4257290" cy="3745135"/>
          </a:xfrm>
          <a:prstGeom prst="rect">
            <a:avLst/>
          </a:prstGeom>
        </p:spPr>
      </p:pic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3A3092D9-C0EE-15C5-5BE9-69C137E10E29}"/>
              </a:ext>
            </a:extLst>
          </p:cNvPr>
          <p:cNvSpPr/>
          <p:nvPr/>
        </p:nvSpPr>
        <p:spPr>
          <a:xfrm>
            <a:off x="5433391" y="4267200"/>
            <a:ext cx="1099931" cy="5035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91FFD37-7E1C-CA0D-597D-EB7CAE7C6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872373"/>
              </p:ext>
            </p:extLst>
          </p:nvPr>
        </p:nvGraphicFramePr>
        <p:xfrm>
          <a:off x="6824250" y="2642190"/>
          <a:ext cx="4437949" cy="3680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1365">
                  <a:extLst>
                    <a:ext uri="{9D8B030D-6E8A-4147-A177-3AD203B41FA5}">
                      <a16:colId xmlns:a16="http://schemas.microsoft.com/office/drawing/2014/main" val="3921346765"/>
                    </a:ext>
                  </a:extLst>
                </a:gridCol>
                <a:gridCol w="2256584">
                  <a:extLst>
                    <a:ext uri="{9D8B030D-6E8A-4147-A177-3AD203B41FA5}">
                      <a16:colId xmlns:a16="http://schemas.microsoft.com/office/drawing/2014/main" val="144273375"/>
                    </a:ext>
                  </a:extLst>
                </a:gridCol>
              </a:tblGrid>
              <a:tr h="368057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effectLst/>
                        </a:rPr>
                        <a:t>tb_aluno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id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4388857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matricula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2429734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nome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9287282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tipo_documento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1226285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num_documento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90666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telefone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6322542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genero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9479687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status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2033974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dt_cadastro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78469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 err="1">
                          <a:effectLst/>
                        </a:rPr>
                        <a:t>dt_nascimento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8482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738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CADASTRO DE FUNCIONARIO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659302"/>
            <a:ext cx="10442448" cy="931498"/>
          </a:xfrm>
        </p:spPr>
        <p:txBody>
          <a:bodyPr/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Cadastro de </a:t>
            </a: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funcionário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: permite </a:t>
            </a: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o cadastro dos funcionários, vinculando cargos, salário e setor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0434" y="6312807"/>
            <a:ext cx="4214591" cy="365125"/>
          </a:xfrm>
        </p:spPr>
        <p:txBody>
          <a:bodyPr/>
          <a:lstStyle/>
          <a:p>
            <a:r>
              <a:rPr lang="en-US" b="1" dirty="0" err="1"/>
              <a:t>Figura</a:t>
            </a:r>
            <a:r>
              <a:rPr lang="en-US" b="1" dirty="0"/>
              <a:t> 11 – </a:t>
            </a:r>
            <a:r>
              <a:rPr lang="en-US" b="1" dirty="0" err="1"/>
              <a:t>tela</a:t>
            </a:r>
            <a:r>
              <a:rPr lang="en-US" b="1" dirty="0"/>
              <a:t> de </a:t>
            </a:r>
            <a:r>
              <a:rPr lang="en-US" b="1" dirty="0" err="1"/>
              <a:t>cadastro</a:t>
            </a:r>
            <a:r>
              <a:rPr lang="en-US" b="1" dirty="0"/>
              <a:t> de </a:t>
            </a:r>
            <a:r>
              <a:rPr lang="en-US" b="1" dirty="0" err="1"/>
              <a:t>funcionario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12</a:t>
            </a:fld>
            <a:endParaRPr lang="en-US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6805206" y="63128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Figura</a:t>
            </a:r>
            <a:r>
              <a:rPr lang="en-US" b="1" dirty="0"/>
              <a:t> 12 – </a:t>
            </a:r>
            <a:r>
              <a:rPr lang="en-US" b="1" dirty="0" err="1"/>
              <a:t>tabela</a:t>
            </a:r>
            <a:r>
              <a:rPr lang="en-US" b="1" dirty="0"/>
              <a:t> do banco </a:t>
            </a:r>
          </a:p>
        </p:txBody>
      </p:sp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3A3092D9-C0EE-15C5-5BE9-69C137E10E29}"/>
              </a:ext>
            </a:extLst>
          </p:cNvPr>
          <p:cNvSpPr/>
          <p:nvPr/>
        </p:nvSpPr>
        <p:spPr>
          <a:xfrm>
            <a:off x="5433391" y="4267200"/>
            <a:ext cx="1099931" cy="5035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C57BDAFC-16E9-7A86-E35D-F1219F5AF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824703"/>
              </p:ext>
            </p:extLst>
          </p:nvPr>
        </p:nvGraphicFramePr>
        <p:xfrm>
          <a:off x="6823630" y="2580286"/>
          <a:ext cx="4437949" cy="37141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4544">
                  <a:extLst>
                    <a:ext uri="{9D8B030D-6E8A-4147-A177-3AD203B41FA5}">
                      <a16:colId xmlns:a16="http://schemas.microsoft.com/office/drawing/2014/main" val="3922634960"/>
                    </a:ext>
                  </a:extLst>
                </a:gridCol>
                <a:gridCol w="2363405">
                  <a:extLst>
                    <a:ext uri="{9D8B030D-6E8A-4147-A177-3AD203B41FA5}">
                      <a16:colId xmlns:a16="http://schemas.microsoft.com/office/drawing/2014/main" val="2647906348"/>
                    </a:ext>
                  </a:extLst>
                </a:gridCol>
              </a:tblGrid>
              <a:tr h="265297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effectLst/>
                        </a:rPr>
                        <a:t>tb_funcionario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id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8983584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nome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0700687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tipo_documento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5968322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num_documento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5380284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telefone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2216095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email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9291451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dt_nascimento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8958108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genero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0606126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matricula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8891505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status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5387762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dt_contratacao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60202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dt_desligamento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501735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cargo_id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6001070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dt_cadastro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3578715"/>
                  </a:ext>
                </a:extLst>
              </a:tr>
            </a:tbl>
          </a:graphicData>
        </a:graphic>
      </p:graphicFrame>
      <p:pic>
        <p:nvPicPr>
          <p:cNvPr id="12" name="Imagem 11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33DAD70-FC2A-CC8E-5ED7-9E4D307A4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15" y="2534350"/>
            <a:ext cx="421459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2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CADASTRO DE CARGOS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659302"/>
            <a:ext cx="10442448" cy="931498"/>
          </a:xfrm>
        </p:spPr>
        <p:txBody>
          <a:bodyPr/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Cadastro de </a:t>
            </a: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cargos e salários : permite o cadastro do cargo, setor e salário base vinculado ao funcionário.</a:t>
            </a:r>
            <a:endParaRPr lang="pt-BR" sz="1800" dirty="0">
              <a:solidFill>
                <a:srgbClr val="444444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1107" y="6312807"/>
            <a:ext cx="4091834" cy="365125"/>
          </a:xfrm>
        </p:spPr>
        <p:txBody>
          <a:bodyPr/>
          <a:lstStyle/>
          <a:p>
            <a:r>
              <a:rPr lang="en-US" b="1" dirty="0" err="1"/>
              <a:t>Figura</a:t>
            </a:r>
            <a:r>
              <a:rPr lang="en-US" b="1" dirty="0"/>
              <a:t> 13 – </a:t>
            </a:r>
            <a:r>
              <a:rPr lang="en-US" b="1" dirty="0" err="1"/>
              <a:t>tela</a:t>
            </a:r>
            <a:r>
              <a:rPr lang="en-US" b="1" dirty="0"/>
              <a:t> de </a:t>
            </a:r>
            <a:r>
              <a:rPr lang="en-US" b="1" dirty="0" err="1"/>
              <a:t>cadaDASTRO</a:t>
            </a:r>
            <a:r>
              <a:rPr lang="en-US" b="1" dirty="0"/>
              <a:t> DE CARGOS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13</a:t>
            </a:fld>
            <a:endParaRPr lang="en-US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6824870" y="63128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Figura</a:t>
            </a:r>
            <a:r>
              <a:rPr lang="en-US" b="1" dirty="0"/>
              <a:t> 14 – </a:t>
            </a:r>
            <a:r>
              <a:rPr lang="en-US" b="1" dirty="0" err="1"/>
              <a:t>tabela</a:t>
            </a:r>
            <a:r>
              <a:rPr lang="en-US" b="1" dirty="0"/>
              <a:t> do banco </a:t>
            </a:r>
          </a:p>
        </p:txBody>
      </p:sp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3A3092D9-C0EE-15C5-5BE9-69C137E10E29}"/>
              </a:ext>
            </a:extLst>
          </p:cNvPr>
          <p:cNvSpPr/>
          <p:nvPr/>
        </p:nvSpPr>
        <p:spPr>
          <a:xfrm>
            <a:off x="5433391" y="4267200"/>
            <a:ext cx="1099931" cy="5035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33DAD70-FC2A-CC8E-5ED7-9E4D307A4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15" y="2534350"/>
            <a:ext cx="4214592" cy="3810000"/>
          </a:xfrm>
          <a:prstGeom prst="rect">
            <a:avLst/>
          </a:prstGeom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2379D11-ADE1-6020-52C1-CE3EAB2FC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5691"/>
              </p:ext>
            </p:extLst>
          </p:nvPr>
        </p:nvGraphicFramePr>
        <p:xfrm>
          <a:off x="6888656" y="2590800"/>
          <a:ext cx="4389775" cy="367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8608">
                  <a:extLst>
                    <a:ext uri="{9D8B030D-6E8A-4147-A177-3AD203B41FA5}">
                      <a16:colId xmlns:a16="http://schemas.microsoft.com/office/drawing/2014/main" val="2548970368"/>
                    </a:ext>
                  </a:extLst>
                </a:gridCol>
                <a:gridCol w="2421167">
                  <a:extLst>
                    <a:ext uri="{9D8B030D-6E8A-4147-A177-3AD203B41FA5}">
                      <a16:colId xmlns:a16="http://schemas.microsoft.com/office/drawing/2014/main" val="2316250214"/>
                    </a:ext>
                  </a:extLst>
                </a:gridCol>
              </a:tblGrid>
              <a:tr h="90628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effectLst/>
                        </a:rPr>
                        <a:t>tb_cargo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id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291132"/>
                  </a:ext>
                </a:extLst>
              </a:tr>
              <a:tr h="5089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codigo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0418427"/>
                  </a:ext>
                </a:extLst>
              </a:tr>
              <a:tr h="5089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nome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7119265"/>
                  </a:ext>
                </a:extLst>
              </a:tr>
              <a:tr h="5089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setor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8489365"/>
                  </a:ext>
                </a:extLst>
              </a:tr>
              <a:tr h="5089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salario_base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1093905"/>
                  </a:ext>
                </a:extLst>
              </a:tr>
              <a:tr h="7367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dt_cadastro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0745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778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CADASTRO DE ENDEREÇOS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659302"/>
            <a:ext cx="10442448" cy="931498"/>
          </a:xfrm>
        </p:spPr>
        <p:txBody>
          <a:bodyPr/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Cadastro de endereço: permite </a:t>
            </a: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o cadastro do endereço completo vinculado ao aluno e funcionário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1107" y="6352135"/>
            <a:ext cx="4233328" cy="365125"/>
          </a:xfrm>
        </p:spPr>
        <p:txBody>
          <a:bodyPr/>
          <a:lstStyle/>
          <a:p>
            <a:r>
              <a:rPr lang="en-US" b="1" dirty="0"/>
              <a:t>FigurA15 – </a:t>
            </a:r>
            <a:r>
              <a:rPr lang="en-US" b="1" dirty="0" err="1"/>
              <a:t>tela</a:t>
            </a:r>
            <a:r>
              <a:rPr lang="en-US" b="1" dirty="0"/>
              <a:t> de </a:t>
            </a:r>
            <a:r>
              <a:rPr lang="en-US" b="1" dirty="0" err="1"/>
              <a:t>cadaDASTRO</a:t>
            </a:r>
            <a:r>
              <a:rPr lang="en-US" b="1" dirty="0"/>
              <a:t> DE ENDEREÇOS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14</a:t>
            </a:fld>
            <a:endParaRPr lang="en-US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8709949" y="63269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Figura</a:t>
            </a:r>
            <a:r>
              <a:rPr lang="en-US" b="1" dirty="0"/>
              <a:t> 16 – </a:t>
            </a:r>
            <a:r>
              <a:rPr lang="en-US" b="1" dirty="0" err="1"/>
              <a:t>tabela</a:t>
            </a:r>
            <a:r>
              <a:rPr lang="en-US" b="1" dirty="0"/>
              <a:t> do banco </a:t>
            </a:r>
          </a:p>
        </p:txBody>
      </p:sp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3A3092D9-C0EE-15C5-5BE9-69C137E10E29}"/>
              </a:ext>
            </a:extLst>
          </p:cNvPr>
          <p:cNvSpPr/>
          <p:nvPr/>
        </p:nvSpPr>
        <p:spPr>
          <a:xfrm>
            <a:off x="8067782" y="4123512"/>
            <a:ext cx="598969" cy="5035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BA56DC04-92AC-6807-FE1A-740E7E428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932" y="2326511"/>
            <a:ext cx="7011025" cy="4097587"/>
          </a:xfrm>
          <a:prstGeom prst="rect">
            <a:avLst/>
          </a:prstGeom>
        </p:spPr>
      </p:pic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4955D657-57D3-2E71-238B-E1E2319BE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011975"/>
              </p:ext>
            </p:extLst>
          </p:nvPr>
        </p:nvGraphicFramePr>
        <p:xfrm>
          <a:off x="8788286" y="2340979"/>
          <a:ext cx="2902316" cy="39718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0693">
                  <a:extLst>
                    <a:ext uri="{9D8B030D-6E8A-4147-A177-3AD203B41FA5}">
                      <a16:colId xmlns:a16="http://schemas.microsoft.com/office/drawing/2014/main" val="2347811031"/>
                    </a:ext>
                  </a:extLst>
                </a:gridCol>
                <a:gridCol w="1511623">
                  <a:extLst>
                    <a:ext uri="{9D8B030D-6E8A-4147-A177-3AD203B41FA5}">
                      <a16:colId xmlns:a16="http://schemas.microsoft.com/office/drawing/2014/main" val="3370241783"/>
                    </a:ext>
                  </a:extLst>
                </a:gridCol>
              </a:tblGrid>
              <a:tr h="383469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effectLst/>
                        </a:rPr>
                        <a:t>tb_endereco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id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1480561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matricula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744506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nome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5570398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rua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2878940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numero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9881533"/>
                  </a:ext>
                </a:extLst>
              </a:tr>
              <a:tr h="52061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complemento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5295150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cep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7600793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bairro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0983999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cidade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9788738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estado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1562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22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RELATORIOS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5" y="1659302"/>
            <a:ext cx="4621276" cy="2468198"/>
          </a:xfrm>
        </p:spPr>
        <p:txBody>
          <a:bodyPr>
            <a:normAutofit/>
          </a:bodyPr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Permite a geração dos relatório: 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Funcionário </a:t>
            </a:r>
            <a:r>
              <a:rPr lang="pt-BR" sz="1800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vs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Cargos;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Maiores Salario;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Aniversariantes do mês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8212" y="6067528"/>
            <a:ext cx="4233328" cy="365125"/>
          </a:xfrm>
        </p:spPr>
        <p:txBody>
          <a:bodyPr/>
          <a:lstStyle/>
          <a:p>
            <a:r>
              <a:rPr lang="en-US" b="1" dirty="0"/>
              <a:t>FigurA17 – </a:t>
            </a:r>
            <a:r>
              <a:rPr lang="en-US" b="1" dirty="0" err="1"/>
              <a:t>tela</a:t>
            </a:r>
            <a:r>
              <a:rPr lang="en-US" b="1" dirty="0"/>
              <a:t> de RELATORIOS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2A3B51A-0FC2-7D16-8C63-F081F90A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876" y="1465478"/>
            <a:ext cx="4233328" cy="458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02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RELATORIOS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5" y="1659302"/>
            <a:ext cx="4621276" cy="2468198"/>
          </a:xfrm>
        </p:spPr>
        <p:txBody>
          <a:bodyPr>
            <a:normAutofit/>
          </a:bodyPr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Permite a geração dos relatório: 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Funcionário </a:t>
            </a:r>
            <a:r>
              <a:rPr lang="pt-BR" sz="1800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vs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Cargos;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Maiores Salario;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Aniversariantes do mês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8380" y="6067528"/>
            <a:ext cx="4233328" cy="365125"/>
          </a:xfrm>
        </p:spPr>
        <p:txBody>
          <a:bodyPr/>
          <a:lstStyle/>
          <a:p>
            <a:r>
              <a:rPr lang="en-US" b="1" dirty="0"/>
              <a:t>FigurA18 – </a:t>
            </a:r>
            <a:r>
              <a:rPr lang="en-US" b="1" dirty="0" err="1"/>
              <a:t>tela</a:t>
            </a:r>
            <a:r>
              <a:rPr lang="en-US" b="1" dirty="0"/>
              <a:t> de RELATORIOS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2A3B51A-0FC2-7D16-8C63-F081F90A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876" y="1465478"/>
            <a:ext cx="4233328" cy="458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08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5535C-7ACA-7FF9-6F9D-B7FFAF3D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7" y="588245"/>
            <a:ext cx="10711293" cy="1265928"/>
          </a:xfrm>
        </p:spPr>
        <p:txBody>
          <a:bodyPr anchor="b">
            <a:normAutofit/>
          </a:bodyPr>
          <a:lstStyle/>
          <a:p>
            <a:r>
              <a:rPr lang="pt-BR" b="1" dirty="0"/>
              <a:t>RELATORIO – Funcionário </a:t>
            </a:r>
            <a:r>
              <a:rPr lang="pt-BR" b="1" dirty="0" err="1"/>
              <a:t>vs</a:t>
            </a:r>
            <a:r>
              <a:rPr lang="pt-BR" b="1" dirty="0"/>
              <a:t> Cargos e Salários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75E1B-23A5-A611-B855-D864BE9BD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525" y="1854173"/>
            <a:ext cx="3255402" cy="4017787"/>
          </a:xfrm>
        </p:spPr>
        <p:txBody>
          <a:bodyPr>
            <a:normAutofit/>
          </a:bodyPr>
          <a:lstStyle/>
          <a:p>
            <a:pPr>
              <a:spcBef>
                <a:spcPts val="1125"/>
              </a:spcBef>
              <a:spcAft>
                <a:spcPts val="1125"/>
              </a:spcAft>
            </a:pPr>
            <a:r>
              <a:rPr lang="pt-BR" dirty="0">
                <a:effectLst/>
              </a:rPr>
              <a:t>Funcionários </a:t>
            </a:r>
            <a:r>
              <a:rPr lang="pt-BR" dirty="0" err="1">
                <a:effectLst/>
              </a:rPr>
              <a:t>vs</a:t>
            </a:r>
            <a:r>
              <a:rPr lang="pt-BR" dirty="0">
                <a:effectLst/>
              </a:rPr>
              <a:t> cargos: Permite a visualização dos funcionários cadastrados, sua matricula, cargo, setor e salário base cadastrados.</a:t>
            </a:r>
          </a:p>
        </p:txBody>
      </p:sp>
      <p:pic>
        <p:nvPicPr>
          <p:cNvPr id="8" name="Imagem 7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F7AB5922-010E-63C2-0CFA-C03A7FCE5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741" y="1485900"/>
            <a:ext cx="7237734" cy="4783855"/>
          </a:xfrm>
          <a:prstGeom prst="rect">
            <a:avLst/>
          </a:prstGeom>
          <a:noFill/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4AD48-096C-E7CA-6B00-5EADBEB0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61245" y="6269755"/>
            <a:ext cx="607085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FigurA19 – </a:t>
            </a:r>
            <a:r>
              <a:rPr lang="en-US" b="1" dirty="0" err="1"/>
              <a:t>tela</a:t>
            </a:r>
            <a:r>
              <a:rPr lang="en-US" b="1" dirty="0"/>
              <a:t> de RELATORIO </a:t>
            </a:r>
            <a:r>
              <a:rPr lang="en-US" b="1" dirty="0" err="1"/>
              <a:t>funcionario</a:t>
            </a:r>
            <a:r>
              <a:rPr lang="en-US" b="1" dirty="0"/>
              <a:t> vs cargos e </a:t>
            </a:r>
            <a:r>
              <a:rPr lang="en-US" b="1" dirty="0" err="1"/>
              <a:t>salarios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83A2C0-B521-6A26-937C-5AA581D0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03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5535C-7ACA-7FF9-6F9D-B7FFAF3D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7" y="588245"/>
            <a:ext cx="10711293" cy="1265928"/>
          </a:xfrm>
        </p:spPr>
        <p:txBody>
          <a:bodyPr anchor="b">
            <a:normAutofit/>
          </a:bodyPr>
          <a:lstStyle/>
          <a:p>
            <a:r>
              <a:rPr lang="pt-BR" b="1" dirty="0"/>
              <a:t>RELATORIO – Top Salários por Cargo e Setor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75E1B-23A5-A611-B855-D864BE9BD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525" y="1854173"/>
            <a:ext cx="3255402" cy="4017787"/>
          </a:xfrm>
        </p:spPr>
        <p:txBody>
          <a:bodyPr>
            <a:normAutofit/>
          </a:bodyPr>
          <a:lstStyle/>
          <a:p>
            <a:pPr>
              <a:spcBef>
                <a:spcPts val="1125"/>
              </a:spcBef>
              <a:spcAft>
                <a:spcPts val="1125"/>
              </a:spcAft>
            </a:pPr>
            <a:r>
              <a:rPr lang="pt-BR" dirty="0">
                <a:effectLst/>
              </a:rPr>
              <a:t>Maiores Salários: Permite a visualização dos Top salários por </a:t>
            </a:r>
            <a:r>
              <a:rPr lang="pt-BR" dirty="0"/>
              <a:t>cargo e setor, definindo a quantidade de linhas a ser plotada.</a:t>
            </a:r>
            <a:endParaRPr lang="pt-BR" dirty="0">
              <a:effectLst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4AD48-096C-E7CA-6B00-5EADBEB0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68421" y="6318187"/>
            <a:ext cx="6598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FigurA20 – </a:t>
            </a:r>
            <a:r>
              <a:rPr lang="en-US" b="1" dirty="0" err="1"/>
              <a:t>tela</a:t>
            </a:r>
            <a:r>
              <a:rPr lang="en-US" b="1" dirty="0"/>
              <a:t> de RELATORIO DOS MAIORES SALARIOS POR CARGO E SETOR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83A2C0-B521-6A26-937C-5AA581D0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4E3D54CB-ADDA-8811-E4FE-C3EFD0AD6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582" y="1567923"/>
            <a:ext cx="7772400" cy="478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9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5535C-7ACA-7FF9-6F9D-B7FFAF3D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7" y="588245"/>
            <a:ext cx="10711293" cy="1265928"/>
          </a:xfrm>
        </p:spPr>
        <p:txBody>
          <a:bodyPr anchor="b">
            <a:normAutofit/>
          </a:bodyPr>
          <a:lstStyle/>
          <a:p>
            <a:r>
              <a:rPr lang="pt-BR" b="1" dirty="0"/>
              <a:t>RELATORIO – Gráfico Top Salários por Setor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75E1B-23A5-A611-B855-D864BE9BD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525" y="1854173"/>
            <a:ext cx="3255402" cy="4017787"/>
          </a:xfrm>
        </p:spPr>
        <p:txBody>
          <a:bodyPr>
            <a:normAutofit/>
          </a:bodyPr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dirty="0">
                <a:effectLst/>
              </a:rPr>
              <a:t>Gráfico Maiores Salários por setor: Permite a visualização dos Top salários por </a:t>
            </a:r>
            <a:r>
              <a:rPr lang="pt-BR" dirty="0"/>
              <a:t>cargo e setor, definindo a quantidade de linhas a ser plotada.</a:t>
            </a:r>
            <a:endParaRPr lang="pt-BR" dirty="0">
              <a:effectLst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4AD48-096C-E7CA-6B00-5EADBEB0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55819" y="6288805"/>
            <a:ext cx="6598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/>
              <a:t>FigurA</a:t>
            </a:r>
            <a:r>
              <a:rPr lang="en-US" b="1" dirty="0"/>
              <a:t> 21 – </a:t>
            </a:r>
            <a:r>
              <a:rPr lang="en-US" b="1" dirty="0" err="1"/>
              <a:t>tela</a:t>
            </a:r>
            <a:r>
              <a:rPr lang="en-US" b="1" dirty="0"/>
              <a:t> de RELATORIO DOS MAIORES SALARIOS POR CARGO E SETOR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83A2C0-B521-6A26-937C-5AA581D0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10" name="Imagem 9" descr="Gráfico&#10;&#10;Descrição gerada automaticamente">
            <a:extLst>
              <a:ext uri="{FF2B5EF4-FFF2-40B4-BE49-F238E27FC236}">
                <a16:creationId xmlns:a16="http://schemas.microsoft.com/office/drawing/2014/main" id="{53591E66-7A3D-E44F-8209-EE5F9FEF0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392" y="1456700"/>
            <a:ext cx="6960407" cy="481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4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8BC5C-418B-9723-B5E9-1EE52F22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pt-BR" b="1" dirty="0"/>
              <a:t>APRESENTAÇÃO DO SOFTWARE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EA0649-8914-9CCB-0D86-13DB4CFD9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039" y="1559559"/>
            <a:ext cx="3720556" cy="4418606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O objetivo do sistema é efetuar um cadastro de usuários, alunos e funcionários, endereços bem como efetuar a gestão dos serviços oferecidos na forma de planos.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Através de uma interface </a:t>
            </a:r>
            <a:r>
              <a:rPr lang="pt-BR" dirty="0"/>
              <a:t>simples</a:t>
            </a:r>
            <a:r>
              <a:rPr lang="pt-BR" dirty="0">
                <a:effectLst/>
              </a:rPr>
              <a:t> ele centraliza tarefas de controle de acesso, cadastro e segurança de maneira objetiva, tornando-se uma ferramenta ideal para o controle dos ativos de sua academia.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2EA9A5-FFAA-5034-0C87-55E0F422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34232" y="6343290"/>
            <a:ext cx="326647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/>
              <a:t>Figura</a:t>
            </a:r>
            <a:r>
              <a:rPr lang="en-US" b="1" dirty="0"/>
              <a:t> 1- </a:t>
            </a:r>
            <a:r>
              <a:rPr lang="en-US" b="1" dirty="0" err="1"/>
              <a:t>modelo</a:t>
            </a:r>
            <a:r>
              <a:rPr lang="en-US" b="1" dirty="0"/>
              <a:t> </a:t>
            </a:r>
            <a:r>
              <a:rPr lang="en-US" b="1" dirty="0" err="1"/>
              <a:t>caso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3BDAB9-7523-5E53-2381-25946788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A3EBB49E-C40B-D364-BCB0-FB4A0E745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232" y="1470868"/>
            <a:ext cx="7216974" cy="487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05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5535C-7ACA-7FF9-6F9D-B7FFAF3D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7" y="588245"/>
            <a:ext cx="10711293" cy="1265928"/>
          </a:xfrm>
        </p:spPr>
        <p:txBody>
          <a:bodyPr anchor="b">
            <a:normAutofit/>
          </a:bodyPr>
          <a:lstStyle/>
          <a:p>
            <a:r>
              <a:rPr lang="pt-BR" b="1" dirty="0"/>
              <a:t>RELATORIO – Aniversariantes do mês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75E1B-23A5-A611-B855-D864BE9BD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2178" y="1514486"/>
            <a:ext cx="3255402" cy="4017787"/>
          </a:xfrm>
        </p:spPr>
        <p:txBody>
          <a:bodyPr>
            <a:normAutofit/>
          </a:bodyPr>
          <a:lstStyle/>
          <a:p>
            <a:pPr>
              <a:spcBef>
                <a:spcPts val="1125"/>
              </a:spcBef>
              <a:spcAft>
                <a:spcPts val="1125"/>
              </a:spcAft>
            </a:pPr>
            <a:r>
              <a:rPr lang="pt-BR" dirty="0">
                <a:effectLst/>
              </a:rPr>
              <a:t>Aniversariantes do mês: Permite a visualização da relação de aniversariantes a partir da definição do mês.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4AD48-096C-E7CA-6B00-5EADBEB0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78253" y="6318187"/>
            <a:ext cx="6598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/>
              <a:t>FigurA</a:t>
            </a:r>
            <a:r>
              <a:rPr lang="en-US" b="1" dirty="0"/>
              <a:t> 22 – </a:t>
            </a:r>
            <a:r>
              <a:rPr lang="en-US" b="1" dirty="0" err="1"/>
              <a:t>tela</a:t>
            </a:r>
            <a:r>
              <a:rPr lang="en-US" b="1" dirty="0"/>
              <a:t> de RELATORIO DOS </a:t>
            </a:r>
            <a:r>
              <a:rPr lang="en-US" b="1" dirty="0" err="1"/>
              <a:t>aniversariantes</a:t>
            </a:r>
            <a:r>
              <a:rPr lang="en-US" b="1" dirty="0"/>
              <a:t> do </a:t>
            </a:r>
            <a:r>
              <a:rPr lang="en-US" b="1" dirty="0" err="1"/>
              <a:t>mes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83A2C0-B521-6A26-937C-5AA581D0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pic>
        <p:nvPicPr>
          <p:cNvPr id="8" name="Imagem 7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1DC008F9-C43B-E961-CDF8-77945830B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580" y="1325727"/>
            <a:ext cx="7664819" cy="507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90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F1D01-9E3D-2ED0-8287-1747C1A0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pt-BR" b="1"/>
              <a:t>RELATORIO – Gráfico Alunos Matriculados</a:t>
            </a:r>
            <a:br>
              <a:rPr lang="pt-BR">
                <a:effectLst/>
              </a:rPr>
            </a:b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035203-65BD-C080-C444-2588C6EF9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3" y="1651000"/>
            <a:ext cx="3313174" cy="4017787"/>
          </a:xfrm>
        </p:spPr>
        <p:txBody>
          <a:bodyPr>
            <a:normAutofit/>
          </a:bodyPr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dirty="0">
                <a:effectLst/>
              </a:rPr>
              <a:t>Gráfico </a:t>
            </a:r>
            <a:r>
              <a:rPr lang="pt-BR" dirty="0"/>
              <a:t>Alunos Matriculados</a:t>
            </a:r>
            <a:r>
              <a:rPr lang="pt-BR" dirty="0">
                <a:effectLst/>
              </a:rPr>
              <a:t>: Permite a visualização da quantidade de alunos matriculados por mês</a:t>
            </a:r>
            <a:r>
              <a:rPr lang="pt-BR" dirty="0"/>
              <a:t>, definindo o ano a ser plotado.</a:t>
            </a:r>
            <a:endParaRPr lang="pt-BR" dirty="0">
              <a:effectLst/>
            </a:endParaRPr>
          </a:p>
        </p:txBody>
      </p:sp>
      <p:pic>
        <p:nvPicPr>
          <p:cNvPr id="15" name="Imagem 14" descr="Gráfico, Gráfico de barras&#10;&#10;Descrição gerada automaticamente">
            <a:extLst>
              <a:ext uri="{FF2B5EF4-FFF2-40B4-BE49-F238E27FC236}">
                <a16:creationId xmlns:a16="http://schemas.microsoft.com/office/drawing/2014/main" id="{F7BEBD5A-FFC8-C209-605B-E6CCE31E6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1651000"/>
            <a:ext cx="7034277" cy="4525962"/>
          </a:xfrm>
          <a:prstGeom prst="rect">
            <a:avLst/>
          </a:prstGeom>
          <a:noFill/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CD56CE-6344-B9BE-87D6-EFE91A4A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40572" y="6176962"/>
            <a:ext cx="521817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/>
              <a:t>FigurA</a:t>
            </a:r>
            <a:r>
              <a:rPr lang="en-US" b="1" dirty="0"/>
              <a:t> 23 – </a:t>
            </a:r>
            <a:r>
              <a:rPr lang="en-US" b="1" dirty="0" err="1"/>
              <a:t>tela</a:t>
            </a:r>
            <a:r>
              <a:rPr lang="en-US" b="1" dirty="0"/>
              <a:t> de RELATORIO </a:t>
            </a:r>
            <a:r>
              <a:rPr lang="en-US" b="1" dirty="0" err="1"/>
              <a:t>alunos</a:t>
            </a:r>
            <a:r>
              <a:rPr lang="en-US" b="1" dirty="0"/>
              <a:t> </a:t>
            </a:r>
            <a:r>
              <a:rPr lang="en-US" b="1" dirty="0" err="1"/>
              <a:t>matriculados</a:t>
            </a:r>
            <a:r>
              <a:rPr lang="en-US" b="1" dirty="0"/>
              <a:t> </a:t>
            </a:r>
            <a:r>
              <a:rPr lang="en-US" b="1" dirty="0" err="1"/>
              <a:t>mes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C1FDB0-E8D7-EED5-08D1-BA469241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36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ESPECIFICAÇÕES TÉCNICAS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854173"/>
            <a:ext cx="10442448" cy="3903819"/>
          </a:xfrm>
        </p:spPr>
        <p:txBody>
          <a:bodyPr>
            <a:normAutofit/>
          </a:bodyPr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Banco de Dados: padrão do sistema em </a:t>
            </a:r>
            <a:r>
              <a:rPr lang="pt-BR" sz="1800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SQLite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podendo no entanto, ser utilizado com a maioria dos bancos de dados atualmente disponíveis (Oracle, Sybase, </a:t>
            </a:r>
            <a:r>
              <a:rPr lang="pt-BR" sz="1800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Mysql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pt-BR" sz="1800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Firebird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PostgreSQL);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Linguagem de programação: Python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IDE: </a:t>
            </a:r>
            <a:r>
              <a:rPr lang="pt-BR" sz="1800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PyCharm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CE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91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MELHORIAS PARA O PROXIMO MODULO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854173"/>
            <a:ext cx="10442448" cy="3903819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lnSpc>
                <a:spcPct val="100000"/>
              </a:lnSpc>
              <a:spcBef>
                <a:spcPts val="525"/>
              </a:spcBef>
              <a:spcAft>
                <a:spcPts val="525"/>
              </a:spcAft>
              <a:buFont typeface="+mj-lt"/>
              <a:buAutoNum type="arabicPeriod"/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Criação do módulo </a:t>
            </a: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F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inanceiro;</a:t>
            </a:r>
          </a:p>
          <a:p>
            <a:pPr marL="342900" indent="-342900" algn="just">
              <a:lnSpc>
                <a:spcPct val="100000"/>
              </a:lnSpc>
              <a:spcBef>
                <a:spcPts val="525"/>
              </a:spcBef>
              <a:spcAft>
                <a:spcPts val="525"/>
              </a:spcAft>
              <a:buFont typeface="+mj-lt"/>
              <a:buAutoNum type="arabicPeriod"/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Criação do módulo Matricular aluno;</a:t>
            </a:r>
          </a:p>
          <a:p>
            <a:pPr marL="342900" indent="-342900" algn="just">
              <a:lnSpc>
                <a:spcPct val="100000"/>
              </a:lnSpc>
              <a:spcBef>
                <a:spcPts val="525"/>
              </a:spcBef>
              <a:spcAft>
                <a:spcPts val="525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effectLst/>
              </a:rPr>
              <a:t>Verificação no banco se o registro já existe;</a:t>
            </a:r>
          </a:p>
          <a:p>
            <a:pPr marL="342900" indent="-342900" algn="just">
              <a:lnSpc>
                <a:spcPct val="100000"/>
              </a:lnSpc>
              <a:spcBef>
                <a:spcPts val="525"/>
              </a:spcBef>
              <a:spcAft>
                <a:spcPts val="525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</a:rPr>
              <a:t>Criar função esconder senha digitada;</a:t>
            </a:r>
          </a:p>
          <a:p>
            <a:pPr marL="342900" indent="-342900" algn="just">
              <a:lnSpc>
                <a:spcPct val="100000"/>
              </a:lnSpc>
              <a:spcBef>
                <a:spcPts val="525"/>
              </a:spcBef>
              <a:spcAft>
                <a:spcPts val="525"/>
              </a:spcAft>
              <a:buFont typeface="+mj-lt"/>
              <a:buAutoNum type="arabicPeriod"/>
            </a:pPr>
            <a:r>
              <a:rPr lang="pt-BR" sz="2100" dirty="0">
                <a:solidFill>
                  <a:schemeClr val="tx1"/>
                </a:solidFill>
              </a:rPr>
              <a:t>Validação de e-mail;</a:t>
            </a:r>
          </a:p>
          <a:p>
            <a:pPr marL="342900" indent="-342900" algn="just">
              <a:lnSpc>
                <a:spcPct val="100000"/>
              </a:lnSpc>
              <a:spcBef>
                <a:spcPts val="525"/>
              </a:spcBef>
              <a:spcAft>
                <a:spcPts val="525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effectLst/>
              </a:rPr>
              <a:t>Ajustar o padrão de datas </a:t>
            </a:r>
            <a:r>
              <a:rPr lang="pt-BR" sz="2100" dirty="0">
                <a:solidFill>
                  <a:schemeClr val="tx1"/>
                </a:solidFill>
              </a:rPr>
              <a:t>para BR de datas de AAAA-MM-DD para DD-MM-AAAA</a:t>
            </a:r>
            <a:r>
              <a:rPr lang="pt-BR" sz="2000" dirty="0">
                <a:solidFill>
                  <a:schemeClr val="tx1"/>
                </a:solidFill>
                <a:effectLst/>
              </a:rPr>
              <a:t>;</a:t>
            </a:r>
          </a:p>
          <a:p>
            <a:pPr marL="342900" indent="-342900" algn="just">
              <a:lnSpc>
                <a:spcPct val="100000"/>
              </a:lnSpc>
              <a:spcBef>
                <a:spcPts val="525"/>
              </a:spcBef>
              <a:spcAft>
                <a:spcPts val="525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</a:rPr>
              <a:t>Criar opção de 0 pra sair quando iniciado o cadastro;</a:t>
            </a:r>
          </a:p>
          <a:p>
            <a:pPr marL="342900" indent="-342900" algn="just">
              <a:lnSpc>
                <a:spcPct val="100000"/>
              </a:lnSpc>
              <a:spcBef>
                <a:spcPts val="525"/>
              </a:spcBef>
              <a:spcAft>
                <a:spcPts val="525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</a:rPr>
              <a:t>Criar tabela de log no sistema;</a:t>
            </a:r>
          </a:p>
          <a:p>
            <a:pPr marL="342900" indent="-342900" algn="just">
              <a:lnSpc>
                <a:spcPct val="110000"/>
              </a:lnSpc>
              <a:spcBef>
                <a:spcPts val="525"/>
              </a:spcBef>
              <a:spcAft>
                <a:spcPts val="525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</a:rPr>
              <a:t>Esconder a senha digitada;</a:t>
            </a:r>
          </a:p>
          <a:p>
            <a:pPr marL="342900" indent="-342900" algn="just">
              <a:lnSpc>
                <a:spcPct val="110000"/>
              </a:lnSpc>
              <a:spcBef>
                <a:spcPts val="525"/>
              </a:spcBef>
              <a:spcAft>
                <a:spcPts val="525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</a:rPr>
              <a:t>Exportar relatório para PDF;</a:t>
            </a:r>
          </a:p>
          <a:p>
            <a:pPr marL="342900" indent="-342900" algn="just">
              <a:lnSpc>
                <a:spcPct val="100000"/>
              </a:lnSpc>
              <a:spcBef>
                <a:spcPts val="525"/>
              </a:spcBef>
              <a:spcAft>
                <a:spcPts val="525"/>
              </a:spcAft>
              <a:buFont typeface="+mj-lt"/>
              <a:buAutoNum type="arabicPeriod"/>
            </a:pPr>
            <a:endParaRPr lang="pt-BR" sz="20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00000"/>
              </a:lnSpc>
              <a:spcBef>
                <a:spcPts val="525"/>
              </a:spcBef>
              <a:spcAft>
                <a:spcPts val="525"/>
              </a:spcAft>
              <a:buFont typeface="+mj-lt"/>
              <a:buAutoNum type="arabicPeriod"/>
            </a:pPr>
            <a:endParaRPr lang="pt-BR" sz="2400" dirty="0">
              <a:solidFill>
                <a:srgbClr val="BCBEC4"/>
              </a:solidFill>
              <a:effectLst/>
            </a:endParaRPr>
          </a:p>
          <a:p>
            <a:pPr marL="342900" indent="-342900" algn="just">
              <a:lnSpc>
                <a:spcPct val="100000"/>
              </a:lnSpc>
              <a:spcBef>
                <a:spcPts val="525"/>
              </a:spcBef>
              <a:spcAft>
                <a:spcPts val="525"/>
              </a:spcAft>
              <a:buFont typeface="+mj-lt"/>
              <a:buAutoNum type="arabicPeriod"/>
            </a:pPr>
            <a:endParaRPr lang="pt-BR" sz="20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1125"/>
              </a:spcBef>
              <a:spcAft>
                <a:spcPts val="1125"/>
              </a:spcAft>
              <a:buFont typeface="+mj-lt"/>
              <a:buAutoNum type="arabicPeriod"/>
            </a:pPr>
            <a:endParaRPr lang="pt-BR" sz="2000" dirty="0">
              <a:solidFill>
                <a:schemeClr val="tx1"/>
              </a:solidFill>
              <a:effectLst/>
            </a:endParaRPr>
          </a:p>
          <a:p>
            <a:pPr marL="342900" indent="-342900" algn="just">
              <a:spcBef>
                <a:spcPts val="1125"/>
              </a:spcBef>
              <a:spcAft>
                <a:spcPts val="1125"/>
              </a:spcAft>
              <a:buFont typeface="+mj-lt"/>
              <a:buAutoNum type="arabicPeriod"/>
            </a:pPr>
            <a:endParaRPr lang="pt-BR" sz="2000" dirty="0">
              <a:solidFill>
                <a:srgbClr val="BCBEC4"/>
              </a:solidFill>
              <a:effectLst/>
            </a:endParaRPr>
          </a:p>
          <a:p>
            <a:pPr marL="342900" indent="-342900" algn="just">
              <a:spcBef>
                <a:spcPts val="1125"/>
              </a:spcBef>
              <a:spcAft>
                <a:spcPts val="1125"/>
              </a:spcAft>
              <a:buFont typeface="+mj-lt"/>
              <a:buAutoNum type="arabicPeriod"/>
            </a:pPr>
            <a:endParaRPr lang="pt-BR" sz="1800" dirty="0">
              <a:solidFill>
                <a:srgbClr val="444444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 descr="Promove">
            <a:extLst>
              <a:ext uri="{FF2B5EF4-FFF2-40B4-BE49-F238E27FC236}">
                <a16:creationId xmlns:a16="http://schemas.microsoft.com/office/drawing/2014/main" id="{DFF58960-CBFD-13E7-19AE-90101DA57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024" y="1311275"/>
            <a:ext cx="2839576" cy="212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754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0A72A7-127B-7CA9-A4A2-38DCD64B0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6299" y="487364"/>
            <a:ext cx="5686551" cy="1481136"/>
          </a:xfrm>
          <a:noFill/>
        </p:spPr>
        <p:txBody>
          <a:bodyPr>
            <a:normAutofit/>
          </a:bodyPr>
          <a:lstStyle/>
          <a:p>
            <a:r>
              <a:rPr lang="pt-BR" sz="5200" dirty="0"/>
              <a:t>Programadores</a:t>
            </a:r>
          </a:p>
        </p:txBody>
      </p:sp>
      <p:pic>
        <p:nvPicPr>
          <p:cNvPr id="1026" name="Picture 2" descr="Por que investir na automatização de processos de gestão de sua academia? -  GoFit - Sistema de gestão para academias - Software para academia">
            <a:extLst>
              <a:ext uri="{FF2B5EF4-FFF2-40B4-BE49-F238E27FC236}">
                <a16:creationId xmlns:a16="http://schemas.microsoft.com/office/drawing/2014/main" id="{F58FF939-69AD-B37B-14B0-0ADCBFFA8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58252" cy="271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Desenho de homem com óculos de sol&#10;&#10;Descrição gerada automaticamente">
            <a:extLst>
              <a:ext uri="{FF2B5EF4-FFF2-40B4-BE49-F238E27FC236}">
                <a16:creationId xmlns:a16="http://schemas.microsoft.com/office/drawing/2014/main" id="{9A38BA37-A8AC-5D92-11A1-5D2BF7AB6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3596377"/>
            <a:ext cx="2758254" cy="2250385"/>
          </a:xfrm>
          <a:prstGeom prst="rect">
            <a:avLst/>
          </a:prstGeom>
        </p:spPr>
      </p:pic>
      <p:pic>
        <p:nvPicPr>
          <p:cNvPr id="6" name="Imagem 5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9540F556-2B79-57F3-653A-8D70C713C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253" y="3608386"/>
            <a:ext cx="2942004" cy="2400302"/>
          </a:xfrm>
          <a:prstGeom prst="rect">
            <a:avLst/>
          </a:prstGeom>
        </p:spPr>
      </p:pic>
      <p:pic>
        <p:nvPicPr>
          <p:cNvPr id="8" name="Imagem 7" descr="Foto editada de pessoa com celular na mão&#10;&#10;Descrição gerada automaticamente com confiança média">
            <a:extLst>
              <a:ext uri="{FF2B5EF4-FFF2-40B4-BE49-F238E27FC236}">
                <a16:creationId xmlns:a16="http://schemas.microsoft.com/office/drawing/2014/main" id="{D2982602-CB54-0F18-7BC9-E8F575E48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0398" y="3608385"/>
            <a:ext cx="2942004" cy="2400302"/>
          </a:xfrm>
          <a:prstGeom prst="rect">
            <a:avLst/>
          </a:prstGeom>
        </p:spPr>
      </p:pic>
      <p:pic>
        <p:nvPicPr>
          <p:cNvPr id="11" name="Imagem 10" descr="Homem com camiseta preta&#10;&#10;Descrição gerada automaticamente com confiança média">
            <a:extLst>
              <a:ext uri="{FF2B5EF4-FFF2-40B4-BE49-F238E27FC236}">
                <a16:creationId xmlns:a16="http://schemas.microsoft.com/office/drawing/2014/main" id="{39C6BF28-4D65-7F29-90FE-B89ECBD708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2850" y="3608386"/>
            <a:ext cx="2942003" cy="2400301"/>
          </a:xfrm>
          <a:prstGeom prst="rect">
            <a:avLst/>
          </a:prstGeom>
        </p:spPr>
      </p:pic>
      <p:pic>
        <p:nvPicPr>
          <p:cNvPr id="3074" name="Picture 2" descr="Ícone de foguete colorido em design plano. ícone de nave espacial simples  isolado no fundo branco. ilustração vetorial. | Vetor Premium | Nave  espacial desenho, Nave espacial, Foguete desenho">
            <a:extLst>
              <a:ext uri="{FF2B5EF4-FFF2-40B4-BE49-F238E27FC236}">
                <a16:creationId xmlns:a16="http://schemas.microsoft.com/office/drawing/2014/main" id="{19929B58-5B32-3C80-83AD-C763415E9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451" y="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79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53BDE-13E8-CB66-E6AD-F44CEA8B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498" y="815096"/>
            <a:ext cx="9452395" cy="597018"/>
          </a:xfrm>
        </p:spPr>
        <p:txBody>
          <a:bodyPr anchor="t">
            <a:noAutofit/>
          </a:bodyPr>
          <a:lstStyle/>
          <a:p>
            <a:r>
              <a:rPr lang="pt-BR" sz="3200" b="1" dirty="0"/>
              <a:t>Requisitos do sistema – Boas Práticas</a:t>
            </a:r>
            <a:br>
              <a:rPr lang="pt-BR" sz="3200" dirty="0">
                <a:effectLst/>
              </a:rPr>
            </a:b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2D533-A922-CE6A-C372-7A286121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498" y="1953550"/>
            <a:ext cx="4336385" cy="4164976"/>
          </a:xfrm>
        </p:spPr>
        <p:txBody>
          <a:bodyPr anchor="b"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pt-BR" sz="2600" b="1" i="0" dirty="0">
                <a:solidFill>
                  <a:srgbClr val="374151"/>
                </a:solidFill>
                <a:effectLst/>
                <a:latin typeface="Söhne"/>
              </a:rPr>
              <a:t>Cadastro de Usuário:</a:t>
            </a:r>
            <a:endParaRPr lang="pt-BR" sz="2600" dirty="0">
              <a:solidFill>
                <a:srgbClr val="374151"/>
              </a:solidFill>
              <a:latin typeface="Söhne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pt-BR" sz="2300" b="0" i="0" dirty="0">
                <a:solidFill>
                  <a:srgbClr val="374151"/>
                </a:solidFill>
                <a:effectLst/>
                <a:latin typeface="Söhne"/>
              </a:rPr>
              <a:t>O sistema deve permitir o cadastro de usuários, incluindo informações como usuário, senha, nome, e-mail, tipo de documento, número do documento, data de nascimento.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pt-BR" sz="2300" b="0" i="0" dirty="0">
                <a:solidFill>
                  <a:srgbClr val="374151"/>
                </a:solidFill>
                <a:effectLst/>
                <a:latin typeface="Söhne"/>
              </a:rPr>
              <a:t>Deve ser possível diferenciar entre usuários comuns, alunos e funcionários.</a:t>
            </a:r>
          </a:p>
          <a:p>
            <a:pPr algn="l"/>
            <a:r>
              <a:rPr lang="pt-BR" sz="2600" b="1" dirty="0">
                <a:solidFill>
                  <a:srgbClr val="374151"/>
                </a:solidFill>
                <a:latin typeface="Söhne"/>
              </a:rPr>
              <a:t>2. </a:t>
            </a:r>
            <a:r>
              <a:rPr lang="pt-BR" sz="2600" b="1" i="0" dirty="0">
                <a:solidFill>
                  <a:srgbClr val="374151"/>
                </a:solidFill>
                <a:effectLst/>
                <a:latin typeface="Söhne"/>
              </a:rPr>
              <a:t>Cadastro de Aluno:</a:t>
            </a:r>
            <a:endParaRPr lang="pt-BR" sz="2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pt-BR" sz="2300" b="0" i="0" dirty="0">
                <a:solidFill>
                  <a:srgbClr val="374151"/>
                </a:solidFill>
                <a:effectLst/>
                <a:latin typeface="Söhne"/>
              </a:rPr>
              <a:t>O sistema deve ter a capacidade de cadastrar informações específicas de alunos, como nome, tipo de documento, número do documento, telefone, gênero, data de nascimento. </a:t>
            </a:r>
          </a:p>
          <a:p>
            <a:pPr>
              <a:lnSpc>
                <a:spcPct val="110000"/>
              </a:lnSpc>
            </a:pPr>
            <a:endParaRPr lang="pt-BR" sz="15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9C1CF-68E9-91DC-E1E5-88E851FE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712CBE1-7104-F4C3-23D7-9B270A889274}"/>
              </a:ext>
            </a:extLst>
          </p:cNvPr>
          <p:cNvSpPr txBox="1">
            <a:spLocks/>
          </p:cNvSpPr>
          <p:nvPr/>
        </p:nvSpPr>
        <p:spPr>
          <a:xfrm>
            <a:off x="7170516" y="1665866"/>
            <a:ext cx="4336385" cy="397591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i="0" dirty="0">
                <a:solidFill>
                  <a:srgbClr val="374151"/>
                </a:solidFill>
                <a:effectLst/>
                <a:latin typeface="Söhne"/>
              </a:rPr>
              <a:t>3. Cadastro de Funcionário:</a:t>
            </a:r>
            <a:endParaRPr lang="pt-BR" dirty="0">
              <a:solidFill>
                <a:srgbClr val="374151"/>
              </a:solidFill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Deve ser possível cadastrar informações sobre os funcionários da academia, </a:t>
            </a:r>
            <a:r>
              <a:rPr lang="pt-BR" sz="1800" b="0" i="0" dirty="0">
                <a:solidFill>
                  <a:srgbClr val="374151"/>
                </a:solidFill>
                <a:effectLst/>
                <a:latin typeface="Söhne"/>
              </a:rPr>
              <a:t>nome, tipo de documento, número do documento, telefone, e-mail, data nascimento, gênero, data da contratação, data de desligamento, cargo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pt-BR" sz="1800" b="1" i="0" dirty="0">
                <a:solidFill>
                  <a:srgbClr val="374151"/>
                </a:solidFill>
                <a:effectLst/>
                <a:latin typeface="Söhne"/>
              </a:rPr>
              <a:t>4. Cadastro de Plano: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sistema deve permitir o cadastro de diferentes planos de academia, especificando características como nível, tipo de plano (mensal, trimestral, anual) e valor.</a:t>
            </a:r>
          </a:p>
        </p:txBody>
      </p:sp>
      <p:pic>
        <p:nvPicPr>
          <p:cNvPr id="1026" name="Picture 2" descr="Renovar Cadastro – Jockey Club – Píaui">
            <a:extLst>
              <a:ext uri="{FF2B5EF4-FFF2-40B4-BE49-F238E27FC236}">
                <a16:creationId xmlns:a16="http://schemas.microsoft.com/office/drawing/2014/main" id="{0AC019FB-8ED3-30F2-E50F-B999E8E8F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948" y="2623562"/>
            <a:ext cx="1799568" cy="144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8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A0035-B8A5-2D0F-144F-5648403D5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pt-BR" b="1" dirty="0"/>
              <a:t>Requisitos do sistema – Boas Práticas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A34DC1-E756-B0A0-C2EC-377132DF3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1715261"/>
            <a:ext cx="6518399" cy="432278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sz="1500" b="1" i="0" dirty="0">
                <a:effectLst/>
              </a:rPr>
              <a:t>5</a:t>
            </a:r>
            <a:r>
              <a:rPr lang="pt-BR" b="1" i="0" dirty="0">
                <a:effectLst/>
              </a:rPr>
              <a:t>. Cadastro de Endereço:</a:t>
            </a:r>
            <a:endParaRPr lang="pt-BR" b="0" i="0" dirty="0">
              <a:effectLst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600" b="0" i="0" dirty="0">
                <a:effectLst/>
              </a:rPr>
              <a:t>Deverá ser possível cadastrar endereços associados aos usuários, alunos, funcionários e à própria academia.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600" b="0" i="0" dirty="0">
                <a:effectLst/>
              </a:rPr>
              <a:t>Campos como rua, número, complemento, CEP, bairro, cidade e estado devem ser contemplados.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b="1" i="0" dirty="0">
                <a:effectLst/>
              </a:rPr>
              <a:t>6. Relatórios:</a:t>
            </a:r>
            <a:endParaRPr lang="pt-BR" b="0" i="0" dirty="0">
              <a:effectLst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600" b="0" i="0" dirty="0">
                <a:effectLst/>
              </a:rPr>
              <a:t>O sistema deve oferecer a capacidade de gerar relatórios diversos, como:</a:t>
            </a:r>
          </a:p>
          <a:p>
            <a:pPr marL="1143000" lvl="2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600" b="0" i="0" dirty="0">
                <a:effectLst/>
              </a:rPr>
              <a:t>Relatório de funcionário </a:t>
            </a:r>
            <a:r>
              <a:rPr lang="pt-BR" sz="1600" b="0" i="0" dirty="0" err="1">
                <a:effectLst/>
              </a:rPr>
              <a:t>vs</a:t>
            </a:r>
            <a:r>
              <a:rPr lang="pt-BR" sz="1600" b="0" i="0" dirty="0">
                <a:effectLst/>
              </a:rPr>
              <a:t> cargos</a:t>
            </a:r>
          </a:p>
          <a:p>
            <a:pPr marL="1143000" lvl="2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Relatório de alunos matriculado por ano/mês</a:t>
            </a:r>
          </a:p>
          <a:p>
            <a:pPr marL="1143000" lvl="2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600" b="0" i="0" dirty="0">
                <a:effectLst/>
              </a:rPr>
              <a:t>Relatório de maiores salario por setor</a:t>
            </a:r>
          </a:p>
          <a:p>
            <a:pPr marL="1143000" lvl="2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600" b="0" i="0" dirty="0">
                <a:effectLst/>
              </a:rPr>
              <a:t>Relatório de aniversariantes do mês</a:t>
            </a:r>
          </a:p>
          <a:p>
            <a:pPr marL="1143000" lvl="2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600" b="0" i="0" dirty="0">
                <a:effectLst/>
              </a:rPr>
              <a:t>Outros relatórios específicos conforme as necessidades da academia.</a:t>
            </a:r>
          </a:p>
        </p:txBody>
      </p:sp>
      <p:pic>
        <p:nvPicPr>
          <p:cNvPr id="2050" name="Picture 2" descr="Relatório de marketing digital: dicas para analisar resultados | PhoneTrack">
            <a:extLst>
              <a:ext uri="{FF2B5EF4-FFF2-40B4-BE49-F238E27FC236}">
                <a16:creationId xmlns:a16="http://schemas.microsoft.com/office/drawing/2014/main" id="{5ECF584F-1584-1E9B-CF9A-98358C478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8933" y="2749484"/>
            <a:ext cx="3663310" cy="22543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91A7C1-949E-CB7F-377A-DBD1DC86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29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2D533-A922-CE6A-C372-7A2861219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5" y="2159175"/>
            <a:ext cx="3171662" cy="284465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O objetivo é a modelagem do banco de dados sua entidade </a:t>
            </a:r>
            <a:r>
              <a:rPr lang="pt-BR" dirty="0"/>
              <a:t>de relacionamento em termos de regras logicas e de negócio.</a:t>
            </a:r>
            <a:endParaRPr lang="pt-BR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Neste </a:t>
            </a:r>
            <a:r>
              <a:rPr lang="pt-BR" dirty="0"/>
              <a:t>fluxo percebemos o esquema do banco onde as entidades se conectam.</a:t>
            </a:r>
            <a:endParaRPr lang="pt-BR" dirty="0">
              <a:effectLst/>
            </a:endParaRPr>
          </a:p>
          <a:p>
            <a:endParaRPr lang="pt-BR" dirty="0"/>
          </a:p>
        </p:txBody>
      </p:sp>
      <p:pic>
        <p:nvPicPr>
          <p:cNvPr id="7" name="Imagem 6" descr="Diagrama, Esquemático&#10;&#10;Descrição gerada automaticamente">
            <a:extLst>
              <a:ext uri="{FF2B5EF4-FFF2-40B4-BE49-F238E27FC236}">
                <a16:creationId xmlns:a16="http://schemas.microsoft.com/office/drawing/2014/main" id="{157182F0-D815-5541-FE59-C18ACA270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87" y="320634"/>
            <a:ext cx="7901720" cy="6035716"/>
          </a:xfrm>
          <a:prstGeom prst="rect">
            <a:avLst/>
          </a:prstGeom>
          <a:noFill/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9C1CF-68E9-91DC-E1E5-88E851FE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066EDB4B-2506-D89C-4F45-945D869B6206}"/>
              </a:ext>
            </a:extLst>
          </p:cNvPr>
          <p:cNvSpPr txBox="1">
            <a:spLocks/>
          </p:cNvSpPr>
          <p:nvPr/>
        </p:nvSpPr>
        <p:spPr>
          <a:xfrm>
            <a:off x="839788" y="820881"/>
            <a:ext cx="3639312" cy="20625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Modelo Conceitual</a:t>
            </a:r>
            <a:br>
              <a:rPr lang="pt-BR" dirty="0"/>
            </a:br>
            <a:endParaRPr lang="pt-BR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2EBCD5DC-4CD4-FFB2-31B0-CF21EAA4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49487" y="6423024"/>
            <a:ext cx="4229862" cy="23177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/>
              <a:t>Figura</a:t>
            </a:r>
            <a:r>
              <a:rPr lang="en-US" b="1" dirty="0"/>
              <a:t> 1- </a:t>
            </a:r>
            <a:r>
              <a:rPr lang="en-US" b="1" dirty="0" err="1"/>
              <a:t>modelo</a:t>
            </a:r>
            <a:r>
              <a:rPr lang="en-US" b="1" dirty="0"/>
              <a:t> </a:t>
            </a:r>
            <a:r>
              <a:rPr lang="en-US" b="1" dirty="0" err="1"/>
              <a:t>conceitual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6259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53BDE-13E8-CB66-E6AD-F44CEA8B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/>
          <a:p>
            <a:r>
              <a:rPr lang="pt-BR" b="1" dirty="0"/>
              <a:t>Modelo lógico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2D533-A922-CE6A-C372-7A286121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2699" y="1559561"/>
            <a:ext cx="3516787" cy="2673226"/>
          </a:xfrm>
        </p:spPr>
        <p:txBody>
          <a:bodyPr anchor="b"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O objetivo é a modelagem do banco de dados, sua entidade </a:t>
            </a:r>
            <a:r>
              <a:rPr lang="pt-BR" dirty="0"/>
              <a:t>de relacionamento em termos de regras logicas e de negócio.</a:t>
            </a:r>
            <a:endParaRPr lang="pt-BR" dirty="0">
              <a:effectLst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Neste </a:t>
            </a:r>
            <a:r>
              <a:rPr lang="pt-BR" dirty="0"/>
              <a:t>fluxo percebemos o esquema do banco onde as entidades se conectam.</a:t>
            </a:r>
            <a:endParaRPr lang="pt-BR" dirty="0">
              <a:effectLst/>
            </a:endParaRPr>
          </a:p>
          <a:p>
            <a:pPr>
              <a:lnSpc>
                <a:spcPct val="110000"/>
              </a:lnSpc>
            </a:pPr>
            <a:endParaRPr lang="pt-BR" sz="15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9C1CF-68E9-91DC-E1E5-88E851FE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927B72EB-1D1B-7E1F-41EE-314FAE9D2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86" y="350520"/>
            <a:ext cx="7750460" cy="6072503"/>
          </a:xfrm>
          <a:prstGeom prst="rect">
            <a:avLst/>
          </a:prstGeom>
        </p:spPr>
      </p:pic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2CB833D3-00CD-6436-1037-74D68E37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49487" y="6423024"/>
            <a:ext cx="4229862" cy="23177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/>
              <a:t>Figura</a:t>
            </a:r>
            <a:r>
              <a:rPr lang="en-US" b="1" dirty="0"/>
              <a:t> 2- </a:t>
            </a:r>
            <a:r>
              <a:rPr lang="en-US" b="1" dirty="0" err="1"/>
              <a:t>modelo</a:t>
            </a:r>
            <a:r>
              <a:rPr lang="en-US" b="1" dirty="0"/>
              <a:t> </a:t>
            </a:r>
            <a:r>
              <a:rPr lang="en-US" b="1" dirty="0" err="1"/>
              <a:t>logico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00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53BDE-13E8-CB66-E6AD-F44CEA8B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8" y="820881"/>
            <a:ext cx="3643889" cy="2062595"/>
          </a:xfrm>
        </p:spPr>
        <p:txBody>
          <a:bodyPr anchor="t">
            <a:normAutofit/>
          </a:bodyPr>
          <a:lstStyle/>
          <a:p>
            <a:r>
              <a:rPr lang="pt-BR" b="1" dirty="0"/>
              <a:t>Diagrama Classe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2D533-A922-CE6A-C372-7A286121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1399" y="1759526"/>
            <a:ext cx="3643889" cy="2247900"/>
          </a:xfrm>
        </p:spPr>
        <p:txBody>
          <a:bodyPr anchor="b"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O objetivo  do diagrama de classe é modelar os objetos que compõe o sistema</a:t>
            </a:r>
            <a:r>
              <a:rPr lang="pt-BR" dirty="0"/>
              <a:t>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Nele está contido as Classes, atributos e métodos que serão utilizados no sistema.</a:t>
            </a:r>
          </a:p>
          <a:p>
            <a:pPr>
              <a:lnSpc>
                <a:spcPct val="110000"/>
              </a:lnSpc>
            </a:pPr>
            <a:endParaRPr lang="pt-BR" sz="15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9C1CF-68E9-91DC-E1E5-88E851FE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8" name="Espaço Reservado para Data 3">
            <a:extLst>
              <a:ext uri="{FF2B5EF4-FFF2-40B4-BE49-F238E27FC236}">
                <a16:creationId xmlns:a16="http://schemas.microsoft.com/office/drawing/2014/main" id="{27F4C552-BEE2-CAE3-F0C1-29759126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28077" y="6423024"/>
            <a:ext cx="4229862" cy="23177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/>
              <a:t>Figura</a:t>
            </a:r>
            <a:r>
              <a:rPr lang="en-US" b="1" dirty="0"/>
              <a:t> 2- </a:t>
            </a:r>
            <a:r>
              <a:rPr lang="en-US" b="1" dirty="0" err="1"/>
              <a:t>modelo</a:t>
            </a:r>
            <a:r>
              <a:rPr lang="en-US" b="1" dirty="0"/>
              <a:t> do </a:t>
            </a:r>
            <a:r>
              <a:rPr lang="en-US" b="1" dirty="0" err="1"/>
              <a:t>diagrama</a:t>
            </a:r>
            <a:r>
              <a:rPr lang="en-US" b="1" dirty="0"/>
              <a:t> de classes</a:t>
            </a:r>
          </a:p>
        </p:txBody>
      </p:sp>
      <p:pic>
        <p:nvPicPr>
          <p:cNvPr id="10" name="Imagem 9" descr="Diagrama, Esquemático&#10;&#10;Descrição gerada automaticamente">
            <a:extLst>
              <a:ext uri="{FF2B5EF4-FFF2-40B4-BE49-F238E27FC236}">
                <a16:creationId xmlns:a16="http://schemas.microsoft.com/office/drawing/2014/main" id="{D59A147A-37F2-8B9B-BF50-DB06B051C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078" y="288924"/>
            <a:ext cx="7772524" cy="60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51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53BDE-13E8-CB66-E6AD-F44CEA8B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233448" cy="2062595"/>
          </a:xfrm>
        </p:spPr>
        <p:txBody>
          <a:bodyPr anchor="t">
            <a:normAutofit/>
          </a:bodyPr>
          <a:lstStyle/>
          <a:p>
            <a:pPr algn="ctr"/>
            <a:r>
              <a:rPr lang="pt-BR" b="1" dirty="0"/>
              <a:t>Diagrama do banco de dados</a:t>
            </a:r>
            <a:br>
              <a:rPr lang="pt-BR" dirty="0">
                <a:effectLst/>
              </a:rPr>
            </a:br>
            <a:endParaRPr lang="pt-BR" dirty="0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AB609E3F-829C-228F-D62E-A18EF07CF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948" y="279400"/>
            <a:ext cx="7778152" cy="6092823"/>
          </a:xfrm>
          <a:prstGeom prst="rect">
            <a:avLst/>
          </a:prstGeom>
          <a:noFill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2D533-A922-CE6A-C372-7A286121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500" y="2260600"/>
            <a:ext cx="3233448" cy="2709605"/>
          </a:xfrm>
        </p:spPr>
        <p:txBody>
          <a:bodyPr anchor="b"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O objetivo é a modelagem do banco de dados sua entidade </a:t>
            </a:r>
            <a:r>
              <a:rPr lang="pt-BR" dirty="0"/>
              <a:t>de relacionamento em termos de regras logicas e de negócio.</a:t>
            </a:r>
            <a:endParaRPr lang="pt-BR" dirty="0">
              <a:effectLst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Neste </a:t>
            </a:r>
            <a:r>
              <a:rPr lang="pt-BR" dirty="0"/>
              <a:t>fluxo percebemos o esquema do banco onde as entidades se conectam.</a:t>
            </a:r>
            <a:endParaRPr lang="pt-BR" dirty="0">
              <a:effectLst/>
            </a:endParaRPr>
          </a:p>
          <a:p>
            <a:pPr>
              <a:lnSpc>
                <a:spcPct val="110000"/>
              </a:lnSpc>
            </a:pPr>
            <a:endParaRPr lang="pt-BR" sz="15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5C8E30-2A2A-BB5C-0C6E-E2D23774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70948" y="6415768"/>
            <a:ext cx="36393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/>
              <a:t>Figura</a:t>
            </a:r>
            <a:r>
              <a:rPr lang="en-US" b="1" dirty="0"/>
              <a:t> 4- </a:t>
            </a:r>
            <a:r>
              <a:rPr lang="en-US" b="1" dirty="0" err="1"/>
              <a:t>modelo</a:t>
            </a:r>
            <a:r>
              <a:rPr lang="en-US" b="1" dirty="0"/>
              <a:t> de banco de dados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9C1CF-68E9-91DC-E1E5-88E851FE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0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TELAS LOGIN E LOGADO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434018"/>
            <a:ext cx="10442448" cy="141520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1125"/>
              </a:spcBef>
              <a:spcAft>
                <a:spcPts val="1125"/>
              </a:spcAft>
            </a:pPr>
            <a:r>
              <a:rPr lang="pt-BR" sz="19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Tela de Login:  O sistema conta com uma tela de login para autenticação do usuário;</a:t>
            </a:r>
          </a:p>
          <a:p>
            <a:pPr algn="just">
              <a:lnSpc>
                <a:spcPct val="100000"/>
              </a:lnSpc>
              <a:spcBef>
                <a:spcPts val="1125"/>
              </a:spcBef>
              <a:spcAft>
                <a:spcPts val="1125"/>
              </a:spcAft>
            </a:pPr>
            <a:r>
              <a:rPr lang="pt-BR" sz="1900" dirty="0">
                <a:solidFill>
                  <a:srgbClr val="444444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Tela de logado: Após a validação do login e senha, é liberado o ambiente de logado com o menu de opções disponíveis ao usuário.</a:t>
            </a:r>
            <a:endParaRPr lang="pt-BR" sz="1900" dirty="0">
              <a:solidFill>
                <a:srgbClr val="444444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055" y="6312808"/>
            <a:ext cx="2743200" cy="365125"/>
          </a:xfrm>
        </p:spPr>
        <p:txBody>
          <a:bodyPr/>
          <a:lstStyle/>
          <a:p>
            <a:r>
              <a:rPr lang="en-US" b="1" dirty="0" err="1"/>
              <a:t>Figura</a:t>
            </a:r>
            <a:r>
              <a:rPr lang="en-US" b="1" dirty="0"/>
              <a:t> 5 – </a:t>
            </a:r>
            <a:r>
              <a:rPr lang="en-US" b="1" dirty="0" err="1"/>
              <a:t>tela</a:t>
            </a:r>
            <a:r>
              <a:rPr lang="en-US" b="1" dirty="0"/>
              <a:t> de login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6587185" y="63128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Figura6 – TELA DE LOGADO</a:t>
            </a:r>
          </a:p>
        </p:txBody>
      </p:sp>
      <p:pic>
        <p:nvPicPr>
          <p:cNvPr id="17" name="Imagem 16" descr="Tela de celular&#10;&#10;Descrição gerada automaticamente">
            <a:extLst>
              <a:ext uri="{FF2B5EF4-FFF2-40B4-BE49-F238E27FC236}">
                <a16:creationId xmlns:a16="http://schemas.microsoft.com/office/drawing/2014/main" id="{EEA99E3D-A6AF-27DD-1133-BD88DE9E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58" y="2656785"/>
            <a:ext cx="4372113" cy="3699565"/>
          </a:xfrm>
          <a:prstGeom prst="rect">
            <a:avLst/>
          </a:prstGeom>
        </p:spPr>
      </p:pic>
      <p:pic>
        <p:nvPicPr>
          <p:cNvPr id="19" name="Imagem 1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F00535C-1994-B84F-6B8F-393C9FCEB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843" y="2618677"/>
            <a:ext cx="4372113" cy="377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96417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RegularSeedLeftStep">
      <a:dk1>
        <a:srgbClr val="000000"/>
      </a:dk1>
      <a:lt1>
        <a:srgbClr val="FFFFFF"/>
      </a:lt1>
      <a:dk2>
        <a:srgbClr val="311C20"/>
      </a:dk2>
      <a:lt2>
        <a:srgbClr val="F0F1F3"/>
      </a:lt2>
      <a:accent1>
        <a:srgbClr val="CF972C"/>
      </a:accent1>
      <a:accent2>
        <a:srgbClr val="CE481E"/>
      </a:accent2>
      <a:accent3>
        <a:srgbClr val="E0304F"/>
      </a:accent3>
      <a:accent4>
        <a:srgbClr val="CE1E87"/>
      </a:accent4>
      <a:accent5>
        <a:srgbClr val="DE30E0"/>
      </a:accent5>
      <a:accent6>
        <a:srgbClr val="831ECE"/>
      </a:accent6>
      <a:hlink>
        <a:srgbClr val="436EC0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1270</Words>
  <Application>Microsoft Macintosh PowerPoint</Application>
  <PresentationFormat>Widescreen</PresentationFormat>
  <Paragraphs>205</Paragraphs>
  <Slides>24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3" baseType="lpstr">
      <vt:lpstr>Aptos Light</vt:lpstr>
      <vt:lpstr>Arial</vt:lpstr>
      <vt:lpstr>Calibri</vt:lpstr>
      <vt:lpstr>Open Sans</vt:lpstr>
      <vt:lpstr>Söhne</vt:lpstr>
      <vt:lpstr>Times New Roman</vt:lpstr>
      <vt:lpstr>Walbaum Display</vt:lpstr>
      <vt:lpstr>Wingdings</vt:lpstr>
      <vt:lpstr>BohoVogueVTI</vt:lpstr>
      <vt:lpstr>Gestão de Academia  – Modulo Cadastro</vt:lpstr>
      <vt:lpstr>APRESENTAÇÃO DO SOFTWARE </vt:lpstr>
      <vt:lpstr>Requisitos do sistema – Boas Práticas </vt:lpstr>
      <vt:lpstr>Requisitos do sistema – Boas Práticas </vt:lpstr>
      <vt:lpstr>Apresentação do PowerPoint</vt:lpstr>
      <vt:lpstr>Modelo lógico </vt:lpstr>
      <vt:lpstr>Diagrama Classe </vt:lpstr>
      <vt:lpstr>Diagrama do banco de dados </vt:lpstr>
      <vt:lpstr>TELAS LOGIN E LOGADO </vt:lpstr>
      <vt:lpstr>CADASTRO DE USUARIOS </vt:lpstr>
      <vt:lpstr>CADASTRO DE ALUNOS </vt:lpstr>
      <vt:lpstr>CADASTRO DE FUNCIONARIO </vt:lpstr>
      <vt:lpstr>CADASTRO DE CARGOS </vt:lpstr>
      <vt:lpstr>CADASTRO DE ENDEREÇOS </vt:lpstr>
      <vt:lpstr>RELATORIOS </vt:lpstr>
      <vt:lpstr>RELATORIOS </vt:lpstr>
      <vt:lpstr>RELATORIO – Funcionário vs Cargos e Salários </vt:lpstr>
      <vt:lpstr>RELATORIO – Top Salários por Cargo e Setor </vt:lpstr>
      <vt:lpstr>RELATORIO – Gráfico Top Salários por Setor </vt:lpstr>
      <vt:lpstr>RELATORIO – Aniversariantes do mês </vt:lpstr>
      <vt:lpstr>RELATORIO – Gráfico Alunos Matriculados </vt:lpstr>
      <vt:lpstr>ESPECIFICAÇÕES TÉCNICAS </vt:lpstr>
      <vt:lpstr>MELHORIAS PARA O PROXIMO MODULO </vt:lpstr>
      <vt:lpstr>Programadores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Cadastro de Academia</dc:title>
  <dc:creator>Eder De Paula Ferreira - FATEC - Cuiaba/MT</dc:creator>
  <cp:lastModifiedBy>Eder De Paula Ferreira - FATEC - Cuiaba/MT</cp:lastModifiedBy>
  <cp:revision>59</cp:revision>
  <dcterms:created xsi:type="dcterms:W3CDTF">2023-12-11T02:34:02Z</dcterms:created>
  <dcterms:modified xsi:type="dcterms:W3CDTF">2023-12-12T13:33:44Z</dcterms:modified>
</cp:coreProperties>
</file>