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0" r:id="rId4"/>
    <p:sldId id="286" r:id="rId5"/>
    <p:sldId id="285" r:id="rId6"/>
    <p:sldId id="281" r:id="rId7"/>
    <p:sldId id="282" r:id="rId8"/>
    <p:sldId id="258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3" r:id="rId19"/>
    <p:sldId id="277" r:id="rId20"/>
    <p:sldId id="284" r:id="rId21"/>
    <p:sldId id="260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5"/>
    <p:restoredTop sz="94669"/>
  </p:normalViewPr>
  <p:slideViewPr>
    <p:cSldViewPr snapToGrid="0">
      <p:cViewPr>
        <p:scale>
          <a:sx n="110" d="100"/>
          <a:sy n="110" d="100"/>
        </p:scale>
        <p:origin x="-160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0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3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99" y="728664"/>
            <a:ext cx="5686551" cy="3157080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Gestão de Academia </a:t>
            </a:r>
            <a:br>
              <a:rPr lang="pt-BR" sz="5200" dirty="0"/>
            </a:br>
            <a:r>
              <a:rPr lang="pt-BR" sz="5200" dirty="0"/>
              <a:t>– Modulo Cadastro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6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FUNCIONARIO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233328" cy="365125"/>
          </a:xfrm>
        </p:spPr>
        <p:txBody>
          <a:bodyPr/>
          <a:lstStyle/>
          <a:p>
            <a:r>
              <a:rPr lang="en-US" b="1" dirty="0"/>
              <a:t>FigurA11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Funcionário </a:t>
            </a:r>
            <a:r>
              <a:rPr lang="pt-BR" b="1" dirty="0" err="1"/>
              <a:t>vs</a:t>
            </a:r>
            <a:r>
              <a:rPr lang="pt-BR" b="1" dirty="0"/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Funcionários </a:t>
            </a:r>
            <a:r>
              <a:rPr lang="pt-BR" dirty="0" err="1">
                <a:effectLst/>
              </a:rPr>
              <a:t>vs</a:t>
            </a:r>
            <a:r>
              <a:rPr lang="pt-BR" dirty="0">
                <a:effectLst/>
              </a:rPr>
              <a:t> cargos: Permite a visualização dos funcionários cadastrados, sua matricula, cargo, setor e salário base cadastrados.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0741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FigurA14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Gráfico Top Salários por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Maiores Salários por setor: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5819" y="628880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FigurA16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53591E66-7A3D-E44F-8209-EE5F9FEF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92" y="1456700"/>
            <a:ext cx="6960407" cy="48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Aniversariantes do mês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FigurA17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52368"/>
            <a:ext cx="5842000" cy="1097132"/>
          </a:xfrm>
        </p:spPr>
        <p:txBody>
          <a:bodyPr anchor="t">
            <a:normAutofit fontScale="90000"/>
          </a:bodyPr>
          <a:lstStyle/>
          <a:p>
            <a:r>
              <a:rPr lang="pt-BR" sz="3100" b="1" dirty="0"/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4F75B088-CAE1-5196-A146-20F86E97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286" y="383458"/>
            <a:ext cx="5121180" cy="59728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768"/>
            <a:ext cx="5664251" cy="2684206"/>
          </a:xfrm>
        </p:spPr>
        <p:txBody>
          <a:bodyPr anchor="b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do sistema é efetuar um controle através do cadastro de usuários, alunos e funcionários,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3286" y="6356350"/>
            <a:ext cx="29829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1D01-9E3D-2ED0-8287-1747C1A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/>
              <a:t>RELATORIO – Gráfico Alunos Matriculados</a:t>
            </a:r>
            <a:br>
              <a:rPr lang="pt-BR">
                <a:effectLst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203-65BD-C080-C444-2588C6EF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6" y="2159175"/>
            <a:ext cx="3313174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</a:t>
            </a:r>
            <a:r>
              <a:rPr lang="pt-BR" dirty="0"/>
              <a:t>Alunos Matriculados</a:t>
            </a:r>
            <a:r>
              <a:rPr lang="pt-BR" dirty="0">
                <a:effectLst/>
              </a:rPr>
              <a:t>: Permite a visualização da quantidade de alunos matriculados por mês</a:t>
            </a:r>
            <a:r>
              <a:rPr lang="pt-BR" dirty="0"/>
              <a:t>, definindo o ano a ser plotado.</a:t>
            </a:r>
            <a:endParaRPr lang="pt-BR" dirty="0">
              <a:effectLst/>
            </a:endParaRPr>
          </a:p>
        </p:txBody>
      </p:sp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BEBD5A-FFC8-C209-605B-E6CCE31E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51000"/>
            <a:ext cx="7034277" cy="452596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56CE-6344-B9BE-87D6-EFE91A4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9900" y="6176962"/>
            <a:ext cx="52181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FigurA18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alunos</a:t>
            </a:r>
            <a:r>
              <a:rPr lang="en-US" b="1" dirty="0"/>
              <a:t> </a:t>
            </a:r>
            <a:r>
              <a:rPr lang="en-US" b="1" dirty="0" err="1"/>
              <a:t>matriculados</a:t>
            </a:r>
            <a:r>
              <a:rPr lang="en-US" b="1" dirty="0"/>
              <a:t>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requerido: Processador com 1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memória de 512Mb, espaço em disco de no mínimo 1 Gb, resolução 1024x768 (nesta configuração uso máximo de 3 equipamentos de controle de acesso);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sugerido: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Multi-processador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acima de 3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multi-core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ou vários processadores), memória de 4 Gb, espaço em disco de, no mínimo 10 Gb, resolução 1024x768;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MELHORIAS PARA O PROXIMO MODULO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financeiro;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Verificação no banco se o registro já existe;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função esconder senha digitada;</a:t>
            </a:r>
            <a:endParaRPr lang="pt-BR" sz="2000" dirty="0">
              <a:solidFill>
                <a:schemeClr val="tx1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  <p:sp>
        <p:nvSpPr>
          <p:cNvPr id="4" name="Símbolo de &quot;Não&quot; 3">
            <a:extLst>
              <a:ext uri="{FF2B5EF4-FFF2-40B4-BE49-F238E27FC236}">
                <a16:creationId xmlns:a16="http://schemas.microsoft.com/office/drawing/2014/main" id="{ADE6CEB2-111A-B95C-0386-DFC9EA8F44C9}"/>
              </a:ext>
            </a:extLst>
          </p:cNvPr>
          <p:cNvSpPr/>
          <p:nvPr/>
        </p:nvSpPr>
        <p:spPr>
          <a:xfrm>
            <a:off x="8001000" y="3162300"/>
            <a:ext cx="3060700" cy="23495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Programadores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596377"/>
            <a:ext cx="2758254" cy="2250385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53" y="3608386"/>
            <a:ext cx="2942004" cy="2400302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98" y="3608385"/>
            <a:ext cx="2942004" cy="2400302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850" y="3608386"/>
            <a:ext cx="2942003" cy="2400301"/>
          </a:xfrm>
          <a:prstGeom prst="rect">
            <a:avLst/>
          </a:prstGeom>
        </p:spPr>
      </p:pic>
      <p:pic>
        <p:nvPicPr>
          <p:cNvPr id="3074" name="Picture 2" descr="Ícone de foguete colorido em design plano. ícone de nave espacial simples  isolado no fundo branco. ilustração vetorial. | Vetor Premium | Nave  espacial desenho, Nave espacial, Foguete desenho">
            <a:extLst>
              <a:ext uri="{FF2B5EF4-FFF2-40B4-BE49-F238E27FC236}">
                <a16:creationId xmlns:a16="http://schemas.microsoft.com/office/drawing/2014/main" id="{19929B58-5B32-3C80-83AD-C763415E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51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98" y="815096"/>
            <a:ext cx="9452395" cy="597018"/>
          </a:xfrm>
        </p:spPr>
        <p:txBody>
          <a:bodyPr anchor="t">
            <a:noAutofit/>
          </a:bodyPr>
          <a:lstStyle/>
          <a:p>
            <a:r>
              <a:rPr lang="pt-BR" sz="3200" b="1" dirty="0"/>
              <a:t>Requisitos do sistema – Boas Práticas</a:t>
            </a:r>
            <a:br>
              <a:rPr lang="pt-BR" sz="3200" dirty="0">
                <a:effectLst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1275125"/>
            <a:ext cx="4336385" cy="4164976"/>
          </a:xfrm>
        </p:spPr>
        <p:txBody>
          <a:bodyPr anchor="b"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2300" b="1" i="0" dirty="0">
                <a:solidFill>
                  <a:srgbClr val="374151"/>
                </a:solidFill>
                <a:effectLst/>
                <a:latin typeface="Söhne"/>
              </a:rPr>
              <a:t>Cadastro de Usuário:</a:t>
            </a:r>
            <a:endParaRPr lang="pt-BR" sz="2300" dirty="0">
              <a:solidFill>
                <a:srgbClr val="374151"/>
              </a:solidFill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2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usuários, incluindo informações como usuário, senha, nome, e-mail, tipo de documento, número do documento, data de nascimento.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200" b="0" i="0" dirty="0">
                <a:solidFill>
                  <a:srgbClr val="374151"/>
                </a:solidFill>
                <a:effectLst/>
                <a:latin typeface="Söhne"/>
              </a:rPr>
              <a:t>Deve ser possível diferenciar entre usuários comuns, alunos e funcionários.</a:t>
            </a:r>
          </a:p>
          <a:p>
            <a:pPr algn="l"/>
            <a:r>
              <a:rPr lang="pt-BR" sz="23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pt-BR" sz="2300" b="1" i="0" dirty="0">
                <a:solidFill>
                  <a:srgbClr val="374151"/>
                </a:solidFill>
                <a:effectLst/>
                <a:latin typeface="Söhne"/>
              </a:rPr>
              <a:t>Cadastro de Aluno:</a:t>
            </a:r>
            <a:endParaRPr lang="pt-BR" sz="2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100" b="0" i="0" dirty="0">
                <a:solidFill>
                  <a:srgbClr val="374151"/>
                </a:solidFill>
                <a:effectLst/>
                <a:latin typeface="Söhne"/>
              </a:rPr>
              <a:t>O sistema deve ter a capacidade de cadastrar informações específicas de alunos, como nome, tipo de documento, número do documento, telefone, gênero, data de nascimento. 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12CBE1-7104-F4C3-23D7-9B270A889274}"/>
              </a:ext>
            </a:extLst>
          </p:cNvPr>
          <p:cNvSpPr txBox="1">
            <a:spLocks/>
          </p:cNvSpPr>
          <p:nvPr/>
        </p:nvSpPr>
        <p:spPr>
          <a:xfrm>
            <a:off x="7233623" y="1356150"/>
            <a:ext cx="4336385" cy="3975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3. Cadastro de Funcionário:</a:t>
            </a:r>
            <a:endParaRPr lang="pt-BR" sz="1400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Deve ser possível cadastrar informações sobre os funcionários da academia, 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nome, tipo de documento, número do documento, telefone, e-mail, data nascimento, gênero, data da contratação, data de desligamento, cargo</a:t>
            </a: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4. Cadastro de Plano: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diferentes planos de academia, especificando características como nível, tipo de plano (mensal, trimestral, anual) e valor.</a:t>
            </a:r>
          </a:p>
        </p:txBody>
      </p:sp>
      <p:pic>
        <p:nvPicPr>
          <p:cNvPr id="1026" name="Picture 2" descr="Renovar Cadastro – Jockey Club – Píaui">
            <a:extLst>
              <a:ext uri="{FF2B5EF4-FFF2-40B4-BE49-F238E27FC236}">
                <a16:creationId xmlns:a16="http://schemas.microsoft.com/office/drawing/2014/main" id="{0AC019FB-8ED3-30F2-E50F-B999E8E8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48" y="2623562"/>
            <a:ext cx="1799568" cy="14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0035-B8A5-2D0F-144F-5648403D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Requisitos do sistema – Boas Práticas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34DC1-E756-B0A0-C2EC-377132DF3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1715261"/>
            <a:ext cx="6518399" cy="432278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5. Cadastro de Endereço:</a:t>
            </a:r>
            <a:endParaRPr lang="pt-BR" sz="1500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Deverá ser possível cadastrar endereços associados aos usuários, alunos, funcionários e à própria academia.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Campos como rua, número, complemento, CEP, bairro, cidade e estado devem ser contemplados.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6. Relatórios:</a:t>
            </a:r>
            <a:endParaRPr lang="pt-BR" sz="1500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O sistema deve oferecer a capacidade de gerar relatórios diversos, como: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funcionário </a:t>
            </a:r>
            <a:r>
              <a:rPr lang="pt-BR" sz="1500" b="0" i="0" dirty="0" err="1">
                <a:effectLst/>
              </a:rPr>
              <a:t>vs</a:t>
            </a:r>
            <a:r>
              <a:rPr lang="pt-BR" sz="1500" b="0" i="0" dirty="0">
                <a:effectLst/>
              </a:rPr>
              <a:t> cargos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Relatório de alunos matriculado por ano/mês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maiores salario por setor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aniversariantes do 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Outros relatórios específicos conforme as necessidades da academia.</a:t>
            </a:r>
          </a:p>
        </p:txBody>
      </p:sp>
      <p:pic>
        <p:nvPicPr>
          <p:cNvPr id="2050" name="Picture 2" descr="Relatório de marketing digital: dicas para analisar resultados | PhoneTrack">
            <a:extLst>
              <a:ext uri="{FF2B5EF4-FFF2-40B4-BE49-F238E27FC236}">
                <a16:creationId xmlns:a16="http://schemas.microsoft.com/office/drawing/2014/main" id="{5ECF584F-1584-1E9B-CF9A-98358C47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8933" y="2749484"/>
            <a:ext cx="3663310" cy="22543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Date Placeholder 4">
            <a:extLst>
              <a:ext uri="{FF2B5EF4-FFF2-40B4-BE49-F238E27FC236}">
                <a16:creationId xmlns:a16="http://schemas.microsoft.com/office/drawing/2014/main" id="{E234CE6E-AEE4-EBC1-5AF5-33207EF8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12/11/23</a:t>
            </a:fld>
            <a:endParaRPr lang="en-US"/>
          </a:p>
        </p:txBody>
      </p:sp>
      <p:sp>
        <p:nvSpPr>
          <p:cNvPr id="2057" name="Footer Placeholder 5">
            <a:extLst>
              <a:ext uri="{FF2B5EF4-FFF2-40B4-BE49-F238E27FC236}">
                <a16:creationId xmlns:a16="http://schemas.microsoft.com/office/drawing/2014/main" id="{83FE5ABA-7C94-FEE7-6CCD-0EAE0D9D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1A7C1-949E-CB7F-377A-DBD1DC8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Símbolo de &quot;Não&quot; 7">
            <a:extLst>
              <a:ext uri="{FF2B5EF4-FFF2-40B4-BE49-F238E27FC236}">
                <a16:creationId xmlns:a16="http://schemas.microsoft.com/office/drawing/2014/main" id="{68177546-98DB-5DA5-FFB8-A9B3C7281285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8719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Conceitual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Símbolo de &quot;Não&quot; 4">
            <a:extLst>
              <a:ext uri="{FF2B5EF4-FFF2-40B4-BE49-F238E27FC236}">
                <a16:creationId xmlns:a16="http://schemas.microsoft.com/office/drawing/2014/main" id="{774B1A82-BFB0-C3DD-322E-0BE2CB4FF062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pPr algn="ctr"/>
            <a:r>
              <a:rPr lang="pt-BR" b="1" dirty="0"/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61265"/>
            <a:ext cx="7048500" cy="5535469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6638" y="6372224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2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665843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3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USUARIOS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Figura4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Figura3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1235</Words>
  <Application>Microsoft Macintosh PowerPoint</Application>
  <PresentationFormat>Widescreen</PresentationFormat>
  <Paragraphs>191</Paragraphs>
  <Slides>23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Aptos Light</vt:lpstr>
      <vt:lpstr>Arial</vt:lpstr>
      <vt:lpstr>Calibri</vt:lpstr>
      <vt:lpstr>Open Sans</vt:lpstr>
      <vt:lpstr>Söhne</vt:lpstr>
      <vt:lpstr>Times New Roman</vt:lpstr>
      <vt:lpstr>Walbaum Display</vt:lpstr>
      <vt:lpstr>Wingdings</vt:lpstr>
      <vt:lpstr>BohoVogueVTI</vt:lpstr>
      <vt:lpstr>Gestão de Academia  – Modulo Cadastro</vt:lpstr>
      <vt:lpstr>APRESENTAÇÃO DO SOFTWARE </vt:lpstr>
      <vt:lpstr>Requisitos do sistema – Boas Práticas </vt:lpstr>
      <vt:lpstr>Requisitos do sistema – Boas Práticas </vt:lpstr>
      <vt:lpstr>Modelo lógico </vt:lpstr>
      <vt:lpstr>Modelo Conceitual </vt:lpstr>
      <vt:lpstr>Diagrama do banco de dados </vt:lpstr>
      <vt:lpstr>TELAS LOGIN E LOGADO </vt:lpstr>
      <vt:lpstr>CADASTRO DE USUARIOS </vt:lpstr>
      <vt:lpstr>CADASTRO DE ALUNOS </vt:lpstr>
      <vt:lpstr>CADASTRO DE FUNCIONARIO </vt:lpstr>
      <vt:lpstr>CADASTRO DE CARGOS </vt:lpstr>
      <vt:lpstr>CADASTRO DE ENDEREÇOS </vt:lpstr>
      <vt:lpstr>RELATORIOS </vt:lpstr>
      <vt:lpstr>RELATORIOS </vt:lpstr>
      <vt:lpstr>RELATORIO – Funcionário vs Cargos e Salários </vt:lpstr>
      <vt:lpstr>RELATORIO – Top Salários por Cargo e Setor </vt:lpstr>
      <vt:lpstr>RELATORIO – Gráfico Top Salários por Setor </vt:lpstr>
      <vt:lpstr>RELATORIO – Aniversariantes do mês </vt:lpstr>
      <vt:lpstr>RELATORIO – Gráfico Alunos Matriculados </vt:lpstr>
      <vt:lpstr>ESPECIFICAÇÕES TÉCNICAS </vt:lpstr>
      <vt:lpstr>MELHORIAS PARA O PROXIMO MODULO </vt:lpstr>
      <vt:lpstr>Programadores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44</cp:revision>
  <dcterms:created xsi:type="dcterms:W3CDTF">2023-12-11T02:34:02Z</dcterms:created>
  <dcterms:modified xsi:type="dcterms:W3CDTF">2023-12-11T20:37:16Z</dcterms:modified>
</cp:coreProperties>
</file>